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42.svg" ContentType="image/svg+xml"/>
  <Override PartName="/ppt/media/image44.svg" ContentType="image/svg+xml"/>
  <Override PartName="/ppt/media/image47.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9.svg" ContentType="image/svg+xml"/>
  <Override PartName="/ppt/media/image81.svg" ContentType="image/svg+xml"/>
  <Override PartName="/ppt/media/image84.svg" ContentType="image/svg+xml"/>
  <Override PartName="/ppt/media/image86.svg" ContentType="image/svg+xml"/>
  <Override PartName="/ppt/media/image88.svg" ContentType="image/svg+xml"/>
  <Override PartName="/ppt/media/image90.svg" ContentType="image/svg+xml"/>
  <Override PartName="/ppt/media/image9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1347" r:id="rId3"/>
    <p:sldId id="1348" r:id="rId5"/>
    <p:sldId id="1349" r:id="rId6"/>
    <p:sldId id="1350" r:id="rId7"/>
    <p:sldId id="1351" r:id="rId8"/>
    <p:sldId id="1586" r:id="rId9"/>
    <p:sldId id="1353" r:id="rId10"/>
    <p:sldId id="1671" r:id="rId11"/>
    <p:sldId id="1354" r:id="rId12"/>
    <p:sldId id="1355" r:id="rId13"/>
    <p:sldId id="1356" r:id="rId14"/>
    <p:sldId id="1357" r:id="rId15"/>
    <p:sldId id="1358" r:id="rId16"/>
    <p:sldId id="1360" r:id="rId17"/>
    <p:sldId id="1361" r:id="rId18"/>
    <p:sldId id="1362" r:id="rId19"/>
    <p:sldId id="1363" r:id="rId20"/>
    <p:sldId id="1364" r:id="rId21"/>
    <p:sldId id="1373" r:id="rId22"/>
    <p:sldId id="1365" r:id="rId23"/>
    <p:sldId id="1443" r:id="rId24"/>
    <p:sldId id="1446" r:id="rId25"/>
    <p:sldId id="1366" r:id="rId26"/>
    <p:sldId id="1367" r:id="rId27"/>
    <p:sldId id="1368" r:id="rId28"/>
    <p:sldId id="1449" r:id="rId29"/>
    <p:sldId id="1369" r:id="rId30"/>
  </p:sldIdLst>
  <p:sldSz cx="12192000" cy="6858000" type="screen4x3"/>
  <p:notesSz cx="6858000" cy="9144000"/>
  <p:custDataLst>
    <p:tags r:id="rId35"/>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开题报告-v2" id="{494d6cd9-664c-41af-b59e-76cd142cc671}">
          <p14:sldIdLst>
            <p14:sldId id="1347"/>
            <p14:sldId id="1348"/>
            <p14:sldId id="1349"/>
            <p14:sldId id="1350"/>
            <p14:sldId id="1351"/>
            <p14:sldId id="1586"/>
            <p14:sldId id="1353"/>
            <p14:sldId id="1671"/>
            <p14:sldId id="1354"/>
            <p14:sldId id="1355"/>
            <p14:sldId id="1356"/>
            <p14:sldId id="1357"/>
            <p14:sldId id="1358"/>
            <p14:sldId id="1360"/>
            <p14:sldId id="1361"/>
            <p14:sldId id="1362"/>
            <p14:sldId id="1363"/>
            <p14:sldId id="1364"/>
            <p14:sldId id="1373"/>
            <p14:sldId id="1365"/>
            <p14:sldId id="1443"/>
            <p14:sldId id="1446"/>
            <p14:sldId id="1366"/>
            <p14:sldId id="1367"/>
            <p14:sldId id="1368"/>
            <p14:sldId id="1449"/>
            <p14:sldId id="1369"/>
          </p14:sldIdLst>
        </p14:section>
      </p14:sectionLst>
    </p:ext>
    <p:ext uri="{EFAFB233-063F-42B5-8137-9DF3F51BA10A}">
      <p15:sldGuideLst xmlns:p15="http://schemas.microsoft.com/office/powerpoint/2012/main">
        <p15:guide id="1" orient="horz" pos="96" userDrawn="1">
          <p15:clr>
            <a:srgbClr val="A4A3A4"/>
          </p15:clr>
        </p15:guide>
        <p15:guide id="2" orient="horz" pos="4354" userDrawn="1">
          <p15:clr>
            <a:srgbClr val="A4A3A4"/>
          </p15:clr>
        </p15:guide>
        <p15:guide id="4" orient="horz" pos="2740" userDrawn="1">
          <p15:clr>
            <a:srgbClr val="A4A3A4"/>
          </p15:clr>
        </p15:guide>
        <p15:guide id="5" orient="horz" pos="2132" userDrawn="1">
          <p15:clr>
            <a:srgbClr val="A4A3A4"/>
          </p15:clr>
        </p15:guide>
        <p15:guide id="6" pos="1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cy" initials="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DBCBE7"/>
    <a:srgbClr val="2F5597"/>
    <a:srgbClr val="ED7D31"/>
    <a:srgbClr val="13426C"/>
    <a:srgbClr val="253F64"/>
    <a:srgbClr val="E39A9B"/>
    <a:srgbClr val="C5E0B4"/>
    <a:srgbClr val="E2F0D9"/>
    <a:srgbClr val="9D1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52" autoAdjust="0"/>
    <p:restoredTop sz="95244" autoAdjust="0"/>
  </p:normalViewPr>
  <p:slideViewPr>
    <p:cSldViewPr snapToGrid="0" showGuides="1">
      <p:cViewPr varScale="1">
        <p:scale>
          <a:sx n="114" d="100"/>
          <a:sy n="114" d="100"/>
        </p:scale>
        <p:origin x="204" y="84"/>
      </p:cViewPr>
      <p:guideLst>
        <p:guide orient="horz" pos="96"/>
        <p:guide orient="horz" pos="4354"/>
        <p:guide orient="horz" pos="2740"/>
        <p:guide orient="horz" pos="2132"/>
        <p:guide pos="161"/>
      </p:guideLst>
    </p:cSldViewPr>
  </p:slideViewPr>
  <p:notesTextViewPr>
    <p:cViewPr>
      <p:scale>
        <a:sx n="3" d="2"/>
        <a:sy n="3" d="2"/>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65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lang="zh-CN" altLang="en-US" dirty="0"/>
              <a:t>尊敬的老师大家好，</a:t>
            </a:r>
            <a:endParaRPr lang="zh-CN" altLang="en-US" dirty="0"/>
          </a:p>
          <a:p>
            <a:r>
              <a:rPr lang="zh-CN" altLang="en-US" dirty="0"/>
              <a:t>我是严笑凯、指导老师是梁韵基老师</a:t>
            </a:r>
            <a:endParaRPr lang="zh-CN" altLang="en-US" dirty="0"/>
          </a:p>
          <a:p>
            <a:r>
              <a:rPr lang="zh-CN" altLang="en-US" dirty="0"/>
              <a:t>我答辩的题目是多源传感器融合的群组会话识别研究</a:t>
            </a:r>
            <a:endParaRPr lang="zh-CN" altLang="en-US" dirty="0"/>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右边这是一个多人在线群组会话场景。我们以腾讯会议</a:t>
            </a:r>
            <a:r>
              <a:rPr lang="zh-CN" altLang="en-US"/>
              <a:t>为例，在会议中，会有未知数量，未知身份的多个成员进行发言。</a:t>
            </a:r>
            <a:endParaRPr lang="zh-CN" altLang="en-US"/>
          </a:p>
          <a:p>
            <a:r>
              <a:rPr lang="zh-CN" altLang="en-US"/>
              <a:t>【点击】扬声器播放发言时引起的主板震动可以被IMU传感器捕获</a:t>
            </a:r>
            <a:endParaRPr lang="zh-CN" altLang="en-US"/>
          </a:p>
          <a:p>
            <a:r>
              <a:rPr lang="zh-CN" altLang="en-US"/>
              <a:t>【点击】我们可以从传感器信号中识别出会话内容</a:t>
            </a:r>
            <a:endParaRPr lang="zh-CN" altLang="en-US"/>
          </a:p>
          <a:p>
            <a:r>
              <a:rPr lang="zh-CN" altLang="en-US"/>
              <a:t>【点击】也可以提取出各说话人的特征</a:t>
            </a:r>
            <a:endParaRPr lang="zh-CN" altLang="en-US"/>
          </a:p>
          <a:p>
            <a:r>
              <a:rPr lang="zh-CN" altLang="en-US"/>
              <a:t>【点击】最后结合形成群组会话日志，识别出每句话所属的说话人</a:t>
            </a:r>
            <a:endParaRPr lang="zh-CN" altLang="en-US"/>
          </a:p>
          <a:p>
            <a:endParaRPr lang="zh-CN" altLang="en-US"/>
          </a:p>
          <a:p>
            <a:r>
              <a:rPr lang="zh-CN" altLang="en-US"/>
              <a:t>在这些过程中我们会面临许多挑战，</a:t>
            </a:r>
            <a:endParaRPr lang="zh-CN" altLang="en-US"/>
          </a:p>
          <a:p>
            <a:r>
              <a:rPr lang="zh-CN" altLang="en-US"/>
              <a:t>首先，IMU的采样能力弱，最高只有500HZ。通过融合多源传感器信号，可以提高采样率和信噪比，并且对于识别任务来说，该数据量足够。</a:t>
            </a:r>
            <a:endParaRPr lang="zh-CN" altLang="en-US"/>
          </a:p>
          <a:p>
            <a:r>
              <a:rPr lang="zh-CN" altLang="en-US"/>
              <a:t>其次，群组会话内容识别困难，我们要用序列到序列的模型进行建模，并在有多个参与者的情况下只提取出来共性的对话内容</a:t>
            </a:r>
            <a:endParaRPr lang="zh-CN" altLang="en-US"/>
          </a:p>
          <a:p>
            <a:r>
              <a:rPr lang="zh-CN" altLang="en-US"/>
              <a:t>然后，群组成员的数量不定，有多有少，有线上线下相结合，情况复杂</a:t>
            </a:r>
            <a:endParaRPr lang="zh-CN" altLang="en-US"/>
          </a:p>
          <a:p>
            <a:r>
              <a:rPr lang="zh-CN" altLang="en-US"/>
              <a:t>最后，如何为对话内容分配说话人标签，从而形成最终的群组会话日志，是该研究的核心问题。</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接下俩，为了提高模型的泛化性和鲁棒性，我们研究了跨设备和跨说话人的群组会话识别，有以下2个挑战：</a:t>
            </a:r>
            <a:endParaRPr lang="zh-CN" altLang="en-US"/>
          </a:p>
          <a:p>
            <a:r>
              <a:rPr lang="zh-CN" altLang="en-US"/>
              <a:t>【点击】首先是设备间难以高效适配。由于设备间存在差异，即使是同一个说话人，从设备A切换到设备B时，记录的传感器信号是不一致的，需要对模型进行微调</a:t>
            </a:r>
            <a:endParaRPr lang="zh-CN" altLang="en-US"/>
          </a:p>
          <a:p>
            <a:r>
              <a:rPr lang="zh-CN" altLang="en-US"/>
              <a:t>【点击】其次，我们的模型面对的是开放环境，群组中会有未知的说话人参与进来，没有对应的训练数据，且存在信号数据分布差异大的问题。</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相关工作</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以往的工作仅有iSpyU和我们的VoiceFormer使用融合的信号进行识别或重建。但是没有任何一项工作针对群组会话进行研究</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研究内容</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以下是基于多源运动传感器进行语音侧信道攻击的执行思路</a:t>
            </a:r>
            <a:endParaRPr kumimoji="1" lang="zh-CN" altLang="en-US" dirty="0">
              <a:sym typeface="+mn-ea"/>
            </a:endParaRPr>
          </a:p>
          <a:p>
            <a:r>
              <a:rPr kumimoji="1" lang="zh-CN" altLang="en-US" dirty="0">
                <a:sym typeface="+mn-ea"/>
              </a:rPr>
              <a:t>【点击】首先麦克风与扬声器作为高权限设备，我们无法直接获取语音数据</a:t>
            </a:r>
            <a:endParaRPr kumimoji="1" lang="zh-CN" altLang="en-US" dirty="0">
              <a:sym typeface="+mn-ea"/>
            </a:endParaRPr>
          </a:p>
          <a:p>
            <a:r>
              <a:rPr kumimoji="1" lang="zh-CN" altLang="en-US" dirty="0">
                <a:sym typeface="+mn-ea"/>
              </a:rPr>
              <a:t>【点击】我们可以通过低权限的传感器，捕获主板上的振动信号，通过网络发送给攻击者，算法生成会话日志。最终对受害者群组形成危害。</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lang="zh-CN" altLang="en-US">
                <a:sym typeface="+mn-ea"/>
              </a:rPr>
              <a:t>基于上述的背景、研究现状，挑战，</a:t>
            </a:r>
            <a:endParaRPr lang="zh-CN" altLang="en-US">
              <a:sym typeface="+mn-ea"/>
            </a:endParaRPr>
          </a:p>
          <a:p>
            <a:r>
              <a:rPr lang="zh-CN" altLang="en-US">
                <a:sym typeface="+mn-ea"/>
              </a:rPr>
              <a:t>针对传感器采样率低，说话人身份难以确定等问题，我们研究了面向异构时序数据的群组会话识别，并提出了基于多源注意力机制的群组会话识别算法</a:t>
            </a:r>
            <a:endParaRPr lang="zh-CN" altLang="en-US">
              <a:sym typeface="+mn-ea"/>
            </a:endParaRPr>
          </a:p>
          <a:p>
            <a:r>
              <a:rPr lang="zh-CN" altLang="en-US">
                <a:sym typeface="+mn-ea"/>
              </a:rPr>
              <a:t>【点击】当我们将已训练完的模型从设备A迁移到设备B时，存在训练数据样本少，设备间难以高效适配的问题。我们研究了跨设备的群组会话鲁棒识别，并提出了基于线性拟合的轻量化域自适应算法</a:t>
            </a:r>
            <a:endParaRPr lang="zh-CN" altLang="en-US">
              <a:sym typeface="+mn-ea"/>
            </a:endParaRPr>
          </a:p>
          <a:p>
            <a:r>
              <a:rPr lang="zh-CN" altLang="en-US">
                <a:sym typeface="+mn-ea"/>
              </a:rPr>
              <a:t>【点击】当有未知说话人参与群组会话时，存在数据分布差异大，未知说话人难以识别等问题。因此，我们研究了开放域的群组会话泛化识别，并提出了基于解耦学习的自蒸馏域自适应算法。</a:t>
            </a:r>
            <a:endParaRPr lang="zh-CN" altLang="en-US">
              <a:sym typeface="+mn-ea"/>
            </a:endParaRPr>
          </a:p>
          <a:p>
            <a:r>
              <a:rPr lang="zh-CN" altLang="en-US">
                <a:sym typeface="+mn-ea"/>
              </a:rPr>
              <a:t>【点击】最终，建立会议场景下对</a:t>
            </a:r>
            <a:endParaRPr lang="zh-CN" altLang="en-US">
              <a:sym typeface="+mn-ea"/>
            </a:endParaRPr>
          </a:p>
          <a:p>
            <a:r>
              <a:rPr lang="zh-CN" altLang="en-US">
                <a:sym typeface="+mn-ea"/>
              </a:rPr>
              <a:t>设备开放域的群组会话识别系统</a:t>
            </a:r>
            <a:endParaRPr lang="zh-CN" altLang="en-US">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为了研究第三节提出的3个研究内容，我们分别设计了以下三个研究方案</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研究点1，面向异构时序数据的群组会话识别</a:t>
            </a:r>
            <a:endParaRPr kumimoji="1" lang="zh-CN" altLang="en-US" dirty="0">
              <a:sym typeface="+mn-ea"/>
            </a:endParaRPr>
          </a:p>
          <a:p>
            <a:r>
              <a:rPr kumimoji="1" lang="zh-CN" altLang="en-US" dirty="0">
                <a:sym typeface="+mn-ea"/>
              </a:rPr>
              <a:t>研究目标是根据多源异构传感器信号进行群组会话识别，解决“谁说了什么”</a:t>
            </a:r>
            <a:endParaRPr kumimoji="1" lang="zh-CN" altLang="en-US" dirty="0">
              <a:sym typeface="+mn-ea"/>
            </a:endParaRPr>
          </a:p>
          <a:p>
            <a:r>
              <a:rPr kumimoji="1" lang="zh-CN" altLang="en-US" dirty="0">
                <a:sym typeface="+mn-ea"/>
              </a:rPr>
              <a:t>研究挑战是IMU采样能力弱、类型不一致；群组会话成员数量未知；群组会话内容识别困难；会话关系抽取困难。</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为此，我们基于串行训练策略，提出了</a:t>
            </a:r>
            <a:r>
              <a:rPr lang="zh-CN" altLang="en-US">
                <a:sym typeface="+mn-ea"/>
              </a:rPr>
              <a:t>基于多源注意力机制的群组会话识别算法</a:t>
            </a:r>
            <a:endParaRPr lang="zh-CN" altLang="en-US">
              <a:sym typeface="+mn-ea"/>
            </a:endParaRPr>
          </a:p>
          <a:p>
            <a:r>
              <a:rPr kumimoji="1" lang="zh-CN" altLang="en-US" dirty="0">
                <a:sym typeface="+mn-ea"/>
              </a:rPr>
              <a:t>传感器信号首先通过预处理模块进行归一化，去噪，特征提取等过程，</a:t>
            </a:r>
            <a:endParaRPr kumimoji="1" lang="zh-CN" altLang="en-US" dirty="0">
              <a:sym typeface="+mn-ea"/>
            </a:endParaRPr>
          </a:p>
          <a:p>
            <a:r>
              <a:rPr kumimoji="1" lang="zh-CN" altLang="en-US" dirty="0">
                <a:sym typeface="+mn-ea"/>
              </a:rPr>
              <a:t>【点击】然后在Comformer中引入跨通道多源注意力机制，多源输入通过跨通道注意力机制获取跨通道的上下文相关性息，并通过融合模块融合异构时序数据，从而构造出增强信号实现会话内容识别</a:t>
            </a:r>
            <a:endParaRPr kumimoji="1" lang="zh-CN" altLang="en-US" dirty="0">
              <a:sym typeface="+mn-ea"/>
            </a:endParaRPr>
          </a:p>
          <a:p>
            <a:r>
              <a:rPr kumimoji="1" lang="zh-CN" altLang="en-US" dirty="0">
                <a:sym typeface="+mn-ea"/>
              </a:rPr>
              <a:t>【点击】预处理后的信号也会使用x-vector声纹识别算法，通过时间空洞卷积提取说话人特征</a:t>
            </a:r>
            <a:endParaRPr kumimoji="1" lang="zh-CN" altLang="en-US" dirty="0">
              <a:sym typeface="+mn-ea"/>
            </a:endParaRPr>
          </a:p>
          <a:p>
            <a:r>
              <a:rPr kumimoji="1" lang="zh-CN" altLang="en-US" dirty="0">
                <a:sym typeface="+mn-ea"/>
              </a:rPr>
              <a:t>【点击】最后，使用自注意力机制关联会话内容，说话人特征，传感器信号这三类异构表示，对字级的会话内容分配说话人标签，实现群组会话识别</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lang="zh-CN" altLang="en-US" dirty="0"/>
              <a:t>下面我将从研究背景、相关工作、研究内容、研究方案和研究进展五个方面展开</a:t>
            </a:r>
            <a:endParaRPr lang="zh-CN" altLang="en-US" dirty="0"/>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研究点二：跨设备的群组会话鲁棒识别</a:t>
            </a:r>
            <a:endParaRPr kumimoji="1" lang="zh-CN" altLang="en-US" dirty="0">
              <a:sym typeface="+mn-ea"/>
            </a:endParaRPr>
          </a:p>
          <a:p>
            <a:r>
              <a:rPr kumimoji="1" lang="zh-CN" altLang="en-US" dirty="0">
                <a:sym typeface="+mn-ea"/>
              </a:rPr>
              <a:t>研究目标是根据不同设备间的分布差异实现跨设备的群组会话鲁棒识别</a:t>
            </a:r>
            <a:endParaRPr kumimoji="1" lang="zh-CN" altLang="en-US" dirty="0">
              <a:sym typeface="+mn-ea"/>
            </a:endParaRPr>
          </a:p>
          <a:p>
            <a:r>
              <a:rPr kumimoji="1" lang="zh-CN" altLang="en-US" dirty="0">
                <a:sym typeface="+mn-ea"/>
              </a:rPr>
              <a:t>我们面临以下挑战：</a:t>
            </a:r>
            <a:endParaRPr kumimoji="1" lang="zh-CN" altLang="en-US" dirty="0">
              <a:sym typeface="+mn-ea"/>
            </a:endParaRPr>
          </a:p>
          <a:p>
            <a:r>
              <a:rPr kumimoji="1" lang="zh-CN" altLang="en-US" dirty="0">
                <a:sym typeface="+mn-ea"/>
              </a:rPr>
              <a:t>设备间存在分布差异：不同平台的传感器响应能力不同、设备自身噪声水平不同</a:t>
            </a:r>
            <a:endParaRPr kumimoji="1" lang="zh-CN" altLang="en-US" dirty="0">
              <a:sym typeface="+mn-ea"/>
            </a:endParaRPr>
          </a:p>
          <a:p>
            <a:r>
              <a:rPr kumimoji="1" lang="zh-CN" altLang="en-US" dirty="0">
                <a:sym typeface="+mn-ea"/>
              </a:rPr>
              <a:t>可训练的数据样本少：新设备上仅可采集少量有标签的传感器信号用于模型适配</a:t>
            </a:r>
            <a:endParaRPr kumimoji="1" lang="zh-CN" altLang="en-US" dirty="0">
              <a:sym typeface="+mn-ea"/>
            </a:endParaRPr>
          </a:p>
          <a:p>
            <a:r>
              <a:rPr kumimoji="1" lang="zh-CN" altLang="en-US" dirty="0">
                <a:sym typeface="+mn-ea"/>
              </a:rPr>
              <a:t>模型参数多，训练复杂：模型包含近10Million参数, 使用少样本进行微调难以收敛</a:t>
            </a:r>
            <a:endParaRPr kumimoji="1" lang="zh-CN" altLang="en-US" dirty="0">
              <a:sym typeface="+mn-ea"/>
            </a:endParaRPr>
          </a:p>
          <a:p>
            <a:r>
              <a:rPr kumimoji="1" lang="zh-CN" altLang="en-US" dirty="0">
                <a:sym typeface="+mn-ea"/>
              </a:rPr>
              <a:t>【点击】当我们更换设备时，攻击者可以在新设备上播放预先设定的音频，并获得对应的传感器信号。然后利用该成对的训练数据，对模型进行微调，从而实现跨设备识别。</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为此，我们通过固定原始网络参数，并在各个模块中插入线性隐藏网络用于拟合新设备与原设备之间的分布差异。</a:t>
            </a:r>
            <a:endParaRPr kumimoji="1" lang="zh-CN" altLang="en-US" dirty="0">
              <a:sym typeface="+mn-ea"/>
            </a:endParaRPr>
          </a:p>
          <a:p>
            <a:r>
              <a:rPr kumimoji="1" lang="zh-CN" altLang="en-US" dirty="0">
                <a:sym typeface="+mn-ea"/>
              </a:rPr>
              <a:t>从而实现通过少量样本进行轻量化的跨设备群组会话鲁棒识别</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研究点3，开放域的群组会话泛化识别</a:t>
            </a:r>
            <a:endParaRPr kumimoji="1" lang="zh-CN" altLang="en-US" dirty="0">
              <a:sym typeface="+mn-ea"/>
            </a:endParaRPr>
          </a:p>
          <a:p>
            <a:r>
              <a:rPr kumimoji="1" lang="zh-CN" altLang="en-US" dirty="0">
                <a:sym typeface="+mn-ea"/>
              </a:rPr>
              <a:t>我们的研究目标是在开放场景中，增强模型泛化能力，实现对群组中未知说话人的自监督会话识别。其中我们使用一个没有标签的数据集充当未知说话人群体。</a:t>
            </a:r>
            <a:endParaRPr kumimoji="1" lang="zh-CN" altLang="en-US" dirty="0">
              <a:sym typeface="+mn-ea"/>
            </a:endParaRPr>
          </a:p>
          <a:p>
            <a:r>
              <a:rPr kumimoji="1" lang="zh-CN" altLang="en-US" dirty="0">
                <a:sym typeface="+mn-ea"/>
              </a:rPr>
              <a:t>研究挑战是：</a:t>
            </a:r>
            <a:endParaRPr kumimoji="1" lang="zh-CN" altLang="en-US" dirty="0">
              <a:sym typeface="+mn-ea"/>
            </a:endParaRPr>
          </a:p>
          <a:p>
            <a:r>
              <a:rPr kumimoji="1" lang="zh-CN" altLang="en-US" dirty="0">
                <a:sym typeface="+mn-ea"/>
              </a:rPr>
              <a:t>数据间分布差异大：不同说话人有不同的音色音高响度等私有特性，同数据集之间差异不明显，不同数据集之间存在显著差异</a:t>
            </a:r>
            <a:endParaRPr kumimoji="1" lang="zh-CN" altLang="en-US" dirty="0">
              <a:sym typeface="+mn-ea"/>
            </a:endParaRPr>
          </a:p>
          <a:p>
            <a:r>
              <a:rPr kumimoji="1" lang="zh-CN" altLang="en-US" dirty="0">
                <a:sym typeface="+mn-ea"/>
              </a:rPr>
              <a:t>无法获取训练样本：无法获取群组中未知说话人的对话文本，模型缺少Ground Truth进行训练</a:t>
            </a:r>
            <a:endParaRPr kumimoji="1" lang="zh-CN" altLang="en-US" dirty="0">
              <a:sym typeface="+mn-ea"/>
            </a:endParaRPr>
          </a:p>
          <a:p>
            <a:r>
              <a:rPr kumimoji="1" lang="zh-CN" altLang="en-US" dirty="0">
                <a:sym typeface="+mn-ea"/>
              </a:rPr>
              <a:t>【点击】当有未知说话人参与群组会话时，我们只能获取他发言对应的传感器信号，而无法得知他具体说了什么内容，且需要将该成员与其他成员进行区分。因此我们可以结合历史数据库中有标签的数据一起进行自监督训练。</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为此，我们提出了基于解耦学习的自蒸馏域自适应算法，用于会话内容的识别与说话人特征的提取。</a:t>
            </a:r>
            <a:endParaRPr kumimoji="1" lang="zh-CN" altLang="en-US" dirty="0">
              <a:sym typeface="+mn-ea"/>
            </a:endParaRPr>
          </a:p>
          <a:p>
            <a:r>
              <a:rPr kumimoji="1" lang="zh-CN" altLang="en-US" dirty="0">
                <a:sym typeface="+mn-ea"/>
              </a:rPr>
              <a:t>具体地，我们把目标域信号和源域信号分别输入各自私有的说话人特征编码器，同时将他们输入到共享的会话内容特征编码器。这种基于解耦的思路，可以将个性的说话特征和共性的会话内容进行分离。</a:t>
            </a:r>
            <a:endParaRPr kumimoji="1" lang="zh-CN" altLang="en-US" dirty="0">
              <a:sym typeface="+mn-ea"/>
            </a:endParaRPr>
          </a:p>
          <a:p>
            <a:r>
              <a:rPr kumimoji="1" lang="zh-CN" altLang="en-US" dirty="0">
                <a:sym typeface="+mn-ea"/>
              </a:rPr>
              <a:t>接下来，通过构造多种损失函数实现说话人特征提取与会话内容识别。特别的，我们使域分类器损失最大，混淆源域和目标域，从而使得共享的会话内容编码器尽可能只提取共性的内容，排除个性的特征。</a:t>
            </a:r>
            <a:endParaRPr kumimoji="1" lang="zh-CN" altLang="en-US" dirty="0">
              <a:sym typeface="+mn-ea"/>
            </a:endParaRPr>
          </a:p>
          <a:p>
            <a:r>
              <a:rPr kumimoji="1" lang="zh-CN" altLang="en-US" dirty="0">
                <a:sym typeface="+mn-ea"/>
              </a:rPr>
              <a:t>在目标域的私有说话人特征编码器中，我们使用了自蒸馏的方法。具体的，我们将原始信号与随机截取的信号分别输入到Encoder中。通过输出的特征进行对比，学习更优的说话人特征表示，增强模型泛化能力。其中只有截取信号输入Encoder的过程会更新参数，原始信号只进行推理。</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进展安排如图所示</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kumimoji="1" lang="zh-CN" altLang="en-US" dirty="0">
                <a:sym typeface="+mn-ea"/>
              </a:rPr>
              <a:t>这是部分参考文献</a:t>
            </a:r>
            <a:endParaRPr kumimoji="1" lang="zh-CN" altLang="en-US" dirty="0">
              <a:sym typeface="+mn-ea"/>
            </a:endParaRPr>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lang="zh-CN" altLang="en-US" dirty="0"/>
              <a:t>请各位老师批评指正</a:t>
            </a:r>
            <a:endParaRPr lang="zh-CN" altLang="en-US" dirty="0"/>
          </a:p>
        </p:txBody>
      </p:sp>
      <p:sp>
        <p:nvSpPr>
          <p:cNvPr id="4" name="灯片编号占位符 3"/>
          <p:cNvSpPr/>
          <p:nvPr>
            <p:ph type="sldNum" sz="quarter" idx="5"/>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研究背景</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当前社会，人们无时无刻，无处不在地使用移动智能设备用于工作学习娱乐生活中，我们的隐私信息时刻暴露在这些移动设备的感知之中。在这些设备具有越来越强的感知能力的背景下，从中进行更细粒度更广泛的特征分析和更严重的隐私泄露是及有可能的。</a:t>
            </a:r>
            <a:endParaRPr lang="zh-CN" altLang="en-US"/>
          </a:p>
          <a:p>
            <a:r>
              <a:rPr lang="zh-CN" altLang="en-US"/>
              <a:t>我们尝试通过智能手机内置的运动传感器，探索</a:t>
            </a:r>
            <a:r>
              <a:rPr kumimoji="1" lang="zh-CN" altLang="en-US" dirty="0">
                <a:solidFill>
                  <a:srgbClr val="9D1E25"/>
                </a:solidFill>
                <a:latin typeface="微软雅黑" panose="020B0503020204020204" pitchFamily="34" charset="-122"/>
                <a:ea typeface="微软雅黑" panose="020B0503020204020204" pitchFamily="34" charset="-122"/>
                <a:sym typeface="+mn-ea"/>
              </a:rPr>
              <a:t>在线群组会话场景下的对话识别</a:t>
            </a:r>
            <a:r>
              <a:rPr kumimoji="1" lang="zh-CN" altLang="en-US" dirty="0">
                <a:solidFill>
                  <a:srgbClr val="9D1E25"/>
                </a:solidFill>
                <a:latin typeface="微软雅黑" panose="020B0503020204020204" pitchFamily="34" charset="-122"/>
                <a:ea typeface="微软雅黑" panose="020B0503020204020204" pitchFamily="34" charset="-122"/>
                <a:sym typeface="+mn-ea"/>
              </a:rPr>
              <a:t>问题</a:t>
            </a:r>
            <a:endParaRPr kumimoji="1" lang="zh-CN" altLang="en-US" dirty="0">
              <a:solidFill>
                <a:srgbClr val="9D1E25"/>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因此，我们</a:t>
            </a:r>
            <a:r>
              <a:rPr lang="zh-CN" altLang="en-US"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针对在线群组会话场景，使用多源运动传感器进行语音侧信道攻击，实现多人群组会话识别</a:t>
            </a:r>
            <a:endParaRPr lang="zh-CN" altLang="en-US"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语音侧信道攻击可以从设备无意间释放出的泄露信号中对加密的语音信息进行破译。</a:t>
            </a:r>
            <a:endParaRPr lang="zh-CN" altLang="en-US"/>
          </a:p>
          <a:p>
            <a:r>
              <a:rPr lang="zh-CN" altLang="en-US"/>
              <a:t>扬声器播放声音的时候，引发的振动会沿主板传播，被传感器捕获</a:t>
            </a:r>
            <a:endParaRPr lang="zh-CN" altLang="en-US"/>
          </a:p>
          <a:p>
            <a:r>
              <a:rPr lang="zh-CN" altLang="en-US"/>
              <a:t>之前的工作已经证明了运动传感器捕获的振动信号可以</a:t>
            </a:r>
            <a:r>
              <a:rPr lang="zh-CN" altLang="en-US"/>
              <a:t>用来识别或者重建出被害者的密码，身份证等隐私信息，对用户隐私产生巨大威胁。</a:t>
            </a:r>
            <a:endParaRPr lang="zh-CN" altLang="en-US"/>
          </a:p>
          <a:p>
            <a:r>
              <a:rPr lang="zh-CN" altLang="en-US"/>
              <a:t>并且有三大危害：成本低、部署易；隐蔽好、威胁高；覆盖全、普及广</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lvl="0" indent="0" algn="l">
              <a:lnSpc>
                <a:spcPct val="110000"/>
              </a:lnSpc>
              <a:buSzPct val="140000"/>
              <a:buFont typeface="Wingdings" panose="05000000000000000000" charset="0"/>
              <a:buNone/>
            </a:pPr>
            <a:r>
              <a:rPr lang="zh-CN" altLang="en-US"/>
              <a:t>然而以往的研究工作具有很大的局限性，</a:t>
            </a:r>
            <a:endParaRPr lang="zh-CN" altLang="en-US"/>
          </a:p>
          <a:p>
            <a:pPr marL="0" lvl="0" indent="0" algn="l">
              <a:lnSpc>
                <a:spcPct val="110000"/>
              </a:lnSpc>
              <a:buSzPct val="140000"/>
              <a:buFont typeface="Wingdings" panose="05000000000000000000" charset="0"/>
              <a:buNone/>
            </a:pPr>
            <a:r>
              <a:rPr lang="zh-CN" altLang="en-US"/>
              <a:t>首先，那些研究仅使用多分类的方法进行识别，这大大限制了可识别内容的大小</a:t>
            </a:r>
            <a:endParaRPr lang="zh-CN" altLang="en-US"/>
          </a:p>
          <a:p>
            <a:pPr marL="0" lvl="0" indent="0" algn="l">
              <a:lnSpc>
                <a:spcPct val="110000"/>
              </a:lnSpc>
              <a:buSzPct val="140000"/>
              <a:buFont typeface="Wingdings" panose="05000000000000000000" charset="0"/>
              <a:buNone/>
            </a:pPr>
            <a:r>
              <a:rPr lang="zh-CN" altLang="en-US"/>
              <a:t>其次，我们之前提出</a:t>
            </a:r>
            <a:r>
              <a:rPr lang="zh-CN" altLang="en-US"/>
              <a:t>的定义为生成任务的语音重建方法，无法避免采样率过低的问题</a:t>
            </a:r>
            <a:endParaRPr lang="zh-CN" altLang="en-US"/>
          </a:p>
          <a:p>
            <a:pPr marL="0" lvl="0" indent="0" algn="l">
              <a:lnSpc>
                <a:spcPct val="110000"/>
              </a:lnSpc>
              <a:buSzPct val="140000"/>
              <a:buFont typeface="Wingdings" panose="05000000000000000000" charset="0"/>
              <a:buNone/>
            </a:pPr>
            <a:r>
              <a:rPr lang="zh-CN" altLang="en-US"/>
              <a:t>并且以往的工作只针对单个说话人，在多说话人场景下，无法区分某句话具体是由谁说的。</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在线群组会话是我们生活中非常常见的</a:t>
            </a:r>
            <a:r>
              <a:rPr lang="zh-CN" altLang="en-US"/>
              <a:t>场景之一，</a:t>
            </a:r>
            <a:endParaRPr lang="zh-CN" altLang="en-US"/>
          </a:p>
          <a:p>
            <a:r>
              <a:rPr lang="zh-CN" altLang="en-US"/>
              <a:t>例如在线会议，微信群的语音聊天消息，多人的音频通话等，都会通过扬声器播放群组成员的</a:t>
            </a:r>
            <a:r>
              <a:rPr lang="zh-CN" altLang="en-US"/>
              <a:t>声音，</a:t>
            </a:r>
            <a:endParaRPr lang="zh-CN" altLang="en-US"/>
          </a:p>
          <a:p>
            <a:r>
              <a:rPr lang="zh-CN" altLang="en-US"/>
              <a:t>这里面可能包含公司的机密信息，保密</a:t>
            </a:r>
            <a:r>
              <a:rPr lang="zh-CN" altLang="en-US">
                <a:sym typeface="+mn-ea"/>
              </a:rPr>
              <a:t>课题等，容易造成较大的</a:t>
            </a:r>
            <a:r>
              <a:rPr lang="zh-CN" altLang="en-US">
                <a:sym typeface="+mn-ea"/>
              </a:rPr>
              <a:t>危害</a:t>
            </a:r>
            <a:endParaRPr lang="zh-CN" altLang="en-U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基于以上的局限性，我们针对多人在线群组会话场景，</a:t>
            </a:r>
            <a:r>
              <a:rPr lang="zh-CN" altLang="en-US"/>
              <a:t>有以下几点创新</a:t>
            </a:r>
            <a:endParaRPr lang="zh-CN" altLang="en-US"/>
          </a:p>
          <a:p>
            <a:r>
              <a:rPr lang="zh-CN" altLang="en-US"/>
              <a:t>首先，我们使用序列到序列的模型对传感器信号与文本间的映射关系进行建模，极大地扩充了可识别的词汇量</a:t>
            </a:r>
            <a:endParaRPr lang="zh-CN" altLang="en-US"/>
          </a:p>
          <a:p>
            <a:r>
              <a:rPr lang="zh-CN" altLang="en-US"/>
              <a:t>其次，我们实现多人群组会话识别，解决</a:t>
            </a:r>
            <a:r>
              <a:rPr lang="zh-CN" altLang="en-US">
                <a:sym typeface="+mn-ea"/>
              </a:rPr>
              <a:t>“</a:t>
            </a:r>
            <a:r>
              <a:rPr lang="zh-CN" altLang="en-US"/>
              <a:t>谁说了什么</a:t>
            </a:r>
            <a:r>
              <a:rPr lang="zh-CN" altLang="en-US">
                <a:sym typeface="+mn-ea"/>
              </a:rPr>
              <a:t>”</a:t>
            </a:r>
            <a:r>
              <a:rPr lang="zh-CN" altLang="en-US"/>
              <a:t>的问题</a:t>
            </a:r>
            <a:endParaRPr lang="zh-CN" altLang="en-US"/>
          </a:p>
          <a:p>
            <a:r>
              <a:rPr lang="zh-CN" altLang="en-US"/>
              <a:t>最后，我们通过领域自适应，实现模型的跨设备和跨说话人的高效适配，提高模型的泛化性和鲁棒性</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p:nvPr>
            <p:ph type="ftr" sz="quarter" idx="11"/>
          </p:nvPr>
        </p:nvSpPr>
        <p:spPr/>
        <p:txBody>
          <a:bodyPr/>
          <a:lstStyle>
            <a:lvl1pPr>
              <a:defRPr/>
            </a:lvl1pPr>
          </a:lstStyle>
          <a:p>
            <a:pPr>
              <a:defRPr/>
            </a:pPr>
            <a:endParaRPr lang="zh-CN" altLang="en-US"/>
          </a:p>
        </p:txBody>
      </p:sp>
      <p:sp>
        <p:nvSpPr>
          <p:cNvPr id="6" name="灯片编号占位符 5"/>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a:t>单击此处编辑母版标题样式</a:t>
            </a:r>
            <a:endParaRPr lang="zh-CN" altLang="en-US"/>
          </a:p>
        </p:txBody>
      </p:sp>
      <p:sp>
        <p:nvSpPr>
          <p:cNvPr id="3" name="竖排文字占位符 2"/>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p:nvPr>
            <p:ph type="ftr" sz="quarter" idx="11"/>
          </p:nvPr>
        </p:nvSpPr>
        <p:spPr/>
        <p:txBody>
          <a:bodyPr/>
          <a:lstStyle>
            <a:lvl1pPr>
              <a:defRPr/>
            </a:lvl1pPr>
          </a:lstStyle>
          <a:p>
            <a:pPr>
              <a:defRPr/>
            </a:pPr>
            <a:endParaRPr lang="zh-CN" altLang="en-US"/>
          </a:p>
        </p:txBody>
      </p:sp>
      <p:sp>
        <p:nvSpPr>
          <p:cNvPr id="6" name="灯片编号占位符 5"/>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p:nvPr>
            <p:ph type="ftr" sz="quarter" idx="11"/>
          </p:nvPr>
        </p:nvSpPr>
        <p:spPr/>
        <p:txBody>
          <a:bodyPr/>
          <a:lstStyle>
            <a:lvl1pPr>
              <a:defRPr/>
            </a:lvl1pPr>
          </a:lstStyle>
          <a:p>
            <a:pPr>
              <a:defRPr/>
            </a:pPr>
            <a:endParaRPr lang="zh-CN" altLang="en-US"/>
          </a:p>
        </p:txBody>
      </p:sp>
      <p:sp>
        <p:nvSpPr>
          <p:cNvPr id="6" name="灯片编号占位符 5"/>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a:t>单击此处编辑母版标题样式</a:t>
            </a:r>
            <a:endParaRPr lang="zh-CN" altLang="en-US"/>
          </a:p>
        </p:txBody>
      </p:sp>
      <p:sp>
        <p:nvSpPr>
          <p:cNvPr id="3" name="内容占位符 2"/>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p:nvPr>
            <p:ph type="ftr" sz="quarter" idx="11"/>
          </p:nvPr>
        </p:nvSpPr>
        <p:spPr/>
        <p:txBody>
          <a:bodyPr/>
          <a:lstStyle>
            <a:lvl1pPr>
              <a:defRPr/>
            </a:lvl1pPr>
          </a:lstStyle>
          <a:p>
            <a:pPr>
              <a:defRPr/>
            </a:pPr>
            <a:endParaRPr lang="zh-CN" altLang="en-US"/>
          </a:p>
        </p:txBody>
      </p:sp>
      <p:sp>
        <p:nvSpPr>
          <p:cNvPr id="6" name="灯片编号占位符 5"/>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p:nvPr>
            <p:ph type="ftr" sz="quarter" idx="11"/>
          </p:nvPr>
        </p:nvSpPr>
        <p:spPr/>
        <p:txBody>
          <a:bodyPr/>
          <a:lstStyle>
            <a:lvl1pPr>
              <a:defRPr/>
            </a:lvl1pPr>
          </a:lstStyle>
          <a:p>
            <a:pPr>
              <a:defRPr/>
            </a:pPr>
            <a:endParaRPr lang="zh-CN" altLang="en-US"/>
          </a:p>
        </p:txBody>
      </p:sp>
      <p:sp>
        <p:nvSpPr>
          <p:cNvPr id="6" name="灯片编号占位符 5"/>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a:t>单击此处编辑母版标题样式</a:t>
            </a:r>
            <a:endParaRPr lang="zh-CN" altLang="en-US"/>
          </a:p>
        </p:txBody>
      </p:sp>
      <p:sp>
        <p:nvSpPr>
          <p:cNvPr id="3" name="内容占位符 2"/>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p:nvPr>
            <p:ph type="ftr" sz="quarter" idx="11"/>
          </p:nvPr>
        </p:nvSpPr>
        <p:spPr/>
        <p:txBody>
          <a:bodyPr/>
          <a:lstStyle>
            <a:lvl1pPr>
              <a:defRPr/>
            </a:lvl1pPr>
          </a:lstStyle>
          <a:p>
            <a:pPr>
              <a:defRPr/>
            </a:pPr>
            <a:endParaRPr lang="zh-CN" altLang="en-US"/>
          </a:p>
        </p:txBody>
      </p:sp>
      <p:sp>
        <p:nvSpPr>
          <p:cNvPr id="7" name="灯片编号占位符 5"/>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p:nvPr>
            <p:ph type="ftr" sz="quarter" idx="11"/>
          </p:nvPr>
        </p:nvSpPr>
        <p:spPr/>
        <p:txBody>
          <a:bodyPr/>
          <a:lstStyle>
            <a:lvl1pPr>
              <a:defRPr/>
            </a:lvl1pPr>
          </a:lstStyle>
          <a:p>
            <a:pPr>
              <a:defRPr/>
            </a:pPr>
            <a:endParaRPr lang="zh-CN" altLang="en-US"/>
          </a:p>
        </p:txBody>
      </p:sp>
      <p:sp>
        <p:nvSpPr>
          <p:cNvPr id="9" name="灯片编号占位符 5"/>
          <p:cNvSpPr/>
          <p:nvPr>
            <p:ph type="sldNum" sz="quarter" idx="12"/>
          </p:nvPr>
        </p:nvSpPr>
        <p:spPr/>
        <p:txBody>
          <a:bodyPr/>
          <a:lstStyle>
            <a:lvl1pPr>
              <a:defRPr/>
            </a:lvl1pPr>
          </a:lstStyle>
          <a:p>
            <a:fld id="{0219823B-989B-4FE0-A31C-A45838B716C6}" type="slidenum">
              <a:rPr lang="zh-CN" altLang="en-US"/>
            </a:fld>
            <a:endParaRPr lang="zh-CN" altLang="en-US"/>
          </a:p>
        </p:txBody>
      </p:sp>
      <p:sp>
        <p:nvSpPr>
          <p:cNvPr id="10" name="矩形 9"/>
          <p:cNvSpPr/>
          <p:nvPr userDrawn="1"/>
        </p:nvSpPr>
        <p:spPr>
          <a:xfrm>
            <a:off x="8712796" y="10268340"/>
            <a:ext cx="775136" cy="246221"/>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模板下载：</a:t>
            </a:r>
            <a:r>
              <a:rPr lang="en-US" altLang="zh-CN" sz="100" dirty="0">
                <a:solidFill>
                  <a:prstClr val="white"/>
                </a:solidFill>
                <a:latin typeface="Calibri" panose="020F0502020204030204" pitchFamily="34" charset="0"/>
                <a:ea typeface="宋体" panose="02010600030101010101" pitchFamily="2" charset="-122"/>
              </a:rPr>
              <a:t>www.1ppt.com/moban/     </a:t>
            </a:r>
            <a:r>
              <a:rPr lang="zh-CN" altLang="en-US" sz="100" dirty="0">
                <a:solidFill>
                  <a:prstClr val="white"/>
                </a:solidFill>
                <a:latin typeface="Calibri" panose="020F0502020204030204" pitchFamily="34" charset="0"/>
                <a:ea typeface="宋体" panose="02010600030101010101" pitchFamily="2" charset="-122"/>
              </a:rPr>
              <a:t>行业</a:t>
            </a: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模板：</a:t>
            </a:r>
            <a:r>
              <a:rPr lang="en-US" altLang="zh-CN" sz="100" dirty="0">
                <a:solidFill>
                  <a:prstClr val="white"/>
                </a:solidFill>
                <a:latin typeface="Calibri" panose="020F0502020204030204" pitchFamily="34" charset="0"/>
                <a:ea typeface="宋体" panose="02010600030101010101" pitchFamily="2" charset="-122"/>
              </a:rPr>
              <a:t>www.1ppt.com/hangye/ </a:t>
            </a:r>
            <a:endParaRPr lang="en-US" altLang="zh-CN" sz="100" dirty="0">
              <a:solidFill>
                <a:prstClr val="white"/>
              </a:solidFill>
              <a:latin typeface="Calibri" panose="020F0502020204030204" pitchFamily="34" charset="0"/>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节日</a:t>
            </a: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模板：</a:t>
            </a:r>
            <a:r>
              <a:rPr lang="en-US" altLang="zh-CN" sz="100" dirty="0">
                <a:solidFill>
                  <a:prstClr val="white"/>
                </a:solidFill>
                <a:latin typeface="Calibri" panose="020F0502020204030204" pitchFamily="34" charset="0"/>
                <a:ea typeface="宋体" panose="02010600030101010101" pitchFamily="2" charset="-122"/>
              </a:rPr>
              <a:t>www.1ppt.com/jieri/           PPT</a:t>
            </a:r>
            <a:r>
              <a:rPr lang="zh-CN" altLang="en-US" sz="100" dirty="0">
                <a:solidFill>
                  <a:prstClr val="white"/>
                </a:solidFill>
                <a:latin typeface="Calibri" panose="020F0502020204030204" pitchFamily="34" charset="0"/>
                <a:ea typeface="宋体" panose="02010600030101010101" pitchFamily="2" charset="-122"/>
              </a:rPr>
              <a:t>素材下载：</a:t>
            </a:r>
            <a:r>
              <a:rPr lang="en-US" altLang="zh-CN" sz="100" dirty="0">
                <a:solidFill>
                  <a:prstClr val="white"/>
                </a:solidFill>
                <a:latin typeface="Calibri" panose="020F0502020204030204" pitchFamily="34" charset="0"/>
                <a:ea typeface="宋体" panose="02010600030101010101" pitchFamily="2" charset="-122"/>
              </a:rPr>
              <a:t>www.1ppt.com/sucai/</a:t>
            </a:r>
            <a:endParaRPr lang="en-US" altLang="zh-CN" sz="100" dirty="0">
              <a:solidFill>
                <a:prstClr val="white"/>
              </a:solidFill>
              <a:latin typeface="Calibri" panose="020F0502020204030204" pitchFamily="34" charset="0"/>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背景图片：</a:t>
            </a:r>
            <a:r>
              <a:rPr lang="en-US" altLang="zh-CN" sz="100" dirty="0">
                <a:solidFill>
                  <a:prstClr val="white"/>
                </a:solidFill>
                <a:latin typeface="Calibri" panose="020F0502020204030204" pitchFamily="34" charset="0"/>
                <a:ea typeface="宋体" panose="02010600030101010101" pitchFamily="2" charset="-122"/>
              </a:rPr>
              <a:t>www.1ppt.com/beijing/      PPT</a:t>
            </a:r>
            <a:r>
              <a:rPr lang="zh-CN" altLang="en-US" sz="100" dirty="0">
                <a:solidFill>
                  <a:prstClr val="white"/>
                </a:solidFill>
                <a:latin typeface="Calibri" panose="020F0502020204030204" pitchFamily="34" charset="0"/>
                <a:ea typeface="宋体" panose="02010600030101010101" pitchFamily="2" charset="-122"/>
              </a:rPr>
              <a:t>图表下载：</a:t>
            </a:r>
            <a:r>
              <a:rPr lang="en-US" altLang="zh-CN" sz="100" dirty="0">
                <a:solidFill>
                  <a:prstClr val="white"/>
                </a:solidFill>
                <a:latin typeface="Calibri" panose="020F0502020204030204" pitchFamily="34" charset="0"/>
                <a:ea typeface="宋体" panose="02010600030101010101" pitchFamily="2" charset="-122"/>
              </a:rPr>
              <a:t>www.1ppt.com/tubiao/      </a:t>
            </a:r>
            <a:endParaRPr lang="en-US" altLang="zh-CN" sz="100" dirty="0">
              <a:solidFill>
                <a:prstClr val="white"/>
              </a:solidFill>
              <a:latin typeface="Calibri" panose="020F0502020204030204" pitchFamily="34" charset="0"/>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优秀</a:t>
            </a:r>
            <a:r>
              <a:rPr lang="en-US" altLang="zh-CN" sz="100" dirty="0">
                <a:solidFill>
                  <a:prstClr val="white"/>
                </a:solidFill>
                <a:latin typeface="Calibri" panose="020F0502020204030204" pitchFamily="34" charset="0"/>
                <a:ea typeface="宋体" panose="02010600030101010101" pitchFamily="2" charset="-122"/>
              </a:rPr>
              <a:t>PPT</a:t>
            </a:r>
            <a:r>
              <a:rPr lang="zh-CN" altLang="en-US" sz="100" dirty="0">
                <a:solidFill>
                  <a:prstClr val="white"/>
                </a:solidFill>
                <a:latin typeface="Calibri" panose="020F0502020204030204" pitchFamily="34" charset="0"/>
                <a:ea typeface="宋体" panose="02010600030101010101" pitchFamily="2" charset="-122"/>
              </a:rPr>
              <a:t>下载：</a:t>
            </a:r>
            <a:r>
              <a:rPr lang="en-US" altLang="zh-CN" sz="100" dirty="0">
                <a:solidFill>
                  <a:prstClr val="white"/>
                </a:solidFill>
                <a:latin typeface="Calibri" panose="020F0502020204030204" pitchFamily="34" charset="0"/>
                <a:ea typeface="宋体" panose="02010600030101010101" pitchFamily="2" charset="-122"/>
              </a:rPr>
              <a:t>www.1ppt.com/xiazai/        PPT</a:t>
            </a:r>
            <a:r>
              <a:rPr lang="zh-CN" altLang="en-US" sz="100" dirty="0">
                <a:solidFill>
                  <a:prstClr val="white"/>
                </a:solidFill>
                <a:latin typeface="Calibri" panose="020F0502020204030204" pitchFamily="34" charset="0"/>
                <a:ea typeface="宋体" panose="02010600030101010101" pitchFamily="2" charset="-122"/>
              </a:rPr>
              <a:t>教程： </a:t>
            </a:r>
            <a:r>
              <a:rPr lang="en-US" altLang="zh-CN" sz="100" dirty="0">
                <a:solidFill>
                  <a:prstClr val="white"/>
                </a:solidFill>
                <a:latin typeface="Calibri" panose="020F0502020204030204" pitchFamily="34" charset="0"/>
                <a:ea typeface="宋体" panose="02010600030101010101" pitchFamily="2" charset="-122"/>
              </a:rPr>
              <a:t>www.1ppt.com/powerpoint/      </a:t>
            </a:r>
            <a:endParaRPr lang="en-US" altLang="zh-CN" sz="100" dirty="0">
              <a:solidFill>
                <a:prstClr val="white"/>
              </a:solidFill>
              <a:latin typeface="Calibri" panose="020F0502020204030204" pitchFamily="34" charset="0"/>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pitchFamily="34" charset="0"/>
                <a:ea typeface="宋体" panose="02010600030101010101" pitchFamily="2" charset="-122"/>
              </a:rPr>
              <a:t>Word</a:t>
            </a:r>
            <a:r>
              <a:rPr lang="zh-CN" altLang="en-US" sz="100" dirty="0">
                <a:solidFill>
                  <a:prstClr val="white"/>
                </a:solidFill>
                <a:latin typeface="Calibri" panose="020F0502020204030204" pitchFamily="34" charset="0"/>
                <a:ea typeface="宋体" panose="02010600030101010101" pitchFamily="2" charset="-122"/>
              </a:rPr>
              <a:t>教程： </a:t>
            </a:r>
            <a:r>
              <a:rPr lang="en-US" altLang="zh-CN" sz="100" dirty="0">
                <a:solidFill>
                  <a:prstClr val="white"/>
                </a:solidFill>
                <a:latin typeface="Calibri" panose="020F0502020204030204" pitchFamily="34" charset="0"/>
                <a:ea typeface="宋体" panose="02010600030101010101" pitchFamily="2" charset="-122"/>
              </a:rPr>
              <a:t>www.1ppt.com/word/              Excel</a:t>
            </a:r>
            <a:r>
              <a:rPr lang="zh-CN" altLang="en-US" sz="100" dirty="0">
                <a:solidFill>
                  <a:prstClr val="white"/>
                </a:solidFill>
                <a:latin typeface="Calibri" panose="020F0502020204030204" pitchFamily="34" charset="0"/>
                <a:ea typeface="宋体" panose="02010600030101010101" pitchFamily="2" charset="-122"/>
              </a:rPr>
              <a:t>教程：</a:t>
            </a:r>
            <a:r>
              <a:rPr lang="en-US" altLang="zh-CN" sz="100" dirty="0">
                <a:solidFill>
                  <a:prstClr val="white"/>
                </a:solidFill>
                <a:latin typeface="Calibri" panose="020F0502020204030204" pitchFamily="34" charset="0"/>
                <a:ea typeface="宋体" panose="02010600030101010101" pitchFamily="2" charset="-122"/>
              </a:rPr>
              <a:t>www.1ppt.com/excel/  </a:t>
            </a:r>
            <a:endParaRPr lang="en-US" altLang="zh-CN" sz="100" dirty="0">
              <a:solidFill>
                <a:prstClr val="white"/>
              </a:solidFill>
              <a:latin typeface="Calibri" panose="020F0502020204030204" pitchFamily="34" charset="0"/>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资料下载：</a:t>
            </a:r>
            <a:r>
              <a:rPr lang="en-US" altLang="zh-CN" sz="100" dirty="0">
                <a:solidFill>
                  <a:prstClr val="white"/>
                </a:solidFill>
                <a:latin typeface="Calibri" panose="020F0502020204030204" pitchFamily="34" charset="0"/>
                <a:ea typeface="宋体" panose="02010600030101010101" pitchFamily="2" charset="-122"/>
              </a:rPr>
              <a:t>www.1ppt.com/ziliao/                PPT</a:t>
            </a:r>
            <a:r>
              <a:rPr lang="zh-CN" altLang="en-US" sz="100" dirty="0">
                <a:solidFill>
                  <a:prstClr val="white"/>
                </a:solidFill>
                <a:latin typeface="Calibri" panose="020F0502020204030204" pitchFamily="34" charset="0"/>
                <a:ea typeface="宋体" panose="02010600030101010101" pitchFamily="2" charset="-122"/>
              </a:rPr>
              <a:t>课件下载：</a:t>
            </a:r>
            <a:r>
              <a:rPr lang="en-US" altLang="zh-CN" sz="100" dirty="0">
                <a:solidFill>
                  <a:prstClr val="white"/>
                </a:solidFill>
                <a:latin typeface="Calibri" panose="020F0502020204030204" pitchFamily="34" charset="0"/>
                <a:ea typeface="宋体" panose="02010600030101010101" pitchFamily="2" charset="-122"/>
              </a:rPr>
              <a:t>www.1ppt.com/kejian/ </a:t>
            </a:r>
            <a:endParaRPr lang="en-US" altLang="zh-CN" sz="100" dirty="0">
              <a:solidFill>
                <a:prstClr val="white"/>
              </a:solidFill>
              <a:latin typeface="Calibri" panose="020F0502020204030204" pitchFamily="34" charset="0"/>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范文下载：</a:t>
            </a:r>
            <a:r>
              <a:rPr lang="en-US" altLang="zh-CN" sz="100" dirty="0">
                <a:solidFill>
                  <a:prstClr val="white"/>
                </a:solidFill>
                <a:latin typeface="Calibri" panose="020F0502020204030204" pitchFamily="34" charset="0"/>
                <a:ea typeface="宋体" panose="02010600030101010101" pitchFamily="2" charset="-122"/>
              </a:rPr>
              <a:t>www.1ppt.com/fanwen/             </a:t>
            </a:r>
            <a:r>
              <a:rPr lang="zh-CN" altLang="en-US" sz="100" dirty="0">
                <a:solidFill>
                  <a:prstClr val="white"/>
                </a:solidFill>
                <a:latin typeface="Calibri" panose="020F0502020204030204" pitchFamily="34" charset="0"/>
                <a:ea typeface="宋体" panose="02010600030101010101" pitchFamily="2" charset="-122"/>
              </a:rPr>
              <a:t>试卷下载：</a:t>
            </a:r>
            <a:r>
              <a:rPr lang="en-US" altLang="zh-CN" sz="100" dirty="0">
                <a:solidFill>
                  <a:prstClr val="white"/>
                </a:solidFill>
                <a:latin typeface="Calibri" panose="020F0502020204030204" pitchFamily="34" charset="0"/>
                <a:ea typeface="宋体" panose="02010600030101010101" pitchFamily="2" charset="-122"/>
              </a:rPr>
              <a:t>www.1ppt.com/shiti/  </a:t>
            </a:r>
            <a:endParaRPr lang="en-US" altLang="zh-CN" sz="100" dirty="0">
              <a:solidFill>
                <a:prstClr val="white"/>
              </a:solidFill>
              <a:latin typeface="Calibri" panose="020F0502020204030204" pitchFamily="34" charset="0"/>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教案下载：</a:t>
            </a:r>
            <a:r>
              <a:rPr lang="en-US" altLang="zh-CN" sz="100" dirty="0">
                <a:solidFill>
                  <a:prstClr val="white"/>
                </a:solidFill>
                <a:latin typeface="Calibri" panose="020F0502020204030204" pitchFamily="34" charset="0"/>
                <a:ea typeface="宋体" panose="02010600030101010101" pitchFamily="2" charset="-122"/>
              </a:rPr>
              <a:t>www.1ppt.com/jiaoan/        </a:t>
            </a:r>
            <a:endParaRPr lang="en-US" altLang="zh-CN" sz="100" dirty="0">
              <a:solidFill>
                <a:prstClr val="white"/>
              </a:solidFill>
              <a:latin typeface="Calibri" panose="020F0502020204030204" pitchFamily="34" charset="0"/>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pitchFamily="34" charset="0"/>
                <a:ea typeface="宋体" panose="02010600030101010101" pitchFamily="2" charset="-122"/>
              </a:rPr>
              <a:t>字体下载：</a:t>
            </a:r>
            <a:r>
              <a:rPr lang="en-US" altLang="zh-CN" sz="100" dirty="0">
                <a:solidFill>
                  <a:prstClr val="white"/>
                </a:solidFill>
                <a:latin typeface="Calibri" panose="020F0502020204030204" pitchFamily="34" charset="0"/>
                <a:ea typeface="宋体" panose="02010600030101010101" pitchFamily="2" charset="-122"/>
              </a:rPr>
              <a:t>www.1ppt.com/ziti/</a:t>
            </a:r>
            <a:endParaRPr lang="en-US" altLang="zh-CN" sz="100" dirty="0">
              <a:solidFill>
                <a:prstClr val="white"/>
              </a:solidFill>
              <a:latin typeface="Calibri" panose="020F0502020204030204" pitchFamily="34" charset="0"/>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pitchFamily="34" charset="0"/>
                <a:ea typeface="宋体" panose="02010600030101010101" pitchFamily="2" charset="-122"/>
              </a:rPr>
              <a:t> </a:t>
            </a:r>
            <a:endParaRPr lang="zh-CN" altLang="en-US" sz="100" dirty="0">
              <a:solidFill>
                <a:prstClr val="white"/>
              </a:solidFill>
              <a:latin typeface="Calibri" panose="020F0502020204030204" pitchFamily="34" charset="0"/>
              <a:ea typeface="宋体" panose="02010600030101010101" pitchFamily="2" charset="-122"/>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a:t>单击此处编辑母版标题样式</a:t>
            </a:r>
            <a:endParaRPr lang="zh-CN" altLang="en-US"/>
          </a:p>
        </p:txBody>
      </p:sp>
      <p:sp>
        <p:nvSpPr>
          <p:cNvPr id="3" name="日期占位符 3"/>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p:nvPr>
            <p:ph type="ftr" sz="quarter" idx="11"/>
          </p:nvPr>
        </p:nvSpPr>
        <p:spPr/>
        <p:txBody>
          <a:bodyPr/>
          <a:lstStyle>
            <a:lvl1pPr>
              <a:defRPr/>
            </a:lvl1pPr>
          </a:lstStyle>
          <a:p>
            <a:pPr>
              <a:defRPr/>
            </a:pPr>
            <a:endParaRPr lang="zh-CN" altLang="en-US"/>
          </a:p>
        </p:txBody>
      </p:sp>
      <p:sp>
        <p:nvSpPr>
          <p:cNvPr id="5" name="灯片编号占位符 5"/>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p:nvPr>
            <p:ph type="ftr" sz="quarter" idx="11"/>
          </p:nvPr>
        </p:nvSpPr>
        <p:spPr/>
        <p:txBody>
          <a:bodyPr/>
          <a:lstStyle>
            <a:lvl1pPr>
              <a:defRPr/>
            </a:lvl1pPr>
          </a:lstStyle>
          <a:p>
            <a:pPr>
              <a:defRPr/>
            </a:pPr>
            <a:endParaRPr lang="zh-CN" altLang="en-US"/>
          </a:p>
        </p:txBody>
      </p:sp>
      <p:sp>
        <p:nvSpPr>
          <p:cNvPr id="4" name="灯片编号占位符 5"/>
          <p:cNvSpPr/>
          <p:nvPr>
            <p:ph type="sldNum" sz="quarter" idx="12"/>
          </p:nvPr>
        </p:nvSpPr>
        <p:spPr>
          <a:xfrm>
            <a:off x="10737850" y="152400"/>
            <a:ext cx="1454150" cy="365125"/>
          </a:xfrm>
          <a:noFill/>
        </p:spPr>
        <p:txBody>
          <a:bodyPr/>
          <a:lstStyle>
            <a:lvl1pPr>
              <a:defRPr sz="1800" b="1">
                <a:solidFill>
                  <a:schemeClr val="bg1"/>
                </a:solidFill>
                <a:latin typeface="微软雅黑" panose="020B0503020204020204" pitchFamily="34" charset="-122"/>
                <a:ea typeface="微软雅黑" panose="020B0503020204020204" pitchFamily="34" charset="-122"/>
              </a:defRPr>
            </a:lvl1pPr>
          </a:lstStyle>
          <a:p>
            <a:fld id="{9D55DC8D-C4F0-4F0D-B826-92573808DA56}" type="slidenum">
              <a:rPr lang="zh-CN" altLang="en-US"/>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p:nvPr>
            <p:ph type="ftr" sz="quarter" idx="11"/>
          </p:nvPr>
        </p:nvSpPr>
        <p:spPr/>
        <p:txBody>
          <a:bodyPr/>
          <a:lstStyle>
            <a:lvl1pPr>
              <a:defRPr/>
            </a:lvl1pPr>
          </a:lstStyle>
          <a:p>
            <a:pPr>
              <a:defRPr/>
            </a:pPr>
            <a:endParaRPr lang="zh-CN" altLang="en-US"/>
          </a:p>
        </p:txBody>
      </p:sp>
      <p:sp>
        <p:nvSpPr>
          <p:cNvPr id="7" name="灯片编号占位符 5"/>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p:nvPr>
            <p:ph type="ftr" sz="quarter" idx="11"/>
          </p:nvPr>
        </p:nvSpPr>
        <p:spPr/>
        <p:txBody>
          <a:bodyPr/>
          <a:lstStyle>
            <a:lvl1pPr>
              <a:defRPr/>
            </a:lvl1pPr>
          </a:lstStyle>
          <a:p>
            <a:pPr>
              <a:defRPr/>
            </a:pPr>
            <a:endParaRPr lang="zh-CN" altLang="en-US"/>
          </a:p>
        </p:txBody>
      </p:sp>
      <p:sp>
        <p:nvSpPr>
          <p:cNvPr id="7" name="灯片编号占位符 5"/>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p:nvPr>
            <p:ph type="sldNum" sz="quarter" idx="4"/>
          </p:nvPr>
        </p:nvSpPr>
        <p:spPr>
          <a:xfrm>
            <a:off x="8610600" y="6356352"/>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image" Target="../media/image45.png"/><Relationship Id="rId6" Type="http://schemas.openxmlformats.org/officeDocument/2006/relationships/tags" Target="../tags/tag186.xml"/><Relationship Id="rId5" Type="http://schemas.openxmlformats.org/officeDocument/2006/relationships/tags" Target="../tags/tag185.xml"/><Relationship Id="rId44" Type="http://schemas.openxmlformats.org/officeDocument/2006/relationships/notesSlide" Target="../notesSlides/notesSlide10.xml"/><Relationship Id="rId43" Type="http://schemas.openxmlformats.org/officeDocument/2006/relationships/slideLayout" Target="../slideLayouts/slideLayout7.xml"/><Relationship Id="rId42" Type="http://schemas.openxmlformats.org/officeDocument/2006/relationships/tags" Target="../tags/tag209.xml"/><Relationship Id="rId41" Type="http://schemas.openxmlformats.org/officeDocument/2006/relationships/image" Target="../media/image57.svg"/><Relationship Id="rId40" Type="http://schemas.openxmlformats.org/officeDocument/2006/relationships/image" Target="../media/image56.png"/><Relationship Id="rId4" Type="http://schemas.openxmlformats.org/officeDocument/2006/relationships/tags" Target="../tags/tag184.xml"/><Relationship Id="rId39" Type="http://schemas.openxmlformats.org/officeDocument/2006/relationships/tags" Target="../tags/tag208.xml"/><Relationship Id="rId38" Type="http://schemas.openxmlformats.org/officeDocument/2006/relationships/image" Target="../media/image55.svg"/><Relationship Id="rId37" Type="http://schemas.openxmlformats.org/officeDocument/2006/relationships/image" Target="../media/image54.png"/><Relationship Id="rId36" Type="http://schemas.openxmlformats.org/officeDocument/2006/relationships/tags" Target="../tags/tag207.xml"/><Relationship Id="rId35" Type="http://schemas.openxmlformats.org/officeDocument/2006/relationships/image" Target="../media/image53.svg"/><Relationship Id="rId34" Type="http://schemas.openxmlformats.org/officeDocument/2006/relationships/image" Target="../media/image52.png"/><Relationship Id="rId33" Type="http://schemas.openxmlformats.org/officeDocument/2006/relationships/tags" Target="../tags/tag206.xml"/><Relationship Id="rId32" Type="http://schemas.openxmlformats.org/officeDocument/2006/relationships/image" Target="../media/image51.svg"/><Relationship Id="rId31" Type="http://schemas.openxmlformats.org/officeDocument/2006/relationships/image" Target="../media/image50.png"/><Relationship Id="rId30" Type="http://schemas.openxmlformats.org/officeDocument/2006/relationships/tags" Target="../tags/tag205.xml"/><Relationship Id="rId3" Type="http://schemas.openxmlformats.org/officeDocument/2006/relationships/tags" Target="../tags/tag183.xml"/><Relationship Id="rId29" Type="http://schemas.openxmlformats.org/officeDocument/2006/relationships/image" Target="../media/image49.svg"/><Relationship Id="rId28" Type="http://schemas.openxmlformats.org/officeDocument/2006/relationships/image" Target="../media/image48.png"/><Relationship Id="rId27" Type="http://schemas.openxmlformats.org/officeDocument/2006/relationships/tags" Target="../tags/tag204.xml"/><Relationship Id="rId26" Type="http://schemas.openxmlformats.org/officeDocument/2006/relationships/image" Target="../media/image47.svg"/><Relationship Id="rId25" Type="http://schemas.openxmlformats.org/officeDocument/2006/relationships/image" Target="../media/image46.png"/><Relationship Id="rId24" Type="http://schemas.openxmlformats.org/officeDocument/2006/relationships/tags" Target="../tags/tag203.xml"/><Relationship Id="rId23" Type="http://schemas.openxmlformats.org/officeDocument/2006/relationships/tags" Target="../tags/tag202.xml"/><Relationship Id="rId22" Type="http://schemas.openxmlformats.org/officeDocument/2006/relationships/tags" Target="../tags/tag201.xml"/><Relationship Id="rId21" Type="http://schemas.openxmlformats.org/officeDocument/2006/relationships/tags" Target="../tags/tag200.xml"/><Relationship Id="rId20" Type="http://schemas.openxmlformats.org/officeDocument/2006/relationships/tags" Target="../tags/tag199.xml"/><Relationship Id="rId2" Type="http://schemas.openxmlformats.org/officeDocument/2006/relationships/image" Target="../media/image2.png"/><Relationship Id="rId19" Type="http://schemas.openxmlformats.org/officeDocument/2006/relationships/tags" Target="../tags/tag198.xml"/><Relationship Id="rId18" Type="http://schemas.openxmlformats.org/officeDocument/2006/relationships/tags" Target="../tags/tag197.xml"/><Relationship Id="rId17" Type="http://schemas.openxmlformats.org/officeDocument/2006/relationships/tags" Target="../tags/tag196.xml"/><Relationship Id="rId16" Type="http://schemas.openxmlformats.org/officeDocument/2006/relationships/tags" Target="../tags/tag195.xml"/><Relationship Id="rId15" Type="http://schemas.openxmlformats.org/officeDocument/2006/relationships/tags" Target="../tags/tag194.xml"/><Relationship Id="rId14" Type="http://schemas.openxmlformats.org/officeDocument/2006/relationships/tags" Target="../tags/tag193.xml"/><Relationship Id="rId13" Type="http://schemas.openxmlformats.org/officeDocument/2006/relationships/tags" Target="../tags/tag192.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tags" Target="../tags/tag182.xml"/></Relationships>
</file>

<file path=ppt/slides/_rels/slide11.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image" Target="../media/image45.png"/><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8" Type="http://schemas.openxmlformats.org/officeDocument/2006/relationships/notesSlide" Target="../notesSlides/notesSlide11.xml"/><Relationship Id="rId37" Type="http://schemas.openxmlformats.org/officeDocument/2006/relationships/slideLayout" Target="../slideLayouts/slideLayout7.xml"/><Relationship Id="rId36" Type="http://schemas.openxmlformats.org/officeDocument/2006/relationships/tags" Target="../tags/tag240.xml"/><Relationship Id="rId35" Type="http://schemas.openxmlformats.org/officeDocument/2006/relationships/tags" Target="../tags/tag239.xml"/><Relationship Id="rId34" Type="http://schemas.openxmlformats.org/officeDocument/2006/relationships/tags" Target="../tags/tag238.xml"/><Relationship Id="rId33" Type="http://schemas.openxmlformats.org/officeDocument/2006/relationships/tags" Target="../tags/tag237.xml"/><Relationship Id="rId32" Type="http://schemas.openxmlformats.org/officeDocument/2006/relationships/tags" Target="../tags/tag236.xml"/><Relationship Id="rId31" Type="http://schemas.openxmlformats.org/officeDocument/2006/relationships/image" Target="../media/image33.jpeg"/><Relationship Id="rId30" Type="http://schemas.openxmlformats.org/officeDocument/2006/relationships/tags" Target="../tags/tag235.xml"/><Relationship Id="rId3" Type="http://schemas.openxmlformats.org/officeDocument/2006/relationships/tags" Target="../tags/tag211.xml"/><Relationship Id="rId29" Type="http://schemas.openxmlformats.org/officeDocument/2006/relationships/tags" Target="../tags/tag234.xml"/><Relationship Id="rId28" Type="http://schemas.openxmlformats.org/officeDocument/2006/relationships/image" Target="../media/image59.png"/><Relationship Id="rId27" Type="http://schemas.openxmlformats.org/officeDocument/2006/relationships/tags" Target="../tags/tag233.xml"/><Relationship Id="rId26" Type="http://schemas.openxmlformats.org/officeDocument/2006/relationships/tags" Target="../tags/tag232.xml"/><Relationship Id="rId25" Type="http://schemas.openxmlformats.org/officeDocument/2006/relationships/tags" Target="../tags/tag231.xml"/><Relationship Id="rId24" Type="http://schemas.openxmlformats.org/officeDocument/2006/relationships/tags" Target="../tags/tag230.xml"/><Relationship Id="rId23" Type="http://schemas.openxmlformats.org/officeDocument/2006/relationships/image" Target="../media/image58.png"/><Relationship Id="rId22" Type="http://schemas.openxmlformats.org/officeDocument/2006/relationships/tags" Target="../tags/tag229.xml"/><Relationship Id="rId21" Type="http://schemas.openxmlformats.org/officeDocument/2006/relationships/tags" Target="../tags/tag228.xml"/><Relationship Id="rId20" Type="http://schemas.openxmlformats.org/officeDocument/2006/relationships/tags" Target="../tags/tag227.xml"/><Relationship Id="rId2" Type="http://schemas.openxmlformats.org/officeDocument/2006/relationships/image" Target="../media/image2.png"/><Relationship Id="rId19" Type="http://schemas.openxmlformats.org/officeDocument/2006/relationships/tags" Target="../tags/tag226.xml"/><Relationship Id="rId18" Type="http://schemas.openxmlformats.org/officeDocument/2006/relationships/tags" Target="../tags/tag225.xml"/><Relationship Id="rId17" Type="http://schemas.openxmlformats.org/officeDocument/2006/relationships/tags" Target="../tags/tag224.xml"/><Relationship Id="rId16" Type="http://schemas.openxmlformats.org/officeDocument/2006/relationships/tags" Target="../tags/tag223.xml"/><Relationship Id="rId15" Type="http://schemas.openxmlformats.org/officeDocument/2006/relationships/tags" Target="../tags/tag222.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tags" Target="../tags/tag2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image" Target="../media/image2.png"/><Relationship Id="rId1" Type="http://schemas.openxmlformats.org/officeDocument/2006/relationships/tags" Target="../tags/tag2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9" Type="http://schemas.openxmlformats.org/officeDocument/2006/relationships/image" Target="../media/image63.svg"/><Relationship Id="rId8" Type="http://schemas.openxmlformats.org/officeDocument/2006/relationships/image" Target="../media/image62.png"/><Relationship Id="rId7" Type="http://schemas.openxmlformats.org/officeDocument/2006/relationships/tags" Target="../tags/tag248.xml"/><Relationship Id="rId68" Type="http://schemas.openxmlformats.org/officeDocument/2006/relationships/notesSlide" Target="../notesSlides/notesSlide15.xml"/><Relationship Id="rId67" Type="http://schemas.openxmlformats.org/officeDocument/2006/relationships/slideLayout" Target="../slideLayouts/slideLayout7.xml"/><Relationship Id="rId66" Type="http://schemas.openxmlformats.org/officeDocument/2006/relationships/tags" Target="../tags/tag282.xml"/><Relationship Id="rId65" Type="http://schemas.openxmlformats.org/officeDocument/2006/relationships/tags" Target="../tags/tag281.xml"/><Relationship Id="rId64" Type="http://schemas.openxmlformats.org/officeDocument/2006/relationships/tags" Target="../tags/tag280.xml"/><Relationship Id="rId63" Type="http://schemas.openxmlformats.org/officeDocument/2006/relationships/image" Target="../media/image86.svg"/><Relationship Id="rId62" Type="http://schemas.openxmlformats.org/officeDocument/2006/relationships/image" Target="../media/image85.png"/><Relationship Id="rId61" Type="http://schemas.openxmlformats.org/officeDocument/2006/relationships/tags" Target="../tags/tag279.xml"/><Relationship Id="rId60" Type="http://schemas.openxmlformats.org/officeDocument/2006/relationships/tags" Target="../tags/tag278.xml"/><Relationship Id="rId6" Type="http://schemas.openxmlformats.org/officeDocument/2006/relationships/image" Target="../media/image61.svg"/><Relationship Id="rId59" Type="http://schemas.openxmlformats.org/officeDocument/2006/relationships/tags" Target="../tags/tag277.xml"/><Relationship Id="rId58" Type="http://schemas.openxmlformats.org/officeDocument/2006/relationships/image" Target="../media/image84.svg"/><Relationship Id="rId57" Type="http://schemas.openxmlformats.org/officeDocument/2006/relationships/image" Target="../media/image83.png"/><Relationship Id="rId56" Type="http://schemas.openxmlformats.org/officeDocument/2006/relationships/tags" Target="../tags/tag276.xml"/><Relationship Id="rId55" Type="http://schemas.openxmlformats.org/officeDocument/2006/relationships/tags" Target="../tags/tag275.xml"/><Relationship Id="rId54" Type="http://schemas.openxmlformats.org/officeDocument/2006/relationships/image" Target="../media/image82.png"/><Relationship Id="rId53" Type="http://schemas.openxmlformats.org/officeDocument/2006/relationships/tags" Target="../tags/tag274.xml"/><Relationship Id="rId52" Type="http://schemas.openxmlformats.org/officeDocument/2006/relationships/tags" Target="../tags/tag273.xml"/><Relationship Id="rId51" Type="http://schemas.openxmlformats.org/officeDocument/2006/relationships/image" Target="../media/image81.svg"/><Relationship Id="rId50" Type="http://schemas.openxmlformats.org/officeDocument/2006/relationships/image" Target="../media/image80.png"/><Relationship Id="rId5" Type="http://schemas.openxmlformats.org/officeDocument/2006/relationships/image" Target="../media/image60.png"/><Relationship Id="rId49" Type="http://schemas.openxmlformats.org/officeDocument/2006/relationships/tags" Target="../tags/tag272.xml"/><Relationship Id="rId48" Type="http://schemas.openxmlformats.org/officeDocument/2006/relationships/image" Target="../media/image79.svg"/><Relationship Id="rId47" Type="http://schemas.openxmlformats.org/officeDocument/2006/relationships/image" Target="../media/image78.png"/><Relationship Id="rId46" Type="http://schemas.openxmlformats.org/officeDocument/2006/relationships/tags" Target="../tags/tag271.xml"/><Relationship Id="rId45" Type="http://schemas.openxmlformats.org/officeDocument/2006/relationships/tags" Target="../tags/tag270.xml"/><Relationship Id="rId44" Type="http://schemas.openxmlformats.org/officeDocument/2006/relationships/tags" Target="../tags/tag269.xml"/><Relationship Id="rId43" Type="http://schemas.openxmlformats.org/officeDocument/2006/relationships/tags" Target="../tags/tag268.xml"/><Relationship Id="rId42" Type="http://schemas.openxmlformats.org/officeDocument/2006/relationships/image" Target="../media/image77.png"/><Relationship Id="rId41" Type="http://schemas.openxmlformats.org/officeDocument/2006/relationships/tags" Target="../tags/tag267.xml"/><Relationship Id="rId40" Type="http://schemas.openxmlformats.org/officeDocument/2006/relationships/tags" Target="../tags/tag266.xml"/><Relationship Id="rId4" Type="http://schemas.openxmlformats.org/officeDocument/2006/relationships/tags" Target="../tags/tag247.xml"/><Relationship Id="rId39" Type="http://schemas.openxmlformats.org/officeDocument/2006/relationships/image" Target="../media/image76.png"/><Relationship Id="rId38" Type="http://schemas.openxmlformats.org/officeDocument/2006/relationships/tags" Target="../tags/tag265.xml"/><Relationship Id="rId37" Type="http://schemas.openxmlformats.org/officeDocument/2006/relationships/tags" Target="../tags/tag264.xml"/><Relationship Id="rId36" Type="http://schemas.openxmlformats.org/officeDocument/2006/relationships/tags" Target="../tags/tag263.xml"/><Relationship Id="rId35" Type="http://schemas.openxmlformats.org/officeDocument/2006/relationships/tags" Target="../tags/tag262.xml"/><Relationship Id="rId34" Type="http://schemas.openxmlformats.org/officeDocument/2006/relationships/tags" Target="../tags/tag261.xml"/><Relationship Id="rId33" Type="http://schemas.openxmlformats.org/officeDocument/2006/relationships/tags" Target="../tags/tag260.xml"/><Relationship Id="rId32" Type="http://schemas.openxmlformats.org/officeDocument/2006/relationships/tags" Target="../tags/tag259.xml"/><Relationship Id="rId31" Type="http://schemas.openxmlformats.org/officeDocument/2006/relationships/tags" Target="../tags/tag258.xml"/><Relationship Id="rId30" Type="http://schemas.openxmlformats.org/officeDocument/2006/relationships/image" Target="../media/image75.svg"/><Relationship Id="rId3" Type="http://schemas.openxmlformats.org/officeDocument/2006/relationships/tags" Target="../tags/tag246.xml"/><Relationship Id="rId29" Type="http://schemas.openxmlformats.org/officeDocument/2006/relationships/image" Target="../media/image74.png"/><Relationship Id="rId28" Type="http://schemas.openxmlformats.org/officeDocument/2006/relationships/tags" Target="../tags/tag257.xml"/><Relationship Id="rId27" Type="http://schemas.openxmlformats.org/officeDocument/2006/relationships/tags" Target="../tags/tag256.xml"/><Relationship Id="rId26" Type="http://schemas.openxmlformats.org/officeDocument/2006/relationships/image" Target="../media/image73.svg"/><Relationship Id="rId25" Type="http://schemas.openxmlformats.org/officeDocument/2006/relationships/image" Target="../media/image72.png"/><Relationship Id="rId24" Type="http://schemas.openxmlformats.org/officeDocument/2006/relationships/tags" Target="../tags/tag255.xml"/><Relationship Id="rId23" Type="http://schemas.openxmlformats.org/officeDocument/2006/relationships/image" Target="../media/image71.svg"/><Relationship Id="rId22" Type="http://schemas.openxmlformats.org/officeDocument/2006/relationships/image" Target="../media/image70.png"/><Relationship Id="rId21" Type="http://schemas.openxmlformats.org/officeDocument/2006/relationships/tags" Target="../tags/tag254.xml"/><Relationship Id="rId20" Type="http://schemas.openxmlformats.org/officeDocument/2006/relationships/tags" Target="../tags/tag253.xml"/><Relationship Id="rId2" Type="http://schemas.openxmlformats.org/officeDocument/2006/relationships/image" Target="../media/image2.png"/><Relationship Id="rId19" Type="http://schemas.openxmlformats.org/officeDocument/2006/relationships/tags" Target="../tags/tag252.xml"/><Relationship Id="rId18" Type="http://schemas.openxmlformats.org/officeDocument/2006/relationships/image" Target="../media/image69.svg"/><Relationship Id="rId17" Type="http://schemas.openxmlformats.org/officeDocument/2006/relationships/image" Target="../media/image68.png"/><Relationship Id="rId16" Type="http://schemas.openxmlformats.org/officeDocument/2006/relationships/tags" Target="../tags/tag251.xml"/><Relationship Id="rId15" Type="http://schemas.openxmlformats.org/officeDocument/2006/relationships/image" Target="../media/image67.svg"/><Relationship Id="rId14" Type="http://schemas.openxmlformats.org/officeDocument/2006/relationships/image" Target="../media/image66.png"/><Relationship Id="rId13" Type="http://schemas.openxmlformats.org/officeDocument/2006/relationships/tags" Target="../tags/tag250.xml"/><Relationship Id="rId12" Type="http://schemas.openxmlformats.org/officeDocument/2006/relationships/image" Target="../media/image65.svg"/><Relationship Id="rId11" Type="http://schemas.openxmlformats.org/officeDocument/2006/relationships/image" Target="../media/image64.png"/><Relationship Id="rId10" Type="http://schemas.openxmlformats.org/officeDocument/2006/relationships/tags" Target="../tags/tag249.xml"/><Relationship Id="rId1" Type="http://schemas.openxmlformats.org/officeDocument/2006/relationships/tags" Target="../tags/tag245.xml"/></Relationships>
</file>

<file path=ppt/slides/_rels/slide16.xml.rels><?xml version="1.0" encoding="UTF-8" standalone="yes"?>
<Relationships xmlns="http://schemas.openxmlformats.org/package/2006/relationships"><Relationship Id="rId9" Type="http://schemas.openxmlformats.org/officeDocument/2006/relationships/tags" Target="../tags/tag290.xml"/><Relationship Id="rId83" Type="http://schemas.openxmlformats.org/officeDocument/2006/relationships/notesSlide" Target="../notesSlides/notesSlide16.xml"/><Relationship Id="rId82" Type="http://schemas.openxmlformats.org/officeDocument/2006/relationships/slideLayout" Target="../slideLayouts/slideLayout7.xml"/><Relationship Id="rId81" Type="http://schemas.openxmlformats.org/officeDocument/2006/relationships/tags" Target="../tags/tag355.xml"/><Relationship Id="rId80" Type="http://schemas.openxmlformats.org/officeDocument/2006/relationships/tags" Target="../tags/tag354.xml"/><Relationship Id="rId8" Type="http://schemas.openxmlformats.org/officeDocument/2006/relationships/tags" Target="../tags/tag289.xml"/><Relationship Id="rId79" Type="http://schemas.openxmlformats.org/officeDocument/2006/relationships/tags" Target="../tags/tag353.xml"/><Relationship Id="rId78" Type="http://schemas.openxmlformats.org/officeDocument/2006/relationships/tags" Target="../tags/tag352.xml"/><Relationship Id="rId77" Type="http://schemas.openxmlformats.org/officeDocument/2006/relationships/tags" Target="../tags/tag351.xml"/><Relationship Id="rId76" Type="http://schemas.openxmlformats.org/officeDocument/2006/relationships/tags" Target="../tags/tag350.xml"/><Relationship Id="rId75" Type="http://schemas.openxmlformats.org/officeDocument/2006/relationships/tags" Target="../tags/tag349.xml"/><Relationship Id="rId74" Type="http://schemas.openxmlformats.org/officeDocument/2006/relationships/tags" Target="../tags/tag348.xml"/><Relationship Id="rId73" Type="http://schemas.openxmlformats.org/officeDocument/2006/relationships/tags" Target="../tags/tag347.xml"/><Relationship Id="rId72" Type="http://schemas.openxmlformats.org/officeDocument/2006/relationships/tags" Target="../tags/tag346.xml"/><Relationship Id="rId71" Type="http://schemas.openxmlformats.org/officeDocument/2006/relationships/tags" Target="../tags/tag345.xml"/><Relationship Id="rId70" Type="http://schemas.openxmlformats.org/officeDocument/2006/relationships/tags" Target="../tags/tag344.xml"/><Relationship Id="rId7" Type="http://schemas.openxmlformats.org/officeDocument/2006/relationships/tags" Target="../tags/tag288.xml"/><Relationship Id="rId69" Type="http://schemas.openxmlformats.org/officeDocument/2006/relationships/tags" Target="../tags/tag343.xml"/><Relationship Id="rId68" Type="http://schemas.openxmlformats.org/officeDocument/2006/relationships/tags" Target="../tags/tag342.xml"/><Relationship Id="rId67" Type="http://schemas.openxmlformats.org/officeDocument/2006/relationships/tags" Target="../tags/tag341.xml"/><Relationship Id="rId66" Type="http://schemas.openxmlformats.org/officeDocument/2006/relationships/tags" Target="../tags/tag340.xml"/><Relationship Id="rId65" Type="http://schemas.openxmlformats.org/officeDocument/2006/relationships/tags" Target="../tags/tag339.xml"/><Relationship Id="rId64" Type="http://schemas.openxmlformats.org/officeDocument/2006/relationships/image" Target="../media/image92.svg"/><Relationship Id="rId63" Type="http://schemas.openxmlformats.org/officeDocument/2006/relationships/image" Target="../media/image91.png"/><Relationship Id="rId62" Type="http://schemas.openxmlformats.org/officeDocument/2006/relationships/tags" Target="../tags/tag338.xml"/><Relationship Id="rId61" Type="http://schemas.openxmlformats.org/officeDocument/2006/relationships/tags" Target="../tags/tag337.xml"/><Relationship Id="rId60" Type="http://schemas.openxmlformats.org/officeDocument/2006/relationships/tags" Target="../tags/tag336.xml"/><Relationship Id="rId6" Type="http://schemas.openxmlformats.org/officeDocument/2006/relationships/tags" Target="../tags/tag287.xml"/><Relationship Id="rId59" Type="http://schemas.openxmlformats.org/officeDocument/2006/relationships/tags" Target="../tags/tag335.xml"/><Relationship Id="rId58" Type="http://schemas.openxmlformats.org/officeDocument/2006/relationships/tags" Target="../tags/tag334.xml"/><Relationship Id="rId57" Type="http://schemas.openxmlformats.org/officeDocument/2006/relationships/tags" Target="../tags/tag333.xml"/><Relationship Id="rId56" Type="http://schemas.openxmlformats.org/officeDocument/2006/relationships/tags" Target="../tags/tag332.xml"/><Relationship Id="rId55" Type="http://schemas.openxmlformats.org/officeDocument/2006/relationships/tags" Target="../tags/tag331.xml"/><Relationship Id="rId54" Type="http://schemas.openxmlformats.org/officeDocument/2006/relationships/image" Target="../media/image90.svg"/><Relationship Id="rId53" Type="http://schemas.openxmlformats.org/officeDocument/2006/relationships/image" Target="../media/image89.png"/><Relationship Id="rId52" Type="http://schemas.openxmlformats.org/officeDocument/2006/relationships/tags" Target="../tags/tag330.xml"/><Relationship Id="rId51" Type="http://schemas.openxmlformats.org/officeDocument/2006/relationships/tags" Target="../tags/tag329.xml"/><Relationship Id="rId50" Type="http://schemas.openxmlformats.org/officeDocument/2006/relationships/tags" Target="../tags/tag328.xml"/><Relationship Id="rId5" Type="http://schemas.openxmlformats.org/officeDocument/2006/relationships/tags" Target="../tags/tag286.xml"/><Relationship Id="rId49" Type="http://schemas.openxmlformats.org/officeDocument/2006/relationships/tags" Target="../tags/tag327.xml"/><Relationship Id="rId48" Type="http://schemas.openxmlformats.org/officeDocument/2006/relationships/tags" Target="../tags/tag326.xml"/><Relationship Id="rId47" Type="http://schemas.openxmlformats.org/officeDocument/2006/relationships/tags" Target="../tags/tag325.xml"/><Relationship Id="rId46" Type="http://schemas.openxmlformats.org/officeDocument/2006/relationships/tags" Target="../tags/tag324.xml"/><Relationship Id="rId45" Type="http://schemas.openxmlformats.org/officeDocument/2006/relationships/image" Target="../media/image88.svg"/><Relationship Id="rId44" Type="http://schemas.openxmlformats.org/officeDocument/2006/relationships/image" Target="../media/image87.png"/><Relationship Id="rId43" Type="http://schemas.openxmlformats.org/officeDocument/2006/relationships/tags" Target="../tags/tag323.xml"/><Relationship Id="rId42" Type="http://schemas.openxmlformats.org/officeDocument/2006/relationships/tags" Target="../tags/tag322.xml"/><Relationship Id="rId41" Type="http://schemas.openxmlformats.org/officeDocument/2006/relationships/image" Target="../media/image41.png"/><Relationship Id="rId40" Type="http://schemas.openxmlformats.org/officeDocument/2006/relationships/tags" Target="../tags/tag321.xml"/><Relationship Id="rId4" Type="http://schemas.openxmlformats.org/officeDocument/2006/relationships/tags" Target="../tags/tag285.xml"/><Relationship Id="rId39" Type="http://schemas.openxmlformats.org/officeDocument/2006/relationships/tags" Target="../tags/tag320.xml"/><Relationship Id="rId38" Type="http://schemas.openxmlformats.org/officeDocument/2006/relationships/tags" Target="../tags/tag319.xml"/><Relationship Id="rId37" Type="http://schemas.openxmlformats.org/officeDocument/2006/relationships/tags" Target="../tags/tag318.xml"/><Relationship Id="rId36" Type="http://schemas.openxmlformats.org/officeDocument/2006/relationships/tags" Target="../tags/tag317.xml"/><Relationship Id="rId35" Type="http://schemas.openxmlformats.org/officeDocument/2006/relationships/tags" Target="../tags/tag316.xml"/><Relationship Id="rId34" Type="http://schemas.openxmlformats.org/officeDocument/2006/relationships/tags" Target="../tags/tag315.xml"/><Relationship Id="rId33" Type="http://schemas.openxmlformats.org/officeDocument/2006/relationships/tags" Target="../tags/tag314.xml"/><Relationship Id="rId32" Type="http://schemas.openxmlformats.org/officeDocument/2006/relationships/tags" Target="../tags/tag313.xml"/><Relationship Id="rId31" Type="http://schemas.openxmlformats.org/officeDocument/2006/relationships/tags" Target="../tags/tag312.xml"/><Relationship Id="rId30" Type="http://schemas.openxmlformats.org/officeDocument/2006/relationships/tags" Target="../tags/tag311.xml"/><Relationship Id="rId3" Type="http://schemas.openxmlformats.org/officeDocument/2006/relationships/tags" Target="../tags/tag284.xml"/><Relationship Id="rId29" Type="http://schemas.openxmlformats.org/officeDocument/2006/relationships/tags" Target="../tags/tag310.xml"/><Relationship Id="rId28" Type="http://schemas.openxmlformats.org/officeDocument/2006/relationships/tags" Target="../tags/tag309.xml"/><Relationship Id="rId27" Type="http://schemas.openxmlformats.org/officeDocument/2006/relationships/tags" Target="../tags/tag308.xml"/><Relationship Id="rId26" Type="http://schemas.openxmlformats.org/officeDocument/2006/relationships/tags" Target="../tags/tag307.xml"/><Relationship Id="rId25" Type="http://schemas.openxmlformats.org/officeDocument/2006/relationships/tags" Target="../tags/tag306.xml"/><Relationship Id="rId24" Type="http://schemas.openxmlformats.org/officeDocument/2006/relationships/tags" Target="../tags/tag305.xml"/><Relationship Id="rId23" Type="http://schemas.openxmlformats.org/officeDocument/2006/relationships/tags" Target="../tags/tag304.xml"/><Relationship Id="rId22" Type="http://schemas.openxmlformats.org/officeDocument/2006/relationships/tags" Target="../tags/tag303.xml"/><Relationship Id="rId21" Type="http://schemas.openxmlformats.org/officeDocument/2006/relationships/tags" Target="../tags/tag302.xml"/><Relationship Id="rId20" Type="http://schemas.openxmlformats.org/officeDocument/2006/relationships/tags" Target="../tags/tag301.xml"/><Relationship Id="rId2" Type="http://schemas.openxmlformats.org/officeDocument/2006/relationships/image" Target="../media/image2.png"/><Relationship Id="rId19" Type="http://schemas.openxmlformats.org/officeDocument/2006/relationships/tags" Target="../tags/tag300.xml"/><Relationship Id="rId18" Type="http://schemas.openxmlformats.org/officeDocument/2006/relationships/tags" Target="../tags/tag299.xml"/><Relationship Id="rId17" Type="http://schemas.openxmlformats.org/officeDocument/2006/relationships/tags" Target="../tags/tag298.xml"/><Relationship Id="rId16" Type="http://schemas.openxmlformats.org/officeDocument/2006/relationships/tags" Target="../tags/tag297.xml"/><Relationship Id="rId15" Type="http://schemas.openxmlformats.org/officeDocument/2006/relationships/tags" Target="../tags/tag296.xml"/><Relationship Id="rId14" Type="http://schemas.openxmlformats.org/officeDocument/2006/relationships/tags" Target="../tags/tag295.xml"/><Relationship Id="rId13" Type="http://schemas.openxmlformats.org/officeDocument/2006/relationships/tags" Target="../tags/tag294.xml"/><Relationship Id="rId12" Type="http://schemas.openxmlformats.org/officeDocument/2006/relationships/tags" Target="../tags/tag29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tags" Target="../tags/tag28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9" Type="http://schemas.openxmlformats.org/officeDocument/2006/relationships/tags" Target="../tags/tag363.xml"/><Relationship Id="rId81" Type="http://schemas.openxmlformats.org/officeDocument/2006/relationships/notesSlide" Target="../notesSlides/notesSlide18.xml"/><Relationship Id="rId80" Type="http://schemas.openxmlformats.org/officeDocument/2006/relationships/slideLayout" Target="../slideLayouts/slideLayout7.xml"/><Relationship Id="rId8" Type="http://schemas.openxmlformats.org/officeDocument/2006/relationships/tags" Target="../tags/tag362.xml"/><Relationship Id="rId79" Type="http://schemas.openxmlformats.org/officeDocument/2006/relationships/image" Target="../media/image79.svg"/><Relationship Id="rId78" Type="http://schemas.openxmlformats.org/officeDocument/2006/relationships/image" Target="../media/image78.png"/><Relationship Id="rId77" Type="http://schemas.openxmlformats.org/officeDocument/2006/relationships/tags" Target="../tags/tag406.xml"/><Relationship Id="rId76" Type="http://schemas.openxmlformats.org/officeDocument/2006/relationships/tags" Target="../tags/tag405.xml"/><Relationship Id="rId75" Type="http://schemas.openxmlformats.org/officeDocument/2006/relationships/tags" Target="../tags/tag404.xml"/><Relationship Id="rId74" Type="http://schemas.openxmlformats.org/officeDocument/2006/relationships/tags" Target="../tags/tag403.xml"/><Relationship Id="rId73" Type="http://schemas.openxmlformats.org/officeDocument/2006/relationships/image" Target="../media/image77.png"/><Relationship Id="rId72" Type="http://schemas.openxmlformats.org/officeDocument/2006/relationships/tags" Target="../tags/tag402.xml"/><Relationship Id="rId71" Type="http://schemas.openxmlformats.org/officeDocument/2006/relationships/tags" Target="../tags/tag401.xml"/><Relationship Id="rId70" Type="http://schemas.openxmlformats.org/officeDocument/2006/relationships/tags" Target="../tags/tag400.xml"/><Relationship Id="rId7" Type="http://schemas.openxmlformats.org/officeDocument/2006/relationships/tags" Target="../tags/tag361.xml"/><Relationship Id="rId69" Type="http://schemas.openxmlformats.org/officeDocument/2006/relationships/tags" Target="../tags/tag399.xml"/><Relationship Id="rId68" Type="http://schemas.openxmlformats.org/officeDocument/2006/relationships/tags" Target="../tags/tag398.xml"/><Relationship Id="rId67" Type="http://schemas.openxmlformats.org/officeDocument/2006/relationships/image" Target="../media/image76.png"/><Relationship Id="rId66" Type="http://schemas.openxmlformats.org/officeDocument/2006/relationships/tags" Target="../tags/tag397.xml"/><Relationship Id="rId65" Type="http://schemas.openxmlformats.org/officeDocument/2006/relationships/tags" Target="../tags/tag396.xml"/><Relationship Id="rId64" Type="http://schemas.openxmlformats.org/officeDocument/2006/relationships/tags" Target="../tags/tag395.xml"/><Relationship Id="rId63" Type="http://schemas.openxmlformats.org/officeDocument/2006/relationships/tags" Target="../tags/tag394.xml"/><Relationship Id="rId62" Type="http://schemas.openxmlformats.org/officeDocument/2006/relationships/tags" Target="../tags/tag393.xml"/><Relationship Id="rId61" Type="http://schemas.openxmlformats.org/officeDocument/2006/relationships/tags" Target="../tags/tag392.xml"/><Relationship Id="rId60" Type="http://schemas.openxmlformats.org/officeDocument/2006/relationships/tags" Target="../tags/tag391.xml"/><Relationship Id="rId6" Type="http://schemas.openxmlformats.org/officeDocument/2006/relationships/tags" Target="../tags/tag360.xml"/><Relationship Id="rId59" Type="http://schemas.openxmlformats.org/officeDocument/2006/relationships/tags" Target="../tags/tag390.xml"/><Relationship Id="rId58" Type="http://schemas.openxmlformats.org/officeDocument/2006/relationships/image" Target="../media/image75.svg"/><Relationship Id="rId57" Type="http://schemas.openxmlformats.org/officeDocument/2006/relationships/image" Target="../media/image74.png"/><Relationship Id="rId56" Type="http://schemas.openxmlformats.org/officeDocument/2006/relationships/tags" Target="../tags/tag389.xml"/><Relationship Id="rId55" Type="http://schemas.openxmlformats.org/officeDocument/2006/relationships/tags" Target="../tags/tag388.xml"/><Relationship Id="rId54" Type="http://schemas.openxmlformats.org/officeDocument/2006/relationships/image" Target="../media/image73.svg"/><Relationship Id="rId53" Type="http://schemas.openxmlformats.org/officeDocument/2006/relationships/image" Target="../media/image72.png"/><Relationship Id="rId52" Type="http://schemas.openxmlformats.org/officeDocument/2006/relationships/tags" Target="../tags/tag387.xml"/><Relationship Id="rId51" Type="http://schemas.openxmlformats.org/officeDocument/2006/relationships/tags" Target="../tags/tag386.xml"/><Relationship Id="rId50" Type="http://schemas.openxmlformats.org/officeDocument/2006/relationships/tags" Target="../tags/tag385.xml"/><Relationship Id="rId5" Type="http://schemas.openxmlformats.org/officeDocument/2006/relationships/tags" Target="../tags/tag359.xml"/><Relationship Id="rId49" Type="http://schemas.openxmlformats.org/officeDocument/2006/relationships/tags" Target="../tags/tag384.xml"/><Relationship Id="rId48" Type="http://schemas.openxmlformats.org/officeDocument/2006/relationships/image" Target="../media/image86.svg"/><Relationship Id="rId47" Type="http://schemas.openxmlformats.org/officeDocument/2006/relationships/image" Target="../media/image85.png"/><Relationship Id="rId46" Type="http://schemas.openxmlformats.org/officeDocument/2006/relationships/tags" Target="../tags/tag383.xml"/><Relationship Id="rId45" Type="http://schemas.openxmlformats.org/officeDocument/2006/relationships/tags" Target="../tags/tag382.xml"/><Relationship Id="rId44" Type="http://schemas.openxmlformats.org/officeDocument/2006/relationships/tags" Target="../tags/tag381.xml"/><Relationship Id="rId43" Type="http://schemas.openxmlformats.org/officeDocument/2006/relationships/image" Target="../media/image84.svg"/><Relationship Id="rId42" Type="http://schemas.openxmlformats.org/officeDocument/2006/relationships/image" Target="../media/image83.png"/><Relationship Id="rId41" Type="http://schemas.openxmlformats.org/officeDocument/2006/relationships/tags" Target="../tags/tag380.xml"/><Relationship Id="rId40" Type="http://schemas.openxmlformats.org/officeDocument/2006/relationships/tags" Target="../tags/tag379.xml"/><Relationship Id="rId4" Type="http://schemas.openxmlformats.org/officeDocument/2006/relationships/tags" Target="../tags/tag358.xml"/><Relationship Id="rId39" Type="http://schemas.openxmlformats.org/officeDocument/2006/relationships/image" Target="../media/image82.png"/><Relationship Id="rId38" Type="http://schemas.openxmlformats.org/officeDocument/2006/relationships/tags" Target="../tags/tag378.xml"/><Relationship Id="rId37" Type="http://schemas.openxmlformats.org/officeDocument/2006/relationships/tags" Target="../tags/tag377.xml"/><Relationship Id="rId36" Type="http://schemas.openxmlformats.org/officeDocument/2006/relationships/image" Target="../media/image81.svg"/><Relationship Id="rId35" Type="http://schemas.openxmlformats.org/officeDocument/2006/relationships/image" Target="../media/image80.png"/><Relationship Id="rId34" Type="http://schemas.openxmlformats.org/officeDocument/2006/relationships/tags" Target="../tags/tag376.xml"/><Relationship Id="rId33" Type="http://schemas.openxmlformats.org/officeDocument/2006/relationships/image" Target="../media/image71.svg"/><Relationship Id="rId32" Type="http://schemas.openxmlformats.org/officeDocument/2006/relationships/image" Target="../media/image70.png"/><Relationship Id="rId31" Type="http://schemas.openxmlformats.org/officeDocument/2006/relationships/tags" Target="../tags/tag375.xml"/><Relationship Id="rId30" Type="http://schemas.openxmlformats.org/officeDocument/2006/relationships/tags" Target="../tags/tag374.xml"/><Relationship Id="rId3" Type="http://schemas.openxmlformats.org/officeDocument/2006/relationships/tags" Target="../tags/tag357.xml"/><Relationship Id="rId29" Type="http://schemas.openxmlformats.org/officeDocument/2006/relationships/tags" Target="../tags/tag373.xml"/><Relationship Id="rId28" Type="http://schemas.openxmlformats.org/officeDocument/2006/relationships/image" Target="../media/image69.svg"/><Relationship Id="rId27" Type="http://schemas.openxmlformats.org/officeDocument/2006/relationships/image" Target="../media/image68.png"/><Relationship Id="rId26" Type="http://schemas.openxmlformats.org/officeDocument/2006/relationships/tags" Target="../tags/tag372.xml"/><Relationship Id="rId25" Type="http://schemas.openxmlformats.org/officeDocument/2006/relationships/image" Target="../media/image67.svg"/><Relationship Id="rId24" Type="http://schemas.openxmlformats.org/officeDocument/2006/relationships/image" Target="../media/image66.png"/><Relationship Id="rId23" Type="http://schemas.openxmlformats.org/officeDocument/2006/relationships/tags" Target="../tags/tag371.xml"/><Relationship Id="rId22" Type="http://schemas.openxmlformats.org/officeDocument/2006/relationships/image" Target="../media/image65.svg"/><Relationship Id="rId21" Type="http://schemas.openxmlformats.org/officeDocument/2006/relationships/image" Target="../media/image64.png"/><Relationship Id="rId20" Type="http://schemas.openxmlformats.org/officeDocument/2006/relationships/tags" Target="../tags/tag370.xml"/><Relationship Id="rId2" Type="http://schemas.openxmlformats.org/officeDocument/2006/relationships/image" Target="../media/image2.png"/><Relationship Id="rId19" Type="http://schemas.openxmlformats.org/officeDocument/2006/relationships/image" Target="../media/image63.svg"/><Relationship Id="rId18" Type="http://schemas.openxmlformats.org/officeDocument/2006/relationships/image" Target="../media/image62.png"/><Relationship Id="rId17" Type="http://schemas.openxmlformats.org/officeDocument/2006/relationships/tags" Target="../tags/tag369.xml"/><Relationship Id="rId16" Type="http://schemas.openxmlformats.org/officeDocument/2006/relationships/image" Target="../media/image61.svg"/><Relationship Id="rId15" Type="http://schemas.openxmlformats.org/officeDocument/2006/relationships/image" Target="../media/image60.png"/><Relationship Id="rId14" Type="http://schemas.openxmlformats.org/officeDocument/2006/relationships/tags" Target="../tags/tag368.xml"/><Relationship Id="rId13" Type="http://schemas.openxmlformats.org/officeDocument/2006/relationships/tags" Target="../tags/tag367.xml"/><Relationship Id="rId12" Type="http://schemas.openxmlformats.org/officeDocument/2006/relationships/tags" Target="../tags/tag366.xml"/><Relationship Id="rId11" Type="http://schemas.openxmlformats.org/officeDocument/2006/relationships/tags" Target="../tags/tag365.xml"/><Relationship Id="rId10" Type="http://schemas.openxmlformats.org/officeDocument/2006/relationships/tags" Target="../tags/tag364.xml"/><Relationship Id="rId1" Type="http://schemas.openxmlformats.org/officeDocument/2006/relationships/tags" Target="../tags/tag356.xml"/></Relationships>
</file>

<file path=ppt/slides/_rels/slide19.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tags" Target="../tags/tag412.xml"/><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tags" Target="../tags/tag409.xml"/><Relationship Id="rId39" Type="http://schemas.openxmlformats.org/officeDocument/2006/relationships/notesSlide" Target="../notesSlides/notesSlide19.xml"/><Relationship Id="rId38" Type="http://schemas.openxmlformats.org/officeDocument/2006/relationships/slideLayout" Target="../slideLayouts/slideLayout7.xml"/><Relationship Id="rId37" Type="http://schemas.openxmlformats.org/officeDocument/2006/relationships/tags" Target="../tags/tag439.xml"/><Relationship Id="rId36" Type="http://schemas.openxmlformats.org/officeDocument/2006/relationships/tags" Target="../tags/tag438.xml"/><Relationship Id="rId35" Type="http://schemas.openxmlformats.org/officeDocument/2006/relationships/image" Target="../media/image95.png"/><Relationship Id="rId34" Type="http://schemas.openxmlformats.org/officeDocument/2006/relationships/tags" Target="../tags/tag437.xml"/><Relationship Id="rId33" Type="http://schemas.openxmlformats.org/officeDocument/2006/relationships/tags" Target="../tags/tag436.xml"/><Relationship Id="rId32" Type="http://schemas.openxmlformats.org/officeDocument/2006/relationships/image" Target="../media/image94.png"/><Relationship Id="rId31" Type="http://schemas.openxmlformats.org/officeDocument/2006/relationships/tags" Target="../tags/tag435.xml"/><Relationship Id="rId30" Type="http://schemas.openxmlformats.org/officeDocument/2006/relationships/tags" Target="../tags/tag434.xml"/><Relationship Id="rId3" Type="http://schemas.openxmlformats.org/officeDocument/2006/relationships/tags" Target="../tags/tag408.xml"/><Relationship Id="rId29" Type="http://schemas.openxmlformats.org/officeDocument/2006/relationships/image" Target="../media/image93.png"/><Relationship Id="rId28" Type="http://schemas.openxmlformats.org/officeDocument/2006/relationships/tags" Target="../tags/tag433.xml"/><Relationship Id="rId27" Type="http://schemas.openxmlformats.org/officeDocument/2006/relationships/tags" Target="../tags/tag432.xml"/><Relationship Id="rId26" Type="http://schemas.openxmlformats.org/officeDocument/2006/relationships/tags" Target="../tags/tag431.xml"/><Relationship Id="rId25" Type="http://schemas.openxmlformats.org/officeDocument/2006/relationships/tags" Target="../tags/tag430.xml"/><Relationship Id="rId24" Type="http://schemas.openxmlformats.org/officeDocument/2006/relationships/tags" Target="../tags/tag429.xml"/><Relationship Id="rId23" Type="http://schemas.openxmlformats.org/officeDocument/2006/relationships/tags" Target="../tags/tag428.xml"/><Relationship Id="rId22" Type="http://schemas.openxmlformats.org/officeDocument/2006/relationships/tags" Target="../tags/tag427.xml"/><Relationship Id="rId21" Type="http://schemas.openxmlformats.org/officeDocument/2006/relationships/tags" Target="../tags/tag426.xml"/><Relationship Id="rId20" Type="http://schemas.openxmlformats.org/officeDocument/2006/relationships/tags" Target="../tags/tag425.xml"/><Relationship Id="rId2" Type="http://schemas.openxmlformats.org/officeDocument/2006/relationships/image" Target="../media/image2.png"/><Relationship Id="rId19" Type="http://schemas.openxmlformats.org/officeDocument/2006/relationships/tags" Target="../tags/tag424.xml"/><Relationship Id="rId18" Type="http://schemas.openxmlformats.org/officeDocument/2006/relationships/tags" Target="../tags/tag423.xml"/><Relationship Id="rId17" Type="http://schemas.openxmlformats.org/officeDocument/2006/relationships/tags" Target="../tags/tag422.xml"/><Relationship Id="rId16" Type="http://schemas.openxmlformats.org/officeDocument/2006/relationships/tags" Target="../tags/tag421.xml"/><Relationship Id="rId15" Type="http://schemas.openxmlformats.org/officeDocument/2006/relationships/tags" Target="../tags/tag420.xml"/><Relationship Id="rId14" Type="http://schemas.openxmlformats.org/officeDocument/2006/relationships/tags" Target="../tags/tag419.xml"/><Relationship Id="rId13" Type="http://schemas.openxmlformats.org/officeDocument/2006/relationships/tags" Target="../tags/tag418.xml"/><Relationship Id="rId12" Type="http://schemas.openxmlformats.org/officeDocument/2006/relationships/tags" Target="../tags/tag417.xml"/><Relationship Id="rId11" Type="http://schemas.openxmlformats.org/officeDocument/2006/relationships/tags" Target="../tags/tag416.xml"/><Relationship Id="rId10" Type="http://schemas.openxmlformats.org/officeDocument/2006/relationships/tags" Target="../tags/tag415.xml"/><Relationship Id="rId1" Type="http://schemas.openxmlformats.org/officeDocument/2006/relationships/tags" Target="../tags/tag407.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tags" Target="../tags/tag14.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9" Type="http://schemas.openxmlformats.org/officeDocument/2006/relationships/notesSlide" Target="../notesSlides/notesSlide20.xml"/><Relationship Id="rId78" Type="http://schemas.openxmlformats.org/officeDocument/2006/relationships/slideLayout" Target="../slideLayouts/slideLayout7.xml"/><Relationship Id="rId77" Type="http://schemas.openxmlformats.org/officeDocument/2006/relationships/tags" Target="../tags/tag492.xml"/><Relationship Id="rId76" Type="http://schemas.openxmlformats.org/officeDocument/2006/relationships/image" Target="../media/image81.svg"/><Relationship Id="rId75" Type="http://schemas.openxmlformats.org/officeDocument/2006/relationships/image" Target="../media/image80.png"/><Relationship Id="rId74" Type="http://schemas.openxmlformats.org/officeDocument/2006/relationships/tags" Target="../tags/tag491.xml"/><Relationship Id="rId73" Type="http://schemas.openxmlformats.org/officeDocument/2006/relationships/image" Target="../media/image79.svg"/><Relationship Id="rId72" Type="http://schemas.openxmlformats.org/officeDocument/2006/relationships/image" Target="../media/image78.png"/><Relationship Id="rId71" Type="http://schemas.openxmlformats.org/officeDocument/2006/relationships/tags" Target="../tags/tag490.xml"/><Relationship Id="rId70" Type="http://schemas.openxmlformats.org/officeDocument/2006/relationships/tags" Target="../tags/tag489.xml"/><Relationship Id="rId7" Type="http://schemas.openxmlformats.org/officeDocument/2006/relationships/tags" Target="../tags/tag445.xml"/><Relationship Id="rId69" Type="http://schemas.openxmlformats.org/officeDocument/2006/relationships/tags" Target="../tags/tag488.xml"/><Relationship Id="rId68" Type="http://schemas.openxmlformats.org/officeDocument/2006/relationships/tags" Target="../tags/tag487.xml"/><Relationship Id="rId67" Type="http://schemas.openxmlformats.org/officeDocument/2006/relationships/tags" Target="../tags/tag486.xml"/><Relationship Id="rId66" Type="http://schemas.openxmlformats.org/officeDocument/2006/relationships/tags" Target="../tags/tag485.xml"/><Relationship Id="rId65" Type="http://schemas.openxmlformats.org/officeDocument/2006/relationships/tags" Target="../tags/tag484.xml"/><Relationship Id="rId64" Type="http://schemas.openxmlformats.org/officeDocument/2006/relationships/tags" Target="../tags/tag483.xml"/><Relationship Id="rId63" Type="http://schemas.openxmlformats.org/officeDocument/2006/relationships/tags" Target="../tags/tag482.xml"/><Relationship Id="rId62" Type="http://schemas.openxmlformats.org/officeDocument/2006/relationships/tags" Target="../tags/tag481.xml"/><Relationship Id="rId61" Type="http://schemas.openxmlformats.org/officeDocument/2006/relationships/tags" Target="../tags/tag480.xml"/><Relationship Id="rId60" Type="http://schemas.openxmlformats.org/officeDocument/2006/relationships/tags" Target="../tags/tag479.xml"/><Relationship Id="rId6" Type="http://schemas.openxmlformats.org/officeDocument/2006/relationships/tags" Target="../tags/tag444.xml"/><Relationship Id="rId59" Type="http://schemas.openxmlformats.org/officeDocument/2006/relationships/tags" Target="../tags/tag478.xml"/><Relationship Id="rId58" Type="http://schemas.openxmlformats.org/officeDocument/2006/relationships/tags" Target="../tags/tag477.xml"/><Relationship Id="rId57" Type="http://schemas.openxmlformats.org/officeDocument/2006/relationships/tags" Target="../tags/tag476.xml"/><Relationship Id="rId56" Type="http://schemas.openxmlformats.org/officeDocument/2006/relationships/tags" Target="../tags/tag475.xml"/><Relationship Id="rId55" Type="http://schemas.openxmlformats.org/officeDocument/2006/relationships/tags" Target="../tags/tag474.xml"/><Relationship Id="rId54" Type="http://schemas.openxmlformats.org/officeDocument/2006/relationships/tags" Target="../tags/tag473.xml"/><Relationship Id="rId53" Type="http://schemas.openxmlformats.org/officeDocument/2006/relationships/tags" Target="../tags/tag472.xml"/><Relationship Id="rId52" Type="http://schemas.openxmlformats.org/officeDocument/2006/relationships/tags" Target="../tags/tag471.xml"/><Relationship Id="rId51" Type="http://schemas.openxmlformats.org/officeDocument/2006/relationships/tags" Target="../tags/tag470.xml"/><Relationship Id="rId50" Type="http://schemas.openxmlformats.org/officeDocument/2006/relationships/tags" Target="../tags/tag469.xml"/><Relationship Id="rId5" Type="http://schemas.openxmlformats.org/officeDocument/2006/relationships/tags" Target="../tags/tag443.xml"/><Relationship Id="rId49" Type="http://schemas.openxmlformats.org/officeDocument/2006/relationships/image" Target="../media/image86.svg"/><Relationship Id="rId48" Type="http://schemas.openxmlformats.org/officeDocument/2006/relationships/image" Target="../media/image85.png"/><Relationship Id="rId47" Type="http://schemas.openxmlformats.org/officeDocument/2006/relationships/tags" Target="../tags/tag468.xml"/><Relationship Id="rId46" Type="http://schemas.openxmlformats.org/officeDocument/2006/relationships/tags" Target="../tags/tag467.xml"/><Relationship Id="rId45" Type="http://schemas.openxmlformats.org/officeDocument/2006/relationships/image" Target="../media/image84.svg"/><Relationship Id="rId44" Type="http://schemas.openxmlformats.org/officeDocument/2006/relationships/image" Target="../media/image83.png"/><Relationship Id="rId43" Type="http://schemas.openxmlformats.org/officeDocument/2006/relationships/tags" Target="../tags/tag466.xml"/><Relationship Id="rId42" Type="http://schemas.openxmlformats.org/officeDocument/2006/relationships/tags" Target="../tags/tag465.xml"/><Relationship Id="rId41" Type="http://schemas.openxmlformats.org/officeDocument/2006/relationships/image" Target="../media/image82.png"/><Relationship Id="rId40" Type="http://schemas.openxmlformats.org/officeDocument/2006/relationships/tags" Target="../tags/tag464.xml"/><Relationship Id="rId4" Type="http://schemas.openxmlformats.org/officeDocument/2006/relationships/tags" Target="../tags/tag442.xml"/><Relationship Id="rId39" Type="http://schemas.openxmlformats.org/officeDocument/2006/relationships/image" Target="../media/image77.png"/><Relationship Id="rId38" Type="http://schemas.openxmlformats.org/officeDocument/2006/relationships/tags" Target="../tags/tag463.xml"/><Relationship Id="rId37" Type="http://schemas.openxmlformats.org/officeDocument/2006/relationships/tags" Target="../tags/tag462.xml"/><Relationship Id="rId36" Type="http://schemas.openxmlformats.org/officeDocument/2006/relationships/tags" Target="../tags/tag461.xml"/><Relationship Id="rId35" Type="http://schemas.openxmlformats.org/officeDocument/2006/relationships/tags" Target="../tags/tag460.xml"/><Relationship Id="rId34" Type="http://schemas.openxmlformats.org/officeDocument/2006/relationships/image" Target="../media/image76.png"/><Relationship Id="rId33" Type="http://schemas.openxmlformats.org/officeDocument/2006/relationships/tags" Target="../tags/tag459.xml"/><Relationship Id="rId32" Type="http://schemas.openxmlformats.org/officeDocument/2006/relationships/tags" Target="../tags/tag458.xml"/><Relationship Id="rId31" Type="http://schemas.openxmlformats.org/officeDocument/2006/relationships/image" Target="../media/image71.svg"/><Relationship Id="rId30" Type="http://schemas.openxmlformats.org/officeDocument/2006/relationships/image" Target="../media/image70.png"/><Relationship Id="rId3" Type="http://schemas.openxmlformats.org/officeDocument/2006/relationships/tags" Target="../tags/tag441.xml"/><Relationship Id="rId29" Type="http://schemas.openxmlformats.org/officeDocument/2006/relationships/tags" Target="../tags/tag457.xml"/><Relationship Id="rId28" Type="http://schemas.openxmlformats.org/officeDocument/2006/relationships/tags" Target="../tags/tag456.xml"/><Relationship Id="rId27" Type="http://schemas.openxmlformats.org/officeDocument/2006/relationships/image" Target="../media/image69.svg"/><Relationship Id="rId26" Type="http://schemas.openxmlformats.org/officeDocument/2006/relationships/image" Target="../media/image68.png"/><Relationship Id="rId25" Type="http://schemas.openxmlformats.org/officeDocument/2006/relationships/tags" Target="../tags/tag455.xml"/><Relationship Id="rId24" Type="http://schemas.openxmlformats.org/officeDocument/2006/relationships/image" Target="../media/image67.svg"/><Relationship Id="rId23" Type="http://schemas.openxmlformats.org/officeDocument/2006/relationships/image" Target="../media/image66.png"/><Relationship Id="rId22" Type="http://schemas.openxmlformats.org/officeDocument/2006/relationships/tags" Target="../tags/tag454.xml"/><Relationship Id="rId21" Type="http://schemas.openxmlformats.org/officeDocument/2006/relationships/image" Target="../media/image65.svg"/><Relationship Id="rId20" Type="http://schemas.openxmlformats.org/officeDocument/2006/relationships/image" Target="../media/image64.png"/><Relationship Id="rId2" Type="http://schemas.openxmlformats.org/officeDocument/2006/relationships/image" Target="../media/image2.png"/><Relationship Id="rId19" Type="http://schemas.openxmlformats.org/officeDocument/2006/relationships/tags" Target="../tags/tag453.xml"/><Relationship Id="rId18" Type="http://schemas.openxmlformats.org/officeDocument/2006/relationships/image" Target="../media/image63.svg"/><Relationship Id="rId17" Type="http://schemas.openxmlformats.org/officeDocument/2006/relationships/image" Target="../media/image62.png"/><Relationship Id="rId16" Type="http://schemas.openxmlformats.org/officeDocument/2006/relationships/tags" Target="../tags/tag452.xml"/><Relationship Id="rId15" Type="http://schemas.openxmlformats.org/officeDocument/2006/relationships/image" Target="../media/image61.svg"/><Relationship Id="rId14" Type="http://schemas.openxmlformats.org/officeDocument/2006/relationships/image" Target="../media/image60.png"/><Relationship Id="rId13" Type="http://schemas.openxmlformats.org/officeDocument/2006/relationships/tags" Target="../tags/tag451.xml"/><Relationship Id="rId12" Type="http://schemas.openxmlformats.org/officeDocument/2006/relationships/tags" Target="../tags/tag450.xml"/><Relationship Id="rId11" Type="http://schemas.openxmlformats.org/officeDocument/2006/relationships/tags" Target="../tags/tag449.xml"/><Relationship Id="rId10" Type="http://schemas.openxmlformats.org/officeDocument/2006/relationships/tags" Target="../tags/tag448.xml"/><Relationship Id="rId1" Type="http://schemas.openxmlformats.org/officeDocument/2006/relationships/tags" Target="../tags/tag440.xml"/></Relationships>
</file>

<file path=ppt/slides/_rels/slide21.xml.rels><?xml version="1.0" encoding="UTF-8" standalone="yes"?>
<Relationships xmlns="http://schemas.openxmlformats.org/package/2006/relationships"><Relationship Id="rId9" Type="http://schemas.openxmlformats.org/officeDocument/2006/relationships/tags" Target="../tags/tag500.xml"/><Relationship Id="rId8" Type="http://schemas.openxmlformats.org/officeDocument/2006/relationships/tags" Target="../tags/tag499.xml"/><Relationship Id="rId7" Type="http://schemas.openxmlformats.org/officeDocument/2006/relationships/tags" Target="../tags/tag498.xml"/><Relationship Id="rId6" Type="http://schemas.openxmlformats.org/officeDocument/2006/relationships/tags" Target="../tags/tag497.xml"/><Relationship Id="rId5" Type="http://schemas.openxmlformats.org/officeDocument/2006/relationships/tags" Target="../tags/tag496.xml"/><Relationship Id="rId41" Type="http://schemas.openxmlformats.org/officeDocument/2006/relationships/notesSlide" Target="../notesSlides/notesSlide21.xml"/><Relationship Id="rId40" Type="http://schemas.openxmlformats.org/officeDocument/2006/relationships/slideLayout" Target="../slideLayouts/slideLayout7.xml"/><Relationship Id="rId4" Type="http://schemas.openxmlformats.org/officeDocument/2006/relationships/tags" Target="../tags/tag495.xml"/><Relationship Id="rId39" Type="http://schemas.openxmlformats.org/officeDocument/2006/relationships/tags" Target="../tags/tag527.xml"/><Relationship Id="rId38" Type="http://schemas.openxmlformats.org/officeDocument/2006/relationships/tags" Target="../tags/tag526.xml"/><Relationship Id="rId37" Type="http://schemas.openxmlformats.org/officeDocument/2006/relationships/tags" Target="../tags/tag525.xml"/><Relationship Id="rId36" Type="http://schemas.openxmlformats.org/officeDocument/2006/relationships/tags" Target="../tags/tag524.xml"/><Relationship Id="rId35" Type="http://schemas.openxmlformats.org/officeDocument/2006/relationships/tags" Target="../tags/tag523.xml"/><Relationship Id="rId34" Type="http://schemas.openxmlformats.org/officeDocument/2006/relationships/image" Target="../media/image98.png"/><Relationship Id="rId33" Type="http://schemas.openxmlformats.org/officeDocument/2006/relationships/tags" Target="../tags/tag522.xml"/><Relationship Id="rId32" Type="http://schemas.openxmlformats.org/officeDocument/2006/relationships/image" Target="../media/image97.png"/><Relationship Id="rId31" Type="http://schemas.openxmlformats.org/officeDocument/2006/relationships/tags" Target="../tags/tag521.xml"/><Relationship Id="rId30" Type="http://schemas.openxmlformats.org/officeDocument/2006/relationships/image" Target="../media/image96.png"/><Relationship Id="rId3" Type="http://schemas.openxmlformats.org/officeDocument/2006/relationships/tags" Target="../tags/tag494.xml"/><Relationship Id="rId29" Type="http://schemas.openxmlformats.org/officeDocument/2006/relationships/tags" Target="../tags/tag520.xml"/><Relationship Id="rId28" Type="http://schemas.openxmlformats.org/officeDocument/2006/relationships/tags" Target="../tags/tag519.xml"/><Relationship Id="rId27" Type="http://schemas.openxmlformats.org/officeDocument/2006/relationships/tags" Target="../tags/tag518.xml"/><Relationship Id="rId26" Type="http://schemas.openxmlformats.org/officeDocument/2006/relationships/tags" Target="../tags/tag517.xml"/><Relationship Id="rId25" Type="http://schemas.openxmlformats.org/officeDocument/2006/relationships/tags" Target="../tags/tag516.xml"/><Relationship Id="rId24" Type="http://schemas.openxmlformats.org/officeDocument/2006/relationships/tags" Target="../tags/tag515.xml"/><Relationship Id="rId23" Type="http://schemas.openxmlformats.org/officeDocument/2006/relationships/tags" Target="../tags/tag514.xml"/><Relationship Id="rId22" Type="http://schemas.openxmlformats.org/officeDocument/2006/relationships/tags" Target="../tags/tag513.xml"/><Relationship Id="rId21" Type="http://schemas.openxmlformats.org/officeDocument/2006/relationships/tags" Target="../tags/tag512.xml"/><Relationship Id="rId20" Type="http://schemas.openxmlformats.org/officeDocument/2006/relationships/tags" Target="../tags/tag511.xml"/><Relationship Id="rId2" Type="http://schemas.openxmlformats.org/officeDocument/2006/relationships/image" Target="../media/image2.png"/><Relationship Id="rId19" Type="http://schemas.openxmlformats.org/officeDocument/2006/relationships/tags" Target="../tags/tag510.xml"/><Relationship Id="rId18" Type="http://schemas.openxmlformats.org/officeDocument/2006/relationships/tags" Target="../tags/tag509.xml"/><Relationship Id="rId17" Type="http://schemas.openxmlformats.org/officeDocument/2006/relationships/tags" Target="../tags/tag508.xml"/><Relationship Id="rId16" Type="http://schemas.openxmlformats.org/officeDocument/2006/relationships/tags" Target="../tags/tag507.xml"/><Relationship Id="rId15" Type="http://schemas.openxmlformats.org/officeDocument/2006/relationships/tags" Target="../tags/tag506.xml"/><Relationship Id="rId14" Type="http://schemas.openxmlformats.org/officeDocument/2006/relationships/tags" Target="../tags/tag505.xml"/><Relationship Id="rId13" Type="http://schemas.openxmlformats.org/officeDocument/2006/relationships/tags" Target="../tags/tag504.xml"/><Relationship Id="rId12" Type="http://schemas.openxmlformats.org/officeDocument/2006/relationships/tags" Target="../tags/tag503.xml"/><Relationship Id="rId11" Type="http://schemas.openxmlformats.org/officeDocument/2006/relationships/tags" Target="../tags/tag502.xml"/><Relationship Id="rId10" Type="http://schemas.openxmlformats.org/officeDocument/2006/relationships/tags" Target="../tags/tag501.xml"/><Relationship Id="rId1" Type="http://schemas.openxmlformats.org/officeDocument/2006/relationships/tags" Target="../tags/tag493.xml"/></Relationships>
</file>

<file path=ppt/slides/_rels/slide22.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5" Type="http://schemas.openxmlformats.org/officeDocument/2006/relationships/notesSlide" Target="../notesSlides/notesSlide22.xml"/><Relationship Id="rId74" Type="http://schemas.openxmlformats.org/officeDocument/2006/relationships/slideLayout" Target="../slideLayouts/slideLayout7.xml"/><Relationship Id="rId73" Type="http://schemas.openxmlformats.org/officeDocument/2006/relationships/tags" Target="../tags/tag575.xml"/><Relationship Id="rId72" Type="http://schemas.openxmlformats.org/officeDocument/2006/relationships/tags" Target="../tags/tag574.xml"/><Relationship Id="rId71" Type="http://schemas.openxmlformats.org/officeDocument/2006/relationships/tags" Target="../tags/tag573.xml"/><Relationship Id="rId70" Type="http://schemas.openxmlformats.org/officeDocument/2006/relationships/tags" Target="../tags/tag572.xml"/><Relationship Id="rId7" Type="http://schemas.openxmlformats.org/officeDocument/2006/relationships/tags" Target="../tags/tag533.xml"/><Relationship Id="rId69" Type="http://schemas.openxmlformats.org/officeDocument/2006/relationships/tags" Target="../tags/tag571.xml"/><Relationship Id="rId68" Type="http://schemas.openxmlformats.org/officeDocument/2006/relationships/image" Target="../media/image86.svg"/><Relationship Id="rId67" Type="http://schemas.openxmlformats.org/officeDocument/2006/relationships/image" Target="../media/image85.png"/><Relationship Id="rId66" Type="http://schemas.openxmlformats.org/officeDocument/2006/relationships/tags" Target="../tags/tag570.xml"/><Relationship Id="rId65" Type="http://schemas.openxmlformats.org/officeDocument/2006/relationships/tags" Target="../tags/tag569.xml"/><Relationship Id="rId64" Type="http://schemas.openxmlformats.org/officeDocument/2006/relationships/image" Target="../media/image84.svg"/><Relationship Id="rId63" Type="http://schemas.openxmlformats.org/officeDocument/2006/relationships/image" Target="../media/image83.png"/><Relationship Id="rId62" Type="http://schemas.openxmlformats.org/officeDocument/2006/relationships/tags" Target="../tags/tag568.xml"/><Relationship Id="rId61" Type="http://schemas.openxmlformats.org/officeDocument/2006/relationships/tags" Target="../tags/tag567.xml"/><Relationship Id="rId60" Type="http://schemas.openxmlformats.org/officeDocument/2006/relationships/image" Target="../media/image82.png"/><Relationship Id="rId6" Type="http://schemas.openxmlformats.org/officeDocument/2006/relationships/tags" Target="../tags/tag532.xml"/><Relationship Id="rId59" Type="http://schemas.openxmlformats.org/officeDocument/2006/relationships/tags" Target="../tags/tag566.xml"/><Relationship Id="rId58" Type="http://schemas.openxmlformats.org/officeDocument/2006/relationships/tags" Target="../tags/tag565.xml"/><Relationship Id="rId57" Type="http://schemas.openxmlformats.org/officeDocument/2006/relationships/tags" Target="../tags/tag564.xml"/><Relationship Id="rId56" Type="http://schemas.openxmlformats.org/officeDocument/2006/relationships/tags" Target="../tags/tag563.xml"/><Relationship Id="rId55" Type="http://schemas.openxmlformats.org/officeDocument/2006/relationships/tags" Target="../tags/tag562.xml"/><Relationship Id="rId54" Type="http://schemas.openxmlformats.org/officeDocument/2006/relationships/tags" Target="../tags/tag561.xml"/><Relationship Id="rId53" Type="http://schemas.openxmlformats.org/officeDocument/2006/relationships/tags" Target="../tags/tag560.xml"/><Relationship Id="rId52" Type="http://schemas.openxmlformats.org/officeDocument/2006/relationships/tags" Target="../tags/tag559.xml"/><Relationship Id="rId51" Type="http://schemas.openxmlformats.org/officeDocument/2006/relationships/image" Target="../media/image76.png"/><Relationship Id="rId50" Type="http://schemas.openxmlformats.org/officeDocument/2006/relationships/tags" Target="../tags/tag558.xml"/><Relationship Id="rId5" Type="http://schemas.openxmlformats.org/officeDocument/2006/relationships/tags" Target="../tags/tag531.xml"/><Relationship Id="rId49" Type="http://schemas.openxmlformats.org/officeDocument/2006/relationships/tags" Target="../tags/tag557.xml"/><Relationship Id="rId48" Type="http://schemas.openxmlformats.org/officeDocument/2006/relationships/tags" Target="../tags/tag556.xml"/><Relationship Id="rId47" Type="http://schemas.openxmlformats.org/officeDocument/2006/relationships/tags" Target="../tags/tag555.xml"/><Relationship Id="rId46" Type="http://schemas.openxmlformats.org/officeDocument/2006/relationships/tags" Target="../tags/tag554.xml"/><Relationship Id="rId45" Type="http://schemas.openxmlformats.org/officeDocument/2006/relationships/tags" Target="../tags/tag553.xml"/><Relationship Id="rId44" Type="http://schemas.openxmlformats.org/officeDocument/2006/relationships/tags" Target="../tags/tag552.xml"/><Relationship Id="rId43" Type="http://schemas.openxmlformats.org/officeDocument/2006/relationships/image" Target="../media/image33.jpeg"/><Relationship Id="rId42" Type="http://schemas.openxmlformats.org/officeDocument/2006/relationships/tags" Target="../tags/tag551.xml"/><Relationship Id="rId41" Type="http://schemas.openxmlformats.org/officeDocument/2006/relationships/tags" Target="../tags/tag550.xml"/><Relationship Id="rId40" Type="http://schemas.openxmlformats.org/officeDocument/2006/relationships/image" Target="../media/image81.svg"/><Relationship Id="rId4" Type="http://schemas.openxmlformats.org/officeDocument/2006/relationships/tags" Target="../tags/tag530.xml"/><Relationship Id="rId39" Type="http://schemas.openxmlformats.org/officeDocument/2006/relationships/image" Target="../media/image80.png"/><Relationship Id="rId38" Type="http://schemas.openxmlformats.org/officeDocument/2006/relationships/tags" Target="../tags/tag549.xml"/><Relationship Id="rId37" Type="http://schemas.openxmlformats.org/officeDocument/2006/relationships/image" Target="../media/image79.svg"/><Relationship Id="rId36" Type="http://schemas.openxmlformats.org/officeDocument/2006/relationships/image" Target="../media/image78.png"/><Relationship Id="rId35" Type="http://schemas.openxmlformats.org/officeDocument/2006/relationships/tags" Target="../tags/tag548.xml"/><Relationship Id="rId34" Type="http://schemas.openxmlformats.org/officeDocument/2006/relationships/tags" Target="../tags/tag547.xml"/><Relationship Id="rId33" Type="http://schemas.openxmlformats.org/officeDocument/2006/relationships/image" Target="../media/image77.png"/><Relationship Id="rId32" Type="http://schemas.openxmlformats.org/officeDocument/2006/relationships/tags" Target="../tags/tag546.xml"/><Relationship Id="rId31" Type="http://schemas.openxmlformats.org/officeDocument/2006/relationships/image" Target="../media/image71.svg"/><Relationship Id="rId30" Type="http://schemas.openxmlformats.org/officeDocument/2006/relationships/image" Target="../media/image70.png"/><Relationship Id="rId3" Type="http://schemas.openxmlformats.org/officeDocument/2006/relationships/tags" Target="../tags/tag529.xml"/><Relationship Id="rId29" Type="http://schemas.openxmlformats.org/officeDocument/2006/relationships/tags" Target="../tags/tag545.xml"/><Relationship Id="rId28" Type="http://schemas.openxmlformats.org/officeDocument/2006/relationships/tags" Target="../tags/tag544.xml"/><Relationship Id="rId27" Type="http://schemas.openxmlformats.org/officeDocument/2006/relationships/image" Target="../media/image69.svg"/><Relationship Id="rId26" Type="http://schemas.openxmlformats.org/officeDocument/2006/relationships/image" Target="../media/image68.png"/><Relationship Id="rId25" Type="http://schemas.openxmlformats.org/officeDocument/2006/relationships/tags" Target="../tags/tag543.xml"/><Relationship Id="rId24" Type="http://schemas.openxmlformats.org/officeDocument/2006/relationships/image" Target="../media/image67.svg"/><Relationship Id="rId23" Type="http://schemas.openxmlformats.org/officeDocument/2006/relationships/image" Target="../media/image66.png"/><Relationship Id="rId22" Type="http://schemas.openxmlformats.org/officeDocument/2006/relationships/tags" Target="../tags/tag542.xml"/><Relationship Id="rId21" Type="http://schemas.openxmlformats.org/officeDocument/2006/relationships/image" Target="../media/image65.svg"/><Relationship Id="rId20" Type="http://schemas.openxmlformats.org/officeDocument/2006/relationships/image" Target="../media/image64.png"/><Relationship Id="rId2" Type="http://schemas.openxmlformats.org/officeDocument/2006/relationships/image" Target="../media/image2.png"/><Relationship Id="rId19" Type="http://schemas.openxmlformats.org/officeDocument/2006/relationships/tags" Target="../tags/tag541.xml"/><Relationship Id="rId18" Type="http://schemas.openxmlformats.org/officeDocument/2006/relationships/image" Target="../media/image63.svg"/><Relationship Id="rId17" Type="http://schemas.openxmlformats.org/officeDocument/2006/relationships/image" Target="../media/image62.png"/><Relationship Id="rId16" Type="http://schemas.openxmlformats.org/officeDocument/2006/relationships/tags" Target="../tags/tag540.xml"/><Relationship Id="rId15" Type="http://schemas.openxmlformats.org/officeDocument/2006/relationships/image" Target="../media/image61.svg"/><Relationship Id="rId14" Type="http://schemas.openxmlformats.org/officeDocument/2006/relationships/image" Target="../media/image60.png"/><Relationship Id="rId13" Type="http://schemas.openxmlformats.org/officeDocument/2006/relationships/tags" Target="../tags/tag539.xml"/><Relationship Id="rId12" Type="http://schemas.openxmlformats.org/officeDocument/2006/relationships/tags" Target="../tags/tag538.xml"/><Relationship Id="rId11" Type="http://schemas.openxmlformats.org/officeDocument/2006/relationships/tags" Target="../tags/tag537.xml"/><Relationship Id="rId10" Type="http://schemas.openxmlformats.org/officeDocument/2006/relationships/tags" Target="../tags/tag536.xml"/><Relationship Id="rId1" Type="http://schemas.openxmlformats.org/officeDocument/2006/relationships/tags" Target="../tags/tag528.xml"/></Relationships>
</file>

<file path=ppt/slides/_rels/slide23.xml.rels><?xml version="1.0" encoding="UTF-8" standalone="yes"?>
<Relationships xmlns="http://schemas.openxmlformats.org/package/2006/relationships"><Relationship Id="rId9" Type="http://schemas.openxmlformats.org/officeDocument/2006/relationships/tags" Target="../tags/tag582.xml"/><Relationship Id="rId8" Type="http://schemas.openxmlformats.org/officeDocument/2006/relationships/tags" Target="../tags/tag581.xml"/><Relationship Id="rId7" Type="http://schemas.openxmlformats.org/officeDocument/2006/relationships/tags" Target="../tags/tag580.xml"/><Relationship Id="rId6" Type="http://schemas.openxmlformats.org/officeDocument/2006/relationships/tags" Target="../tags/tag579.xml"/><Relationship Id="rId5" Type="http://schemas.openxmlformats.org/officeDocument/2006/relationships/tags" Target="../tags/tag578.xml"/><Relationship Id="rId4" Type="http://schemas.openxmlformats.org/officeDocument/2006/relationships/image" Target="../media/image2.png"/><Relationship Id="rId33" Type="http://schemas.openxmlformats.org/officeDocument/2006/relationships/notesSlide" Target="../notesSlides/notesSlide23.xml"/><Relationship Id="rId32" Type="http://schemas.openxmlformats.org/officeDocument/2006/relationships/slideLayout" Target="../slideLayouts/slideLayout7.xml"/><Relationship Id="rId31" Type="http://schemas.openxmlformats.org/officeDocument/2006/relationships/tags" Target="../tags/tag604.xml"/><Relationship Id="rId30" Type="http://schemas.openxmlformats.org/officeDocument/2006/relationships/tags" Target="../tags/tag603.xml"/><Relationship Id="rId3" Type="http://schemas.openxmlformats.org/officeDocument/2006/relationships/tags" Target="../tags/tag577.xml"/><Relationship Id="rId29" Type="http://schemas.openxmlformats.org/officeDocument/2006/relationships/tags" Target="../tags/tag602.xml"/><Relationship Id="rId28" Type="http://schemas.openxmlformats.org/officeDocument/2006/relationships/tags" Target="../tags/tag601.xml"/><Relationship Id="rId27" Type="http://schemas.openxmlformats.org/officeDocument/2006/relationships/tags" Target="../tags/tag600.xml"/><Relationship Id="rId26" Type="http://schemas.openxmlformats.org/officeDocument/2006/relationships/tags" Target="../tags/tag599.xml"/><Relationship Id="rId25" Type="http://schemas.openxmlformats.org/officeDocument/2006/relationships/tags" Target="../tags/tag598.xml"/><Relationship Id="rId24" Type="http://schemas.openxmlformats.org/officeDocument/2006/relationships/tags" Target="../tags/tag597.xml"/><Relationship Id="rId23" Type="http://schemas.openxmlformats.org/officeDocument/2006/relationships/tags" Target="../tags/tag596.xml"/><Relationship Id="rId22" Type="http://schemas.openxmlformats.org/officeDocument/2006/relationships/tags" Target="../tags/tag595.xml"/><Relationship Id="rId21" Type="http://schemas.openxmlformats.org/officeDocument/2006/relationships/tags" Target="../tags/tag594.xml"/><Relationship Id="rId20" Type="http://schemas.openxmlformats.org/officeDocument/2006/relationships/tags" Target="../tags/tag593.xml"/><Relationship Id="rId2" Type="http://schemas.openxmlformats.org/officeDocument/2006/relationships/image" Target="../media/image99.png"/><Relationship Id="rId19" Type="http://schemas.openxmlformats.org/officeDocument/2006/relationships/tags" Target="../tags/tag592.xml"/><Relationship Id="rId18" Type="http://schemas.openxmlformats.org/officeDocument/2006/relationships/tags" Target="../tags/tag591.xml"/><Relationship Id="rId17" Type="http://schemas.openxmlformats.org/officeDocument/2006/relationships/tags" Target="../tags/tag590.xml"/><Relationship Id="rId16" Type="http://schemas.openxmlformats.org/officeDocument/2006/relationships/tags" Target="../tags/tag589.xml"/><Relationship Id="rId15" Type="http://schemas.openxmlformats.org/officeDocument/2006/relationships/tags" Target="../tags/tag588.xml"/><Relationship Id="rId14" Type="http://schemas.openxmlformats.org/officeDocument/2006/relationships/tags" Target="../tags/tag587.xml"/><Relationship Id="rId13" Type="http://schemas.openxmlformats.org/officeDocument/2006/relationships/tags" Target="../tags/tag586.xml"/><Relationship Id="rId12" Type="http://schemas.openxmlformats.org/officeDocument/2006/relationships/tags" Target="../tags/tag585.xml"/><Relationship Id="rId11" Type="http://schemas.openxmlformats.org/officeDocument/2006/relationships/tags" Target="../tags/tag584.xml"/><Relationship Id="rId10" Type="http://schemas.openxmlformats.org/officeDocument/2006/relationships/tags" Target="../tags/tag583.xml"/><Relationship Id="rId1" Type="http://schemas.openxmlformats.org/officeDocument/2006/relationships/tags" Target="../tags/tag5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9" Type="http://schemas.openxmlformats.org/officeDocument/2006/relationships/tags" Target="../tags/tag612.xml"/><Relationship Id="rId8" Type="http://schemas.openxmlformats.org/officeDocument/2006/relationships/tags" Target="../tags/tag611.xml"/><Relationship Id="rId7" Type="http://schemas.openxmlformats.org/officeDocument/2006/relationships/tags" Target="../tags/tag610.xml"/><Relationship Id="rId6" Type="http://schemas.openxmlformats.org/officeDocument/2006/relationships/tags" Target="../tags/tag609.xml"/><Relationship Id="rId5" Type="http://schemas.openxmlformats.org/officeDocument/2006/relationships/image" Target="../media/image2.png"/><Relationship Id="rId46" Type="http://schemas.openxmlformats.org/officeDocument/2006/relationships/notesSlide" Target="../notesSlides/notesSlide24.xml"/><Relationship Id="rId45" Type="http://schemas.openxmlformats.org/officeDocument/2006/relationships/slideLayout" Target="../slideLayouts/slideLayout7.xml"/><Relationship Id="rId44" Type="http://schemas.openxmlformats.org/officeDocument/2006/relationships/tags" Target="../tags/tag645.xml"/><Relationship Id="rId43" Type="http://schemas.openxmlformats.org/officeDocument/2006/relationships/tags" Target="../tags/tag644.xml"/><Relationship Id="rId42" Type="http://schemas.openxmlformats.org/officeDocument/2006/relationships/tags" Target="../tags/tag643.xml"/><Relationship Id="rId41" Type="http://schemas.openxmlformats.org/officeDocument/2006/relationships/tags" Target="../tags/tag642.xml"/><Relationship Id="rId40" Type="http://schemas.openxmlformats.org/officeDocument/2006/relationships/tags" Target="../tags/tag641.xml"/><Relationship Id="rId4" Type="http://schemas.openxmlformats.org/officeDocument/2006/relationships/tags" Target="../tags/tag608.xml"/><Relationship Id="rId39" Type="http://schemas.openxmlformats.org/officeDocument/2006/relationships/tags" Target="../tags/tag640.xml"/><Relationship Id="rId38" Type="http://schemas.openxmlformats.org/officeDocument/2006/relationships/tags" Target="../tags/tag639.xml"/><Relationship Id="rId37" Type="http://schemas.openxmlformats.org/officeDocument/2006/relationships/tags" Target="../tags/tag638.xml"/><Relationship Id="rId36" Type="http://schemas.openxmlformats.org/officeDocument/2006/relationships/tags" Target="../tags/tag637.xml"/><Relationship Id="rId35" Type="http://schemas.openxmlformats.org/officeDocument/2006/relationships/tags" Target="../tags/tag636.xml"/><Relationship Id="rId34" Type="http://schemas.openxmlformats.org/officeDocument/2006/relationships/tags" Target="../tags/tag635.xml"/><Relationship Id="rId33" Type="http://schemas.openxmlformats.org/officeDocument/2006/relationships/tags" Target="../tags/tag634.xml"/><Relationship Id="rId32" Type="http://schemas.openxmlformats.org/officeDocument/2006/relationships/tags" Target="../tags/tag633.xml"/><Relationship Id="rId31" Type="http://schemas.openxmlformats.org/officeDocument/2006/relationships/tags" Target="../tags/tag632.xml"/><Relationship Id="rId30" Type="http://schemas.openxmlformats.org/officeDocument/2006/relationships/tags" Target="../tags/tag631.xml"/><Relationship Id="rId3" Type="http://schemas.openxmlformats.org/officeDocument/2006/relationships/tags" Target="../tags/tag607.xml"/><Relationship Id="rId29" Type="http://schemas.openxmlformats.org/officeDocument/2006/relationships/tags" Target="../tags/tag630.xml"/><Relationship Id="rId28" Type="http://schemas.openxmlformats.org/officeDocument/2006/relationships/tags" Target="../tags/tag629.xml"/><Relationship Id="rId27" Type="http://schemas.openxmlformats.org/officeDocument/2006/relationships/tags" Target="../tags/tag628.xml"/><Relationship Id="rId26" Type="http://schemas.openxmlformats.org/officeDocument/2006/relationships/tags" Target="../tags/tag627.xml"/><Relationship Id="rId25" Type="http://schemas.openxmlformats.org/officeDocument/2006/relationships/tags" Target="../tags/tag626.xml"/><Relationship Id="rId24" Type="http://schemas.openxmlformats.org/officeDocument/2006/relationships/tags" Target="../tags/tag625.xml"/><Relationship Id="rId23" Type="http://schemas.openxmlformats.org/officeDocument/2006/relationships/tags" Target="../tags/tag624.xml"/><Relationship Id="rId22" Type="http://schemas.openxmlformats.org/officeDocument/2006/relationships/tags" Target="../tags/tag623.xml"/><Relationship Id="rId21" Type="http://schemas.openxmlformats.org/officeDocument/2006/relationships/tags" Target="../tags/tag622.xml"/><Relationship Id="rId20" Type="http://schemas.openxmlformats.org/officeDocument/2006/relationships/tags" Target="../tags/tag621.xml"/><Relationship Id="rId2" Type="http://schemas.openxmlformats.org/officeDocument/2006/relationships/tags" Target="../tags/tag606.xml"/><Relationship Id="rId19" Type="http://schemas.openxmlformats.org/officeDocument/2006/relationships/tags" Target="../tags/tag620.xml"/><Relationship Id="rId18" Type="http://schemas.openxmlformats.org/officeDocument/2006/relationships/tags" Target="../tags/tag619.xml"/><Relationship Id="rId17" Type="http://schemas.openxmlformats.org/officeDocument/2006/relationships/image" Target="../media/image101.png"/><Relationship Id="rId16" Type="http://schemas.openxmlformats.org/officeDocument/2006/relationships/tags" Target="../tags/tag618.xml"/><Relationship Id="rId15" Type="http://schemas.openxmlformats.org/officeDocument/2006/relationships/image" Target="../media/image100.png"/><Relationship Id="rId14" Type="http://schemas.openxmlformats.org/officeDocument/2006/relationships/tags" Target="../tags/tag617.xml"/><Relationship Id="rId13" Type="http://schemas.openxmlformats.org/officeDocument/2006/relationships/tags" Target="../tags/tag616.xml"/><Relationship Id="rId12" Type="http://schemas.openxmlformats.org/officeDocument/2006/relationships/tags" Target="../tags/tag615.xml"/><Relationship Id="rId11" Type="http://schemas.openxmlformats.org/officeDocument/2006/relationships/tags" Target="../tags/tag614.xml"/><Relationship Id="rId10" Type="http://schemas.openxmlformats.org/officeDocument/2006/relationships/tags" Target="../tags/tag613.xml"/><Relationship Id="rId1" Type="http://schemas.openxmlformats.org/officeDocument/2006/relationships/tags" Target="../tags/tag605.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openxmlformats.org/officeDocument/2006/relationships/tags" Target="../tags/tag649.xml"/><Relationship Id="rId4" Type="http://schemas.openxmlformats.org/officeDocument/2006/relationships/tags" Target="../tags/tag648.xml"/><Relationship Id="rId3" Type="http://schemas.openxmlformats.org/officeDocument/2006/relationships/tags" Target="../tags/tag647.xml"/><Relationship Id="rId2" Type="http://schemas.openxmlformats.org/officeDocument/2006/relationships/image" Target="../media/image2.png"/><Relationship Id="rId1" Type="http://schemas.openxmlformats.org/officeDocument/2006/relationships/tags" Target="../tags/tag646.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tags" Target="../tags/tag650.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microsoft.com/office/2007/relationships/hdphoto" Target="../media/image4.wdp"/><Relationship Id="rId6" Type="http://schemas.openxmlformats.org/officeDocument/2006/relationships/image" Target="../media/image3.png"/><Relationship Id="rId5" Type="http://schemas.openxmlformats.org/officeDocument/2006/relationships/tags" Target="../tags/tag18.xml"/><Relationship Id="rId49" Type="http://schemas.openxmlformats.org/officeDocument/2006/relationships/notesSlide" Target="../notesSlides/notesSlide4.xml"/><Relationship Id="rId48" Type="http://schemas.openxmlformats.org/officeDocument/2006/relationships/slideLayout" Target="../slideLayouts/slideLayout7.xml"/><Relationship Id="rId47" Type="http://schemas.openxmlformats.org/officeDocument/2006/relationships/tags" Target="../tags/tag38.xml"/><Relationship Id="rId46" Type="http://schemas.openxmlformats.org/officeDocument/2006/relationships/tags" Target="../tags/tag37.xml"/><Relationship Id="rId45" Type="http://schemas.openxmlformats.org/officeDocument/2006/relationships/image" Target="../media/image24.svg"/><Relationship Id="rId44" Type="http://schemas.openxmlformats.org/officeDocument/2006/relationships/image" Target="../media/image23.png"/><Relationship Id="rId43" Type="http://schemas.openxmlformats.org/officeDocument/2006/relationships/tags" Target="../tags/tag36.xml"/><Relationship Id="rId42" Type="http://schemas.openxmlformats.org/officeDocument/2006/relationships/image" Target="../media/image22.svg"/><Relationship Id="rId41" Type="http://schemas.openxmlformats.org/officeDocument/2006/relationships/image" Target="../media/image21.png"/><Relationship Id="rId40" Type="http://schemas.openxmlformats.org/officeDocument/2006/relationships/tags" Target="../tags/tag35.xml"/><Relationship Id="rId4" Type="http://schemas.openxmlformats.org/officeDocument/2006/relationships/image" Target="../media/image2.png"/><Relationship Id="rId39" Type="http://schemas.openxmlformats.org/officeDocument/2006/relationships/image" Target="../media/image20.svg"/><Relationship Id="rId38" Type="http://schemas.openxmlformats.org/officeDocument/2006/relationships/image" Target="../media/image19.png"/><Relationship Id="rId37" Type="http://schemas.openxmlformats.org/officeDocument/2006/relationships/tags" Target="../tags/tag34.xml"/><Relationship Id="rId36" Type="http://schemas.openxmlformats.org/officeDocument/2006/relationships/image" Target="../media/image18.svg"/><Relationship Id="rId35" Type="http://schemas.openxmlformats.org/officeDocument/2006/relationships/image" Target="../media/image17.png"/><Relationship Id="rId34" Type="http://schemas.openxmlformats.org/officeDocument/2006/relationships/tags" Target="../tags/tag33.xml"/><Relationship Id="rId33" Type="http://schemas.openxmlformats.org/officeDocument/2006/relationships/image" Target="../media/image16.svg"/><Relationship Id="rId32" Type="http://schemas.openxmlformats.org/officeDocument/2006/relationships/image" Target="../media/image15.png"/><Relationship Id="rId31" Type="http://schemas.openxmlformats.org/officeDocument/2006/relationships/tags" Target="../tags/tag32.xml"/><Relationship Id="rId30" Type="http://schemas.openxmlformats.org/officeDocument/2006/relationships/image" Target="../media/image14.svg"/><Relationship Id="rId3" Type="http://schemas.openxmlformats.org/officeDocument/2006/relationships/tags" Target="../tags/tag17.xml"/><Relationship Id="rId29" Type="http://schemas.openxmlformats.org/officeDocument/2006/relationships/image" Target="../media/image13.png"/><Relationship Id="rId28" Type="http://schemas.openxmlformats.org/officeDocument/2006/relationships/tags" Target="../tags/tag31.xml"/><Relationship Id="rId27" Type="http://schemas.openxmlformats.org/officeDocument/2006/relationships/image" Target="../media/image12.svg"/><Relationship Id="rId26" Type="http://schemas.openxmlformats.org/officeDocument/2006/relationships/image" Target="../media/image11.png"/><Relationship Id="rId25" Type="http://schemas.openxmlformats.org/officeDocument/2006/relationships/tags" Target="../tags/tag30.xml"/><Relationship Id="rId24" Type="http://schemas.microsoft.com/office/2007/relationships/hdphoto" Target="../media/image10.wdp"/><Relationship Id="rId23" Type="http://schemas.openxmlformats.org/officeDocument/2006/relationships/image" Target="../media/image9.png"/><Relationship Id="rId22" Type="http://schemas.openxmlformats.org/officeDocument/2006/relationships/tags" Target="../tags/tag29.xml"/><Relationship Id="rId21" Type="http://schemas.microsoft.com/office/2007/relationships/hdphoto" Target="../media/image8.wdp"/><Relationship Id="rId20" Type="http://schemas.openxmlformats.org/officeDocument/2006/relationships/image" Target="../media/image7.png"/><Relationship Id="rId2" Type="http://schemas.openxmlformats.org/officeDocument/2006/relationships/tags" Target="../tags/tag16.xml"/><Relationship Id="rId19" Type="http://schemas.openxmlformats.org/officeDocument/2006/relationships/tags" Target="../tags/tag28.xml"/><Relationship Id="rId18" Type="http://schemas.openxmlformats.org/officeDocument/2006/relationships/tags" Target="../tags/tag27.xml"/><Relationship Id="rId17" Type="http://schemas.microsoft.com/office/2007/relationships/hdphoto" Target="../media/image6.wdp"/><Relationship Id="rId16" Type="http://schemas.openxmlformats.org/officeDocument/2006/relationships/image" Target="../media/image5.png"/><Relationship Id="rId15" Type="http://schemas.openxmlformats.org/officeDocument/2006/relationships/tags" Target="../tags/tag26.xml"/><Relationship Id="rId14" Type="http://schemas.openxmlformats.org/officeDocument/2006/relationships/tags" Target="../tags/tag25.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s>
</file>

<file path=ppt/slides/_rels/slide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4" Type="http://schemas.openxmlformats.org/officeDocument/2006/relationships/notesSlide" Target="../notesSlides/notesSlide6.xml"/><Relationship Id="rId33" Type="http://schemas.openxmlformats.org/officeDocument/2006/relationships/slideLayout" Target="../slideLayouts/slideLayout7.xml"/><Relationship Id="rId32" Type="http://schemas.openxmlformats.org/officeDocument/2006/relationships/tags" Target="../tags/tag67.xml"/><Relationship Id="rId31" Type="http://schemas.openxmlformats.org/officeDocument/2006/relationships/tags" Target="../tags/tag66.xml"/><Relationship Id="rId30" Type="http://schemas.openxmlformats.org/officeDocument/2006/relationships/tags" Target="../tags/tag65.xml"/><Relationship Id="rId3" Type="http://schemas.openxmlformats.org/officeDocument/2006/relationships/tags" Target="../tags/tag42.xml"/><Relationship Id="rId29" Type="http://schemas.openxmlformats.org/officeDocument/2006/relationships/tags" Target="../tags/tag64.xml"/><Relationship Id="rId28" Type="http://schemas.openxmlformats.org/officeDocument/2006/relationships/image" Target="../media/image28.svg"/><Relationship Id="rId27" Type="http://schemas.openxmlformats.org/officeDocument/2006/relationships/image" Target="../media/image27.png"/><Relationship Id="rId26" Type="http://schemas.openxmlformats.org/officeDocument/2006/relationships/tags" Target="../tags/tag63.xml"/><Relationship Id="rId25" Type="http://schemas.openxmlformats.org/officeDocument/2006/relationships/image" Target="../media/image26.svg"/><Relationship Id="rId24" Type="http://schemas.openxmlformats.org/officeDocument/2006/relationships/image" Target="../media/image25.png"/><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image" Target="../media/image2.png"/><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1.xml"/></Relationships>
</file>

<file path=ppt/slides/_rels/slide7.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0" Type="http://schemas.openxmlformats.org/officeDocument/2006/relationships/notesSlide" Target="../notesSlides/notesSlide7.xml"/><Relationship Id="rId5" Type="http://schemas.openxmlformats.org/officeDocument/2006/relationships/tags" Target="../tags/tag71.xml"/><Relationship Id="rId49" Type="http://schemas.openxmlformats.org/officeDocument/2006/relationships/vmlDrawing" Target="../drawings/vmlDrawing1.vml"/><Relationship Id="rId48" Type="http://schemas.openxmlformats.org/officeDocument/2006/relationships/slideLayout" Target="../slideLayouts/slideLayout7.xml"/><Relationship Id="rId47" Type="http://schemas.openxmlformats.org/officeDocument/2006/relationships/image" Target="../media/image31.png"/><Relationship Id="rId46" Type="http://schemas.openxmlformats.org/officeDocument/2006/relationships/tags" Target="../tags/tag107.xml"/><Relationship Id="rId45" Type="http://schemas.openxmlformats.org/officeDocument/2006/relationships/tags" Target="../tags/tag106.xml"/><Relationship Id="rId44" Type="http://schemas.openxmlformats.org/officeDocument/2006/relationships/tags" Target="../tags/tag105.xml"/><Relationship Id="rId43" Type="http://schemas.openxmlformats.org/officeDocument/2006/relationships/tags" Target="../tags/tag104.xml"/><Relationship Id="rId42" Type="http://schemas.openxmlformats.org/officeDocument/2006/relationships/tags" Target="../tags/tag103.xml"/><Relationship Id="rId41" Type="http://schemas.openxmlformats.org/officeDocument/2006/relationships/tags" Target="../tags/tag102.xml"/><Relationship Id="rId40" Type="http://schemas.openxmlformats.org/officeDocument/2006/relationships/tags" Target="../tags/tag101.xml"/><Relationship Id="rId4" Type="http://schemas.openxmlformats.org/officeDocument/2006/relationships/tags" Target="../tags/tag70.xml"/><Relationship Id="rId39" Type="http://schemas.openxmlformats.org/officeDocument/2006/relationships/tags" Target="../tags/tag100.xml"/><Relationship Id="rId38" Type="http://schemas.openxmlformats.org/officeDocument/2006/relationships/tags" Target="../tags/tag99.xml"/><Relationship Id="rId37" Type="http://schemas.openxmlformats.org/officeDocument/2006/relationships/tags" Target="../tags/tag98.xml"/><Relationship Id="rId36" Type="http://schemas.openxmlformats.org/officeDocument/2006/relationships/tags" Target="../tags/tag97.xml"/><Relationship Id="rId35" Type="http://schemas.openxmlformats.org/officeDocument/2006/relationships/tags" Target="../tags/tag96.xml"/><Relationship Id="rId34" Type="http://schemas.openxmlformats.org/officeDocument/2006/relationships/tags" Target="../tags/tag95.xml"/><Relationship Id="rId33" Type="http://schemas.openxmlformats.org/officeDocument/2006/relationships/tags" Target="../tags/tag94.xml"/><Relationship Id="rId32" Type="http://schemas.openxmlformats.org/officeDocument/2006/relationships/tags" Target="../tags/tag93.xml"/><Relationship Id="rId31" Type="http://schemas.openxmlformats.org/officeDocument/2006/relationships/tags" Target="../tags/tag92.xml"/><Relationship Id="rId30" Type="http://schemas.openxmlformats.org/officeDocument/2006/relationships/tags" Target="../tags/tag91.xml"/><Relationship Id="rId3" Type="http://schemas.openxmlformats.org/officeDocument/2006/relationships/tags" Target="../tags/tag69.xml"/><Relationship Id="rId29" Type="http://schemas.openxmlformats.org/officeDocument/2006/relationships/tags" Target="../tags/tag90.xml"/><Relationship Id="rId28" Type="http://schemas.openxmlformats.org/officeDocument/2006/relationships/tags" Target="../tags/tag89.xml"/><Relationship Id="rId27" Type="http://schemas.openxmlformats.org/officeDocument/2006/relationships/tags" Target="../tags/tag88.xml"/><Relationship Id="rId26" Type="http://schemas.openxmlformats.org/officeDocument/2006/relationships/tags" Target="../tags/tag87.xml"/><Relationship Id="rId25" Type="http://schemas.openxmlformats.org/officeDocument/2006/relationships/tags" Target="../tags/tag86.xml"/><Relationship Id="rId24" Type="http://schemas.openxmlformats.org/officeDocument/2006/relationships/tags" Target="../tags/tag85.xml"/><Relationship Id="rId23" Type="http://schemas.openxmlformats.org/officeDocument/2006/relationships/oleObject" Target="../embeddings/oleObject3.bin"/><Relationship Id="rId22" Type="http://schemas.openxmlformats.org/officeDocument/2006/relationships/tags" Target="../tags/tag84.xml"/><Relationship Id="rId21" Type="http://schemas.openxmlformats.org/officeDocument/2006/relationships/tags" Target="../tags/tag83.xml"/><Relationship Id="rId20" Type="http://schemas.openxmlformats.org/officeDocument/2006/relationships/tags" Target="../tags/tag82.xml"/><Relationship Id="rId2" Type="http://schemas.openxmlformats.org/officeDocument/2006/relationships/image" Target="../media/image2.png"/><Relationship Id="rId19" Type="http://schemas.openxmlformats.org/officeDocument/2006/relationships/tags" Target="../tags/tag81.xml"/><Relationship Id="rId18" Type="http://schemas.openxmlformats.org/officeDocument/2006/relationships/tags" Target="../tags/tag80.xml"/><Relationship Id="rId17" Type="http://schemas.openxmlformats.org/officeDocument/2006/relationships/tags" Target="../tags/tag79.xml"/><Relationship Id="rId16" Type="http://schemas.openxmlformats.org/officeDocument/2006/relationships/image" Target="../media/image30.wmf"/><Relationship Id="rId15" Type="http://schemas.openxmlformats.org/officeDocument/2006/relationships/oleObject" Target="../embeddings/oleObject2.bin"/><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image" Target="../media/image29.wmf"/><Relationship Id="rId11" Type="http://schemas.openxmlformats.org/officeDocument/2006/relationships/oleObject" Target="../embeddings/oleObject1.bin"/><Relationship Id="rId10" Type="http://schemas.openxmlformats.org/officeDocument/2006/relationships/tags" Target="../tags/tag76.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3" Type="http://schemas.openxmlformats.org/officeDocument/2006/relationships/notesSlide" Target="../notesSlides/notesSlide8.xml"/><Relationship Id="rId42" Type="http://schemas.openxmlformats.org/officeDocument/2006/relationships/slideLayout" Target="../slideLayouts/slideLayout7.xml"/><Relationship Id="rId41" Type="http://schemas.openxmlformats.org/officeDocument/2006/relationships/tags" Target="../tags/tag139.xml"/><Relationship Id="rId40" Type="http://schemas.openxmlformats.org/officeDocument/2006/relationships/image" Target="../media/image40.jpeg"/><Relationship Id="rId4" Type="http://schemas.openxmlformats.org/officeDocument/2006/relationships/tags" Target="../tags/tag111.xml"/><Relationship Id="rId39" Type="http://schemas.openxmlformats.org/officeDocument/2006/relationships/tags" Target="../tags/tag138.xml"/><Relationship Id="rId38" Type="http://schemas.openxmlformats.org/officeDocument/2006/relationships/image" Target="../media/image39.jpeg"/><Relationship Id="rId37" Type="http://schemas.openxmlformats.org/officeDocument/2006/relationships/tags" Target="../tags/tag137.xml"/><Relationship Id="rId36" Type="http://schemas.openxmlformats.org/officeDocument/2006/relationships/image" Target="../media/image38.jpeg"/><Relationship Id="rId35" Type="http://schemas.openxmlformats.org/officeDocument/2006/relationships/tags" Target="../tags/tag136.xml"/><Relationship Id="rId34" Type="http://schemas.openxmlformats.org/officeDocument/2006/relationships/image" Target="../media/image37.jpeg"/><Relationship Id="rId33" Type="http://schemas.openxmlformats.org/officeDocument/2006/relationships/tags" Target="../tags/tag135.xml"/><Relationship Id="rId32" Type="http://schemas.openxmlformats.org/officeDocument/2006/relationships/image" Target="../media/image36.jpeg"/><Relationship Id="rId31" Type="http://schemas.openxmlformats.org/officeDocument/2006/relationships/tags" Target="../tags/tag134.xml"/><Relationship Id="rId30" Type="http://schemas.openxmlformats.org/officeDocument/2006/relationships/image" Target="../media/image35.png"/><Relationship Id="rId3" Type="http://schemas.openxmlformats.org/officeDocument/2006/relationships/tags" Target="../tags/tag110.xml"/><Relationship Id="rId29" Type="http://schemas.openxmlformats.org/officeDocument/2006/relationships/tags" Target="../tags/tag133.xml"/><Relationship Id="rId28" Type="http://schemas.openxmlformats.org/officeDocument/2006/relationships/tags" Target="../tags/tag132.xml"/><Relationship Id="rId27" Type="http://schemas.openxmlformats.org/officeDocument/2006/relationships/image" Target="../media/image34.png"/><Relationship Id="rId26" Type="http://schemas.openxmlformats.org/officeDocument/2006/relationships/tags" Target="../tags/tag131.xml"/><Relationship Id="rId25" Type="http://schemas.openxmlformats.org/officeDocument/2006/relationships/image" Target="../media/image33.jpeg"/><Relationship Id="rId24" Type="http://schemas.openxmlformats.org/officeDocument/2006/relationships/tags" Target="../tags/tag130.xml"/><Relationship Id="rId23" Type="http://schemas.openxmlformats.org/officeDocument/2006/relationships/image" Target="../media/image32.png"/><Relationship Id="rId22" Type="http://schemas.openxmlformats.org/officeDocument/2006/relationships/tags" Target="../tags/tag129.xml"/><Relationship Id="rId21" Type="http://schemas.openxmlformats.org/officeDocument/2006/relationships/tags" Target="../tags/tag128.xml"/><Relationship Id="rId20" Type="http://schemas.openxmlformats.org/officeDocument/2006/relationships/tags" Target="../tags/tag127.xml"/><Relationship Id="rId2" Type="http://schemas.openxmlformats.org/officeDocument/2006/relationships/tags" Target="../tags/tag109.xml"/><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tags" Target="../tags/tag108.xml"/></Relationships>
</file>

<file path=ppt/slides/_rels/slide9.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1" Type="http://schemas.openxmlformats.org/officeDocument/2006/relationships/notesSlide" Target="../notesSlides/notesSlide9.xml"/><Relationship Id="rId50" Type="http://schemas.openxmlformats.org/officeDocument/2006/relationships/vmlDrawing" Target="../drawings/vmlDrawing2.vml"/><Relationship Id="rId5" Type="http://schemas.openxmlformats.org/officeDocument/2006/relationships/tags" Target="../tags/tag144.xml"/><Relationship Id="rId49" Type="http://schemas.openxmlformats.org/officeDocument/2006/relationships/slideLayout" Target="../slideLayouts/slideLayout7.xml"/><Relationship Id="rId48" Type="http://schemas.openxmlformats.org/officeDocument/2006/relationships/tags" Target="../tags/tag181.xml"/><Relationship Id="rId47" Type="http://schemas.openxmlformats.org/officeDocument/2006/relationships/tags" Target="../tags/tag180.xml"/><Relationship Id="rId46" Type="http://schemas.openxmlformats.org/officeDocument/2006/relationships/tags" Target="../tags/tag179.xml"/><Relationship Id="rId45" Type="http://schemas.openxmlformats.org/officeDocument/2006/relationships/tags" Target="../tags/tag178.xml"/><Relationship Id="rId44" Type="http://schemas.openxmlformats.org/officeDocument/2006/relationships/tags" Target="../tags/tag177.xml"/><Relationship Id="rId43" Type="http://schemas.openxmlformats.org/officeDocument/2006/relationships/tags" Target="../tags/tag176.xml"/><Relationship Id="rId42" Type="http://schemas.openxmlformats.org/officeDocument/2006/relationships/tags" Target="../tags/tag175.xml"/><Relationship Id="rId41" Type="http://schemas.openxmlformats.org/officeDocument/2006/relationships/tags" Target="../tags/tag174.xml"/><Relationship Id="rId40" Type="http://schemas.openxmlformats.org/officeDocument/2006/relationships/tags" Target="../tags/tag173.xml"/><Relationship Id="rId4" Type="http://schemas.openxmlformats.org/officeDocument/2006/relationships/tags" Target="../tags/tag143.xml"/><Relationship Id="rId39" Type="http://schemas.openxmlformats.org/officeDocument/2006/relationships/tags" Target="../tags/tag172.xml"/><Relationship Id="rId38" Type="http://schemas.openxmlformats.org/officeDocument/2006/relationships/tags" Target="../tags/tag171.xml"/><Relationship Id="rId37" Type="http://schemas.openxmlformats.org/officeDocument/2006/relationships/tags" Target="../tags/tag170.xml"/><Relationship Id="rId36" Type="http://schemas.openxmlformats.org/officeDocument/2006/relationships/tags" Target="../tags/tag169.xml"/><Relationship Id="rId35" Type="http://schemas.openxmlformats.org/officeDocument/2006/relationships/tags" Target="../tags/tag168.xml"/><Relationship Id="rId34" Type="http://schemas.openxmlformats.org/officeDocument/2006/relationships/tags" Target="../tags/tag167.xml"/><Relationship Id="rId33" Type="http://schemas.openxmlformats.org/officeDocument/2006/relationships/image" Target="../media/image44.svg"/><Relationship Id="rId32" Type="http://schemas.openxmlformats.org/officeDocument/2006/relationships/image" Target="../media/image43.png"/><Relationship Id="rId31" Type="http://schemas.openxmlformats.org/officeDocument/2006/relationships/tags" Target="../tags/tag166.xml"/><Relationship Id="rId30" Type="http://schemas.openxmlformats.org/officeDocument/2006/relationships/tags" Target="../tags/tag165.xml"/><Relationship Id="rId3" Type="http://schemas.openxmlformats.org/officeDocument/2006/relationships/tags" Target="../tags/tag142.xml"/><Relationship Id="rId29" Type="http://schemas.openxmlformats.org/officeDocument/2006/relationships/tags" Target="../tags/tag164.xml"/><Relationship Id="rId28" Type="http://schemas.openxmlformats.org/officeDocument/2006/relationships/tags" Target="../tags/tag163.xml"/><Relationship Id="rId27" Type="http://schemas.openxmlformats.org/officeDocument/2006/relationships/tags" Target="../tags/tag162.xml"/><Relationship Id="rId26" Type="http://schemas.openxmlformats.org/officeDocument/2006/relationships/image" Target="../media/image42.svg"/><Relationship Id="rId25" Type="http://schemas.openxmlformats.org/officeDocument/2006/relationships/image" Target="../media/image41.png"/><Relationship Id="rId24" Type="http://schemas.openxmlformats.org/officeDocument/2006/relationships/tags" Target="../tags/tag161.xml"/><Relationship Id="rId23" Type="http://schemas.openxmlformats.org/officeDocument/2006/relationships/tags" Target="../tags/tag160.xml"/><Relationship Id="rId22" Type="http://schemas.openxmlformats.org/officeDocument/2006/relationships/tags" Target="../tags/tag159.xml"/><Relationship Id="rId21" Type="http://schemas.openxmlformats.org/officeDocument/2006/relationships/tags" Target="../tags/tag158.xml"/><Relationship Id="rId20" Type="http://schemas.openxmlformats.org/officeDocument/2006/relationships/image" Target="../media/image29.wmf"/><Relationship Id="rId2" Type="http://schemas.openxmlformats.org/officeDocument/2006/relationships/tags" Target="../tags/tag141.xml"/><Relationship Id="rId19" Type="http://schemas.openxmlformats.org/officeDocument/2006/relationships/oleObject" Target="../embeddings/oleObject4.bin"/><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tags" Target="../tags/tag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0" y="-12700"/>
            <a:ext cx="12192000" cy="373063"/>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西北工业大学"/>
          <p:cNvPicPr>
            <a:picLocks noChangeAspect="1"/>
          </p:cNvPicPr>
          <p:nvPr/>
        </p:nvPicPr>
        <p:blipFill>
          <a:blip r:embed="rId1" cstate="screen"/>
          <a:stretch>
            <a:fillRect/>
          </a:stretch>
        </p:blipFill>
        <p:spPr>
          <a:xfrm>
            <a:off x="10340339" y="6528330"/>
            <a:ext cx="1546127" cy="388933"/>
          </a:xfrm>
          <a:prstGeom prst="rect">
            <a:avLst/>
          </a:prstGeom>
        </p:spPr>
      </p:pic>
      <p:sp>
        <p:nvSpPr>
          <p:cNvPr id="3" name="文本框 2"/>
          <p:cNvSpPr txBox="1"/>
          <p:nvPr/>
        </p:nvSpPr>
        <p:spPr>
          <a:xfrm>
            <a:off x="635" y="1852295"/>
            <a:ext cx="12191365"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多源传感器融合的群组会话</a:t>
            </a:r>
            <a:r>
              <a:rPr lang="zh-CN" altLang="en-US" sz="4000" b="1" dirty="0">
                <a:latin typeface="微软雅黑" panose="020B0503020204020204" pitchFamily="34" charset="-122"/>
                <a:ea typeface="微软雅黑" panose="020B0503020204020204" pitchFamily="34" charset="-122"/>
              </a:rPr>
              <a:t>识别研究</a:t>
            </a:r>
            <a:endParaRPr lang="zh-CN" altLang="en-US" sz="40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10554603" y="4887089"/>
            <a:ext cx="1102889" cy="1123527"/>
            <a:chOff x="10554603" y="4887089"/>
            <a:chExt cx="1102889" cy="1123527"/>
          </a:xfrm>
        </p:grpSpPr>
        <p:grpSp>
          <p:nvGrpSpPr>
            <p:cNvPr id="43" name="组合 42"/>
            <p:cNvGrpSpPr/>
            <p:nvPr/>
          </p:nvGrpSpPr>
          <p:grpSpPr bwMode="auto">
            <a:xfrm>
              <a:off x="10554603" y="4887089"/>
              <a:ext cx="944563" cy="944562"/>
              <a:chOff x="2666985" y="682103"/>
              <a:chExt cx="944116" cy="945328"/>
            </a:xfrm>
          </p:grpSpPr>
          <p:sp>
            <p:nvSpPr>
              <p:cNvPr id="40" name="矩形 39"/>
              <p:cNvSpPr/>
              <p:nvPr/>
            </p:nvSpPr>
            <p:spPr>
              <a:xfrm>
                <a:off x="2841527" y="858458"/>
                <a:ext cx="769574" cy="768973"/>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矩形 40"/>
              <p:cNvSpPr/>
              <p:nvPr/>
            </p:nvSpPr>
            <p:spPr>
              <a:xfrm>
                <a:off x="2666985" y="682103"/>
                <a:ext cx="558536" cy="5592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sp>
          <p:nvSpPr>
            <p:cNvPr id="19" name="矩形: 圆角 18"/>
            <p:cNvSpPr/>
            <p:nvPr/>
          </p:nvSpPr>
          <p:spPr>
            <a:xfrm>
              <a:off x="11098693" y="5449424"/>
              <a:ext cx="558799" cy="561192"/>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4382874" y="3553976"/>
            <a:ext cx="3426248" cy="954107"/>
            <a:chOff x="5091010" y="4286394"/>
            <a:chExt cx="2236669" cy="731381"/>
          </a:xfrm>
        </p:grpSpPr>
        <p:sp>
          <p:nvSpPr>
            <p:cNvPr id="21" name="矩形: 圆角 20"/>
            <p:cNvSpPr/>
            <p:nvPr/>
          </p:nvSpPr>
          <p:spPr>
            <a:xfrm>
              <a:off x="5091010" y="4295949"/>
              <a:ext cx="2236669" cy="381000"/>
            </a:xfrm>
            <a:prstGeom prst="roundRect">
              <a:avLst>
                <a:gd name="adj" fmla="val 50000"/>
              </a:avLst>
            </a:prstGeom>
            <a:solidFill>
              <a:srgbClr val="00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PA-文本框 93"/>
            <p:cNvSpPr txBox="1"/>
            <p:nvPr>
              <p:custDataLst>
                <p:tags r:id="rId2"/>
              </p:custDataLst>
            </p:nvPr>
          </p:nvSpPr>
          <p:spPr>
            <a:xfrm>
              <a:off x="5223827" y="4286394"/>
              <a:ext cx="1971034" cy="731381"/>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答辩人：严笑凯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4988558" y="4507865"/>
            <a:ext cx="2214880" cy="398780"/>
          </a:xfrm>
          <a:prstGeom prst="rect">
            <a:avLst/>
          </a:prstGeom>
          <a:noFill/>
        </p:spPr>
        <p:txBody>
          <a:bodyPr wrap="none" rtlCol="0" anchor="t">
            <a:spAutoFit/>
          </a:bodyPr>
          <a:lstStyle/>
          <a:p>
            <a:r>
              <a:rPr lang="zh-CN" altLang="en-US" sz="2000" b="1" dirty="0">
                <a:solidFill>
                  <a:schemeClr val="tx1"/>
                </a:solidFill>
                <a:latin typeface="微软雅黑" panose="020B0503020204020204" pitchFamily="34" charset="-122"/>
                <a:ea typeface="微软雅黑" panose="020B0503020204020204" pitchFamily="34" charset="-122"/>
                <a:sym typeface="+mn-ea"/>
              </a:rPr>
              <a:t>指导老师：梁韵基</a:t>
            </a:r>
            <a:endParaRPr lang="zh-CN" altLang="en-US" sz="2000" b="1" dirty="0">
              <a:solidFill>
                <a:schemeClr val="tx1"/>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4988558" y="4507865"/>
            <a:ext cx="2214880" cy="398780"/>
          </a:xfrm>
          <a:prstGeom prst="rect">
            <a:avLst/>
          </a:prstGeom>
          <a:noFill/>
        </p:spPr>
        <p:txBody>
          <a:bodyPr wrap="none" rtlCol="0" anchor="t">
            <a:spAutoFit/>
          </a:bodyPr>
          <a:lstStyle/>
          <a:p>
            <a:r>
              <a:rPr lang="zh-CN" altLang="en-US" sz="2000" b="1" dirty="0">
                <a:solidFill>
                  <a:schemeClr val="tx1"/>
                </a:solidFill>
                <a:latin typeface="微软雅黑" panose="020B0503020204020204" pitchFamily="34" charset="-122"/>
                <a:ea typeface="微软雅黑" panose="020B0503020204020204" pitchFamily="34" charset="-122"/>
                <a:sym typeface="+mn-ea"/>
              </a:rPr>
              <a:t>指导老师：梁韵基</a:t>
            </a:r>
            <a:endParaRPr lang="zh-CN" altLang="en-US" sz="2000" b="1" dirty="0">
              <a:solidFill>
                <a:schemeClr val="tx1"/>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4382874" y="3553341"/>
            <a:ext cx="3426248" cy="521970"/>
            <a:chOff x="5091010" y="4286394"/>
            <a:chExt cx="2236669" cy="400122"/>
          </a:xfrm>
        </p:grpSpPr>
        <p:sp>
          <p:nvSpPr>
            <p:cNvPr id="16" name="矩形: 圆角 20"/>
            <p:cNvSpPr/>
            <p:nvPr/>
          </p:nvSpPr>
          <p:spPr>
            <a:xfrm>
              <a:off x="5091010" y="4295949"/>
              <a:ext cx="2236669" cy="381000"/>
            </a:xfrm>
            <a:prstGeom prst="roundRect">
              <a:avLst>
                <a:gd name="adj" fmla="val 50000"/>
              </a:avLst>
            </a:prstGeom>
            <a:solidFill>
              <a:srgbClr val="004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PA-文本框 93"/>
            <p:cNvSpPr txBox="1"/>
            <p:nvPr>
              <p:custDataLst>
                <p:tags r:id="rId3"/>
              </p:custDataLst>
            </p:nvPr>
          </p:nvSpPr>
          <p:spPr>
            <a:xfrm>
              <a:off x="5223827" y="4286394"/>
              <a:ext cx="1971034" cy="4001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报告人：严笑凯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4799328" y="5587365"/>
            <a:ext cx="2593340" cy="368300"/>
          </a:xfrm>
          <a:prstGeom prst="rect">
            <a:avLst/>
          </a:prstGeom>
          <a:noFill/>
        </p:spPr>
        <p:txBody>
          <a:bodyPr wrap="none" rtlCol="0" anchor="t">
            <a:spAutoFit/>
          </a:bodyPr>
          <a:lstStyle/>
          <a:p>
            <a:r>
              <a:rPr lang="zh-CN" altLang="en-US" sz="1800" dirty="0">
                <a:solidFill>
                  <a:schemeClr val="tx1"/>
                </a:solidFill>
                <a:latin typeface="微软雅黑" panose="020B0503020204020204" pitchFamily="34" charset="-122"/>
                <a:ea typeface="微软雅黑" panose="020B0503020204020204" pitchFamily="34" charset="-122"/>
                <a:sym typeface="+mn-ea"/>
              </a:rPr>
              <a:t>汇报时间：</a:t>
            </a:r>
            <a:r>
              <a:rPr lang="en-US" altLang="zh-CN" sz="1800" dirty="0">
                <a:solidFill>
                  <a:schemeClr val="tx1"/>
                </a:solidFill>
                <a:latin typeface="微软雅黑" panose="020B0503020204020204" pitchFamily="34" charset="-122"/>
                <a:ea typeface="微软雅黑" panose="020B0503020204020204" pitchFamily="34" charset="-122"/>
                <a:sym typeface="+mn-ea"/>
              </a:rPr>
              <a:t>2023/11/13</a:t>
            </a:r>
            <a:endParaRPr lang="en-US" altLang="zh-CN" sz="1800" dirty="0">
              <a:solidFill>
                <a:schemeClr val="tx1"/>
              </a:solidFill>
              <a:latin typeface="微软雅黑" panose="020B0503020204020204" pitchFamily="34" charset="-122"/>
              <a:ea typeface="微软雅黑" panose="020B0503020204020204" pitchFamily="34" charset="-122"/>
              <a:sym typeface="+mn-ea"/>
            </a:endParaRPr>
          </a:p>
        </p:txBody>
      </p:sp>
      <p:grpSp>
        <p:nvGrpSpPr>
          <p:cNvPr id="4" name="组合 3"/>
          <p:cNvGrpSpPr/>
          <p:nvPr/>
        </p:nvGrpSpPr>
        <p:grpSpPr>
          <a:xfrm>
            <a:off x="303132" y="596028"/>
            <a:ext cx="1102888" cy="1127507"/>
            <a:chOff x="497095" y="935451"/>
            <a:chExt cx="1102888" cy="1127507"/>
          </a:xfrm>
        </p:grpSpPr>
        <p:grpSp>
          <p:nvGrpSpPr>
            <p:cNvPr id="5" name="组合 4"/>
            <p:cNvGrpSpPr/>
            <p:nvPr/>
          </p:nvGrpSpPr>
          <p:grpSpPr bwMode="auto">
            <a:xfrm>
              <a:off x="664946" y="1107283"/>
              <a:ext cx="935037" cy="955675"/>
              <a:chOff x="2841528" y="858211"/>
              <a:chExt cx="934595" cy="955109"/>
            </a:xfrm>
          </p:grpSpPr>
          <p:sp>
            <p:nvSpPr>
              <p:cNvPr id="9" name="矩形 8"/>
              <p:cNvSpPr/>
              <p:nvPr>
                <p:custDataLst>
                  <p:tags r:id="rId4"/>
                </p:custDataLst>
              </p:nvPr>
            </p:nvSpPr>
            <p:spPr>
              <a:xfrm>
                <a:off x="2841528" y="858211"/>
                <a:ext cx="769573" cy="769482"/>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sp>
            <p:nvSpPr>
              <p:cNvPr id="10" name="矩形 9"/>
              <p:cNvSpPr/>
              <p:nvPr>
                <p:custDataLst>
                  <p:tags r:id="rId5"/>
                </p:custDataLst>
              </p:nvPr>
            </p:nvSpPr>
            <p:spPr>
              <a:xfrm>
                <a:off x="3217587" y="1254851"/>
                <a:ext cx="558536" cy="558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grpSp>
        <p:sp>
          <p:nvSpPr>
            <p:cNvPr id="14" name="矩形: 圆角 5"/>
            <p:cNvSpPr/>
            <p:nvPr>
              <p:custDataLst>
                <p:tags r:id="rId6"/>
              </p:custDataLst>
            </p:nvPr>
          </p:nvSpPr>
          <p:spPr>
            <a:xfrm>
              <a:off x="497095" y="935451"/>
              <a:ext cx="558799" cy="561192"/>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6" name="灯片编号占位符 5"/>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 name="组合 42"/>
          <p:cNvGrpSpPr/>
          <p:nvPr/>
        </p:nvGrpSpPr>
        <p:grpSpPr>
          <a:xfrm>
            <a:off x="-1" y="164705"/>
            <a:ext cx="12192000" cy="313322"/>
            <a:chOff x="-1" y="164705"/>
            <a:chExt cx="12192000" cy="313322"/>
          </a:xfrm>
        </p:grpSpPr>
        <p:sp>
          <p:nvSpPr>
            <p:cNvPr id="3" name="矩形 2"/>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4" name="矩形 3"/>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研究背景</a:t>
                </a:r>
                <a:endParaRPr lang="zh-CN" altLang="en-US" sz="1600" b="1" dirty="0">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a:t>
                </a: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2" cstate="screen"/>
            <a:stretch>
              <a:fillRect/>
            </a:stretch>
          </p:blipFill>
          <p:spPr>
            <a:xfrm>
              <a:off x="10118139" y="6523039"/>
              <a:ext cx="1546127" cy="388933"/>
            </a:xfrm>
            <a:prstGeom prst="rect">
              <a:avLst/>
            </a:prstGeom>
          </p:spPr>
        </p:pic>
      </p:grpSp>
      <p:cxnSp>
        <p:nvCxnSpPr>
          <p:cNvPr id="29" name="直接连接符 52"/>
          <p:cNvCxnSpPr/>
          <p:nvPr>
            <p:custDataLst>
              <p:tags r:id="rId3"/>
            </p:custDataLst>
          </p:nvPr>
        </p:nvCxnSpPr>
        <p:spPr>
          <a:xfrm>
            <a:off x="2082800" y="814705"/>
            <a:ext cx="9158605" cy="1905"/>
          </a:xfrm>
          <a:prstGeom prst="line">
            <a:avLst/>
          </a:prstGeom>
          <a:solidFill>
            <a:srgbClr val="253F64"/>
          </a:solidFill>
          <a:ln w="9525">
            <a:solidFill>
              <a:srgbClr val="005AD2"/>
            </a:solidFill>
            <a:prstDash val="dash"/>
          </a:ln>
        </p:spPr>
        <p:style>
          <a:lnRef idx="1">
            <a:schemeClr val="accent1"/>
          </a:lnRef>
          <a:fillRef idx="0">
            <a:schemeClr val="accent1"/>
          </a:fillRef>
          <a:effectRef idx="0">
            <a:schemeClr val="accent1"/>
          </a:effectRef>
          <a:fontRef idx="minor">
            <a:schemeClr val="tx1"/>
          </a:fontRef>
        </p:style>
      </p:cxnSp>
      <p:sp>
        <p:nvSpPr>
          <p:cNvPr id="30" name="箭头: 五边形 2"/>
          <p:cNvSpPr/>
          <p:nvPr>
            <p:custDataLst>
              <p:tags r:id="rId4"/>
            </p:custDataLst>
          </p:nvPr>
        </p:nvSpPr>
        <p:spPr>
          <a:xfrm>
            <a:off x="255905" y="603885"/>
            <a:ext cx="1826895" cy="421640"/>
          </a:xfrm>
          <a:prstGeom prst="homePlate">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难点与</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挑战</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70815" y="1155065"/>
            <a:ext cx="5700395" cy="1180465"/>
          </a:xfrm>
          <a:prstGeom prst="rect">
            <a:avLst/>
          </a:prstGeom>
          <a:noFill/>
        </p:spPr>
        <p:txBody>
          <a:bodyPr wrap="square" rtlCol="0" anchor="t">
            <a:noAutofit/>
          </a:bodyPr>
          <a:p>
            <a:pPr marL="342900" indent="-342900" algn="l" latinLnBrk="0">
              <a:lnSpc>
                <a:spcPct val="120000"/>
              </a:lnSpc>
              <a:buClr>
                <a:srgbClr val="000000"/>
              </a:buClr>
              <a:buFont typeface="Wingdings" panose="05000000000000000000" charset="0"/>
              <a:buChar char="p"/>
            </a:pPr>
            <a:r>
              <a:rPr lang="en-US" altLang="zh-CN" sz="2000" b="1"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IMU</a:t>
            </a:r>
            <a:r>
              <a:rPr lang="zh-CN" altLang="en-US" sz="2000" b="1"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采样能力弱</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：智能手机中的运动传感器</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采样率低</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信噪比大</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，与真实语音数据之间存在</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分布差异</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sp>
        <p:nvSpPr>
          <p:cNvPr id="19" name="矩形 18"/>
          <p:cNvSpPr/>
          <p:nvPr>
            <p:custDataLst>
              <p:tags r:id="rId5"/>
            </p:custDataLst>
          </p:nvPr>
        </p:nvSpPr>
        <p:spPr>
          <a:xfrm>
            <a:off x="6181725" y="916305"/>
            <a:ext cx="5873750" cy="5434965"/>
          </a:xfrm>
          <a:prstGeom prst="rect">
            <a:avLst/>
          </a:prstGeom>
          <a:solidFill>
            <a:schemeClr val="bg1"/>
          </a:solidFill>
          <a:ln w="25400">
            <a:solidFill>
              <a:srgbClr val="253F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nvGrpSpPr>
          <p:cNvPr id="28" name="组合 27"/>
          <p:cNvGrpSpPr/>
          <p:nvPr/>
        </p:nvGrpSpPr>
        <p:grpSpPr>
          <a:xfrm>
            <a:off x="6339840" y="2058670"/>
            <a:ext cx="3130550" cy="3943310"/>
            <a:chOff x="12716" y="3242"/>
            <a:chExt cx="5374" cy="6629"/>
          </a:xfrm>
        </p:grpSpPr>
        <p:pic>
          <p:nvPicPr>
            <p:cNvPr id="20" name="图片 19"/>
            <p:cNvPicPr>
              <a:picLocks noChangeAspect="1"/>
            </p:cNvPicPr>
            <p:nvPr>
              <p:custDataLst>
                <p:tags r:id="rId6"/>
              </p:custDataLst>
            </p:nvPr>
          </p:nvPicPr>
          <p:blipFill>
            <a:blip r:embed="rId7"/>
            <a:srcRect r="51716" b="19502"/>
            <a:stretch>
              <a:fillRect/>
            </a:stretch>
          </p:blipFill>
          <p:spPr>
            <a:xfrm>
              <a:off x="12716" y="3242"/>
              <a:ext cx="5374" cy="6629"/>
            </a:xfrm>
            <a:prstGeom prst="rect">
              <a:avLst/>
            </a:prstGeom>
          </p:spPr>
        </p:pic>
        <p:sp>
          <p:nvSpPr>
            <p:cNvPr id="26" name="矩形 25"/>
            <p:cNvSpPr/>
            <p:nvPr>
              <p:custDataLst>
                <p:tags r:id="rId8"/>
              </p:custDataLst>
            </p:nvPr>
          </p:nvSpPr>
          <p:spPr>
            <a:xfrm>
              <a:off x="15595" y="8814"/>
              <a:ext cx="962" cy="720"/>
            </a:xfrm>
            <a:prstGeom prst="rect">
              <a:avLst/>
            </a:prstGeom>
            <a:solidFill>
              <a:srgbClr val="408BCA"/>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9"/>
              </p:custDataLst>
            </p:nvPr>
          </p:nvSpPr>
          <p:spPr>
            <a:xfrm>
              <a:off x="15290" y="8630"/>
              <a:ext cx="1572" cy="1085"/>
            </a:xfrm>
            <a:prstGeom prst="rect">
              <a:avLst/>
            </a:prstGeom>
            <a:noFill/>
          </p:spPr>
          <p:txBody>
            <a:bodyPr wrap="square" rtlCol="0" anchor="t">
              <a:spAutoFit/>
            </a:bodyPr>
            <a:p>
              <a:pPr algn="ctr"/>
              <a:r>
                <a:rPr kumimoji="1" lang="zh-CN" altLang="en-US" dirty="0">
                  <a:latin typeface="微软雅黑" panose="020B0503020204020204" pitchFamily="34" charset="-122"/>
                  <a:ea typeface="微软雅黑" panose="020B0503020204020204" pitchFamily="34" charset="-122"/>
                  <a:sym typeface="+mn-ea"/>
                </a:rPr>
                <a:t>智能</a:t>
              </a:r>
              <a:endParaRPr kumimoji="1" lang="zh-CN" altLang="en-US" dirty="0">
                <a:solidFill>
                  <a:schemeClr val="tx1"/>
                </a:solidFill>
                <a:latin typeface="微软雅黑" panose="020B0503020204020204" pitchFamily="34" charset="-122"/>
                <a:ea typeface="微软雅黑" panose="020B0503020204020204" pitchFamily="34" charset="-122"/>
              </a:endParaRPr>
            </a:p>
            <a:p>
              <a:pPr algn="ctr"/>
              <a:r>
                <a:rPr kumimoji="1" lang="zh-CN" altLang="en-US" dirty="0">
                  <a:latin typeface="微软雅黑" panose="020B0503020204020204" pitchFamily="34" charset="-122"/>
                  <a:ea typeface="微软雅黑" panose="020B0503020204020204" pitchFamily="34" charset="-122"/>
                  <a:sym typeface="+mn-ea"/>
                </a:rPr>
                <a:t>设备</a:t>
              </a:r>
              <a:endParaRPr kumimoji="1" lang="zh-CN" altLang="en-US" dirty="0">
                <a:latin typeface="微软雅黑" panose="020B0503020204020204" pitchFamily="34" charset="-122"/>
                <a:ea typeface="微软雅黑" panose="020B0503020204020204" pitchFamily="34" charset="-122"/>
                <a:sym typeface="+mn-ea"/>
              </a:endParaRPr>
            </a:p>
          </p:txBody>
        </p:sp>
      </p:grpSp>
      <p:grpSp>
        <p:nvGrpSpPr>
          <p:cNvPr id="41" name="组合 40"/>
          <p:cNvGrpSpPr/>
          <p:nvPr/>
        </p:nvGrpSpPr>
        <p:grpSpPr>
          <a:xfrm>
            <a:off x="6266815" y="1755140"/>
            <a:ext cx="2472004" cy="2002739"/>
            <a:chOff x="9889" y="2489"/>
            <a:chExt cx="4233" cy="3429"/>
          </a:xfrm>
        </p:grpSpPr>
        <p:sp>
          <p:nvSpPr>
            <p:cNvPr id="17" name="矩形 16"/>
            <p:cNvSpPr/>
            <p:nvPr>
              <p:custDataLst>
                <p:tags r:id="rId10"/>
              </p:custDataLst>
            </p:nvPr>
          </p:nvSpPr>
          <p:spPr>
            <a:xfrm>
              <a:off x="10291" y="4061"/>
              <a:ext cx="1671" cy="93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sz="2000" dirty="0">
                <a:solidFill>
                  <a:schemeClr val="tx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custDataLst>
                <p:tags r:id="rId11"/>
              </p:custDataLst>
            </p:nvPr>
          </p:nvPicPr>
          <p:blipFill>
            <a:blip r:embed="rId7"/>
            <a:srcRect l="54205" t="5549" r="10386" b="60559"/>
            <a:stretch>
              <a:fillRect/>
            </a:stretch>
          </p:blipFill>
          <p:spPr>
            <a:xfrm>
              <a:off x="10081" y="2489"/>
              <a:ext cx="3941" cy="2791"/>
            </a:xfrm>
            <a:prstGeom prst="rect">
              <a:avLst/>
            </a:prstGeom>
          </p:spPr>
        </p:pic>
        <p:sp>
          <p:nvSpPr>
            <p:cNvPr id="24" name="矩形 23"/>
            <p:cNvSpPr/>
            <p:nvPr>
              <p:custDataLst>
                <p:tags r:id="rId12"/>
              </p:custDataLst>
            </p:nvPr>
          </p:nvSpPr>
          <p:spPr>
            <a:xfrm>
              <a:off x="10512" y="4074"/>
              <a:ext cx="1417" cy="93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2000" dirty="0">
                  <a:solidFill>
                    <a:schemeClr val="tx1"/>
                  </a:solidFill>
                  <a:latin typeface="微软雅黑" panose="020B0503020204020204" pitchFamily="34" charset="-122"/>
                  <a:ea typeface="微软雅黑" panose="020B0503020204020204" pitchFamily="34" charset="-122"/>
                </a:rPr>
                <a:t>???</a:t>
              </a:r>
              <a:endParaRPr kumimoji="1"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22" name="任意多边形 21"/>
            <p:cNvSpPr/>
            <p:nvPr>
              <p:custDataLst>
                <p:tags r:id="rId13"/>
              </p:custDataLst>
            </p:nvPr>
          </p:nvSpPr>
          <p:spPr>
            <a:xfrm>
              <a:off x="9889" y="5105"/>
              <a:ext cx="4233" cy="813"/>
            </a:xfrm>
            <a:custGeom>
              <a:avLst/>
              <a:gdLst>
                <a:gd name="connsiteX0" fmla="*/ 3855 w 3855"/>
                <a:gd name="connsiteY0" fmla="*/ 13 h 813"/>
                <a:gd name="connsiteX1" fmla="*/ 3244 w 3855"/>
                <a:gd name="connsiteY1" fmla="*/ 291 h 813"/>
                <a:gd name="connsiteX2" fmla="*/ 2920 w 3855"/>
                <a:gd name="connsiteY2" fmla="*/ 248 h 813"/>
                <a:gd name="connsiteX3" fmla="*/ 2467 w 3855"/>
                <a:gd name="connsiteY3" fmla="*/ 464 h 813"/>
                <a:gd name="connsiteX4" fmla="*/ 2451 w 3855"/>
                <a:gd name="connsiteY4" fmla="*/ 466 h 813"/>
                <a:gd name="connsiteX5" fmla="*/ 2456 w 3855"/>
                <a:gd name="connsiteY5" fmla="*/ 473 h 813"/>
                <a:gd name="connsiteX6" fmla="*/ 2477 w 3855"/>
                <a:gd name="connsiteY6" fmla="*/ 545 h 813"/>
                <a:gd name="connsiteX7" fmla="*/ 2440 w 3855"/>
                <a:gd name="connsiteY7" fmla="*/ 636 h 813"/>
                <a:gd name="connsiteX8" fmla="*/ 2438 w 3855"/>
                <a:gd name="connsiteY8" fmla="*/ 637 h 813"/>
                <a:gd name="connsiteX9" fmla="*/ 2440 w 3855"/>
                <a:gd name="connsiteY9" fmla="*/ 639 h 813"/>
                <a:gd name="connsiteX10" fmla="*/ 2465 w 3855"/>
                <a:gd name="connsiteY10" fmla="*/ 699 h 813"/>
                <a:gd name="connsiteX11" fmla="*/ 2440 w 3855"/>
                <a:gd name="connsiteY11" fmla="*/ 760 h 813"/>
                <a:gd name="connsiteX12" fmla="*/ 2436 w 3855"/>
                <a:gd name="connsiteY12" fmla="*/ 764 h 813"/>
                <a:gd name="connsiteX13" fmla="*/ 2436 w 3855"/>
                <a:gd name="connsiteY13" fmla="*/ 766 h 813"/>
                <a:gd name="connsiteX14" fmla="*/ 2436 w 3855"/>
                <a:gd name="connsiteY14" fmla="*/ 770 h 813"/>
                <a:gd name="connsiteX15" fmla="*/ 2393 w 3855"/>
                <a:gd name="connsiteY15" fmla="*/ 813 h 813"/>
                <a:gd name="connsiteX16" fmla="*/ 2353 w 3855"/>
                <a:gd name="connsiteY16" fmla="*/ 783 h 813"/>
                <a:gd name="connsiteX17" fmla="*/ 2352 w 3855"/>
                <a:gd name="connsiteY17" fmla="*/ 780 h 813"/>
                <a:gd name="connsiteX18" fmla="*/ 2346 w 3855"/>
                <a:gd name="connsiteY18" fmla="*/ 778 h 813"/>
                <a:gd name="connsiteX19" fmla="*/ 2294 w 3855"/>
                <a:gd name="connsiteY19" fmla="*/ 699 h 813"/>
                <a:gd name="connsiteX20" fmla="*/ 2301 w 3855"/>
                <a:gd name="connsiteY20" fmla="*/ 666 h 813"/>
                <a:gd name="connsiteX21" fmla="*/ 2302 w 3855"/>
                <a:gd name="connsiteY21" fmla="*/ 664 h 813"/>
                <a:gd name="connsiteX22" fmla="*/ 2299 w 3855"/>
                <a:gd name="connsiteY22" fmla="*/ 663 h 813"/>
                <a:gd name="connsiteX23" fmla="*/ 2221 w 3855"/>
                <a:gd name="connsiteY23" fmla="*/ 545 h 813"/>
                <a:gd name="connsiteX24" fmla="*/ 2236 w 3855"/>
                <a:gd name="connsiteY24" fmla="*/ 484 h 813"/>
                <a:gd name="connsiteX25" fmla="*/ 2238 w 3855"/>
                <a:gd name="connsiteY25" fmla="*/ 481 h 813"/>
                <a:gd name="connsiteX26" fmla="*/ 2237 w 3855"/>
                <a:gd name="connsiteY26" fmla="*/ 481 h 813"/>
                <a:gd name="connsiteX27" fmla="*/ 1643 w 3855"/>
                <a:gd name="connsiteY27" fmla="*/ 336 h 813"/>
                <a:gd name="connsiteX28" fmla="*/ 1223 w 3855"/>
                <a:gd name="connsiteY28" fmla="*/ 389 h 813"/>
                <a:gd name="connsiteX29" fmla="*/ 514 w 3855"/>
                <a:gd name="connsiteY29" fmla="*/ 200 h 813"/>
                <a:gd name="connsiteX30" fmla="*/ 460 w 3855"/>
                <a:gd name="connsiteY30" fmla="*/ 202 h 813"/>
                <a:gd name="connsiteX31" fmla="*/ 0 w 3855"/>
                <a:gd name="connsiteY31" fmla="*/ 2 h 813"/>
                <a:gd name="connsiteX32" fmla="*/ 0 w 3855"/>
                <a:gd name="connsiteY32" fmla="*/ 0 h 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5" h="813">
                  <a:moveTo>
                    <a:pt x="3855" y="13"/>
                  </a:moveTo>
                  <a:cubicBezTo>
                    <a:pt x="3853" y="166"/>
                    <a:pt x="3580" y="291"/>
                    <a:pt x="3244" y="291"/>
                  </a:cubicBezTo>
                  <a:cubicBezTo>
                    <a:pt x="3125" y="291"/>
                    <a:pt x="3014" y="275"/>
                    <a:pt x="2920" y="248"/>
                  </a:cubicBezTo>
                  <a:cubicBezTo>
                    <a:pt x="2853" y="350"/>
                    <a:pt x="2683" y="430"/>
                    <a:pt x="2467" y="464"/>
                  </a:cubicBezTo>
                  <a:lnTo>
                    <a:pt x="2451" y="466"/>
                  </a:lnTo>
                  <a:lnTo>
                    <a:pt x="2456" y="473"/>
                  </a:lnTo>
                  <a:cubicBezTo>
                    <a:pt x="2469" y="494"/>
                    <a:pt x="2477" y="518"/>
                    <a:pt x="2477" y="545"/>
                  </a:cubicBezTo>
                  <a:cubicBezTo>
                    <a:pt x="2477" y="580"/>
                    <a:pt x="2463" y="612"/>
                    <a:pt x="2440" y="636"/>
                  </a:cubicBezTo>
                  <a:lnTo>
                    <a:pt x="2438" y="637"/>
                  </a:lnTo>
                  <a:lnTo>
                    <a:pt x="2440" y="639"/>
                  </a:lnTo>
                  <a:cubicBezTo>
                    <a:pt x="2456" y="654"/>
                    <a:pt x="2465" y="676"/>
                    <a:pt x="2465" y="699"/>
                  </a:cubicBezTo>
                  <a:cubicBezTo>
                    <a:pt x="2465" y="723"/>
                    <a:pt x="2456" y="744"/>
                    <a:pt x="2440" y="760"/>
                  </a:cubicBezTo>
                  <a:lnTo>
                    <a:pt x="2436" y="764"/>
                  </a:lnTo>
                  <a:lnTo>
                    <a:pt x="2436" y="766"/>
                  </a:lnTo>
                  <a:cubicBezTo>
                    <a:pt x="2436" y="767"/>
                    <a:pt x="2436" y="769"/>
                    <a:pt x="2436" y="770"/>
                  </a:cubicBezTo>
                  <a:cubicBezTo>
                    <a:pt x="2436" y="794"/>
                    <a:pt x="2417" y="813"/>
                    <a:pt x="2393" y="813"/>
                  </a:cubicBezTo>
                  <a:cubicBezTo>
                    <a:pt x="2374" y="813"/>
                    <a:pt x="2358" y="800"/>
                    <a:pt x="2353" y="783"/>
                  </a:cubicBezTo>
                  <a:lnTo>
                    <a:pt x="2352" y="780"/>
                  </a:lnTo>
                  <a:lnTo>
                    <a:pt x="2346" y="778"/>
                  </a:lnTo>
                  <a:cubicBezTo>
                    <a:pt x="2316" y="765"/>
                    <a:pt x="2294" y="735"/>
                    <a:pt x="2294" y="699"/>
                  </a:cubicBezTo>
                  <a:cubicBezTo>
                    <a:pt x="2294" y="688"/>
                    <a:pt x="2296" y="676"/>
                    <a:pt x="2301" y="666"/>
                  </a:cubicBezTo>
                  <a:lnTo>
                    <a:pt x="2302" y="664"/>
                  </a:lnTo>
                  <a:lnTo>
                    <a:pt x="2299" y="663"/>
                  </a:lnTo>
                  <a:cubicBezTo>
                    <a:pt x="2253" y="644"/>
                    <a:pt x="2221" y="598"/>
                    <a:pt x="2221" y="545"/>
                  </a:cubicBezTo>
                  <a:cubicBezTo>
                    <a:pt x="2221" y="523"/>
                    <a:pt x="2226" y="502"/>
                    <a:pt x="2236" y="484"/>
                  </a:cubicBezTo>
                  <a:lnTo>
                    <a:pt x="2238" y="481"/>
                  </a:lnTo>
                  <a:lnTo>
                    <a:pt x="2237" y="481"/>
                  </a:lnTo>
                  <a:cubicBezTo>
                    <a:pt x="1989" y="481"/>
                    <a:pt x="1771" y="424"/>
                    <a:pt x="1643" y="336"/>
                  </a:cubicBezTo>
                  <a:cubicBezTo>
                    <a:pt x="1520" y="370"/>
                    <a:pt x="1376" y="389"/>
                    <a:pt x="1223" y="389"/>
                  </a:cubicBezTo>
                  <a:cubicBezTo>
                    <a:pt x="920" y="389"/>
                    <a:pt x="655" y="313"/>
                    <a:pt x="514" y="200"/>
                  </a:cubicBezTo>
                  <a:cubicBezTo>
                    <a:pt x="497" y="201"/>
                    <a:pt x="479" y="202"/>
                    <a:pt x="460" y="202"/>
                  </a:cubicBezTo>
                  <a:cubicBezTo>
                    <a:pt x="214" y="202"/>
                    <a:pt x="12" y="113"/>
                    <a:pt x="0" y="2"/>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kumimoji="1" lang="zh-CN" altLang="en-US" dirty="0"/>
            </a:p>
          </p:txBody>
        </p:sp>
        <p:grpSp>
          <p:nvGrpSpPr>
            <p:cNvPr id="40" name="组合 39"/>
            <p:cNvGrpSpPr/>
            <p:nvPr/>
          </p:nvGrpSpPr>
          <p:grpSpPr>
            <a:xfrm>
              <a:off x="12119" y="4030"/>
              <a:ext cx="1631" cy="981"/>
              <a:chOff x="9984" y="5360"/>
              <a:chExt cx="1631" cy="981"/>
            </a:xfrm>
          </p:grpSpPr>
          <p:pic>
            <p:nvPicPr>
              <p:cNvPr id="37" name="图片 36"/>
              <p:cNvPicPr>
                <a:picLocks noChangeAspect="1"/>
              </p:cNvPicPr>
              <p:nvPr>
                <p:custDataLst>
                  <p:tags r:id="rId14"/>
                </p:custDataLst>
              </p:nvPr>
            </p:nvPicPr>
            <p:blipFill>
              <a:blip r:embed="rId7"/>
              <a:srcRect l="74178" t="24140" r="14995" b="63947"/>
              <a:stretch>
                <a:fillRect/>
              </a:stretch>
            </p:blipFill>
            <p:spPr>
              <a:xfrm>
                <a:off x="10450" y="5360"/>
                <a:ext cx="1165" cy="981"/>
              </a:xfrm>
              <a:prstGeom prst="rect">
                <a:avLst/>
              </a:prstGeom>
            </p:spPr>
          </p:pic>
          <p:pic>
            <p:nvPicPr>
              <p:cNvPr id="38" name="图片 37"/>
              <p:cNvPicPr>
                <a:picLocks noChangeAspect="1"/>
              </p:cNvPicPr>
              <p:nvPr>
                <p:custDataLst>
                  <p:tags r:id="rId15"/>
                </p:custDataLst>
              </p:nvPr>
            </p:nvPicPr>
            <p:blipFill>
              <a:blip r:embed="rId7">
                <a:clrChange>
                  <a:clrFrom>
                    <a:srgbClr val="FFFFFF">
                      <a:alpha val="100000"/>
                    </a:srgbClr>
                  </a:clrFrom>
                  <a:clrTo>
                    <a:srgbClr val="FFFFFF">
                      <a:alpha val="100000"/>
                      <a:alpha val="0"/>
                    </a:srgbClr>
                  </a:clrTo>
                </a:clrChange>
              </a:blip>
              <a:srcRect l="58885" t="24832" r="31887" b="63255"/>
              <a:stretch>
                <a:fillRect/>
              </a:stretch>
            </p:blipFill>
            <p:spPr>
              <a:xfrm>
                <a:off x="9984" y="5396"/>
                <a:ext cx="988" cy="945"/>
              </a:xfrm>
              <a:prstGeom prst="rect">
                <a:avLst/>
              </a:prstGeom>
            </p:spPr>
          </p:pic>
        </p:grpSp>
      </p:grpSp>
      <p:sp>
        <p:nvSpPr>
          <p:cNvPr id="32" name="圆角矩形标注 31"/>
          <p:cNvSpPr/>
          <p:nvPr/>
        </p:nvSpPr>
        <p:spPr>
          <a:xfrm>
            <a:off x="6228080" y="1223645"/>
            <a:ext cx="1150620" cy="471170"/>
          </a:xfrm>
          <a:prstGeom prst="wedgeRoundRectCallout">
            <a:avLst>
              <a:gd name="adj1" fmla="val 12969"/>
              <a:gd name="adj2" fmla="val 104177"/>
              <a:gd name="adj3" fmla="val 16667"/>
            </a:avLst>
          </a:prstGeom>
          <a:solidFill>
            <a:schemeClr val="bg1"/>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accent5"/>
                </a:solidFill>
                <a:latin typeface="微软雅黑" panose="020B0503020204020204" pitchFamily="34" charset="-122"/>
                <a:ea typeface="微软雅黑" panose="020B0503020204020204" pitchFamily="34" charset="-122"/>
              </a:rPr>
              <a:t>天气如何</a:t>
            </a:r>
            <a:endParaRPr kumimoji="1" lang="zh-CN" altLang="en-US" dirty="0">
              <a:solidFill>
                <a:schemeClr val="accent5"/>
              </a:solidFill>
              <a:latin typeface="微软雅黑" panose="020B0503020204020204" pitchFamily="34" charset="-122"/>
              <a:ea typeface="微软雅黑" panose="020B0503020204020204" pitchFamily="34" charset="-122"/>
            </a:endParaRPr>
          </a:p>
        </p:txBody>
      </p:sp>
      <p:sp>
        <p:nvSpPr>
          <p:cNvPr id="33" name="圆角矩形标注 32"/>
          <p:cNvSpPr/>
          <p:nvPr>
            <p:custDataLst>
              <p:tags r:id="rId16"/>
            </p:custDataLst>
          </p:nvPr>
        </p:nvSpPr>
        <p:spPr>
          <a:xfrm>
            <a:off x="7539990" y="1228725"/>
            <a:ext cx="1150620" cy="471170"/>
          </a:xfrm>
          <a:prstGeom prst="wedgeRoundRectCallout">
            <a:avLst>
              <a:gd name="adj1" fmla="val -17494"/>
              <a:gd name="adj2" fmla="val 97708"/>
              <a:gd name="adj3" fmla="val 16667"/>
            </a:avLst>
          </a:prstGeom>
          <a:solidFill>
            <a:schemeClr val="bg1"/>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accent2"/>
                </a:solidFill>
                <a:latin typeface="微软雅黑" panose="020B0503020204020204" pitchFamily="34" charset="-122"/>
                <a:ea typeface="微软雅黑" panose="020B0503020204020204" pitchFamily="34" charset="-122"/>
              </a:rPr>
              <a:t>刮风下雨</a:t>
            </a:r>
            <a:endParaRPr kumimoji="1" lang="zh-CN" altLang="en-US" dirty="0">
              <a:solidFill>
                <a:schemeClr val="accent2"/>
              </a:solidFill>
              <a:latin typeface="微软雅黑" panose="020B0503020204020204" pitchFamily="34" charset="-122"/>
              <a:ea typeface="微软雅黑" panose="020B0503020204020204" pitchFamily="34" charset="-122"/>
            </a:endParaRPr>
          </a:p>
        </p:txBody>
      </p:sp>
      <p:sp>
        <p:nvSpPr>
          <p:cNvPr id="34" name="圆角矩形标注 33"/>
          <p:cNvSpPr/>
          <p:nvPr>
            <p:custDataLst>
              <p:tags r:id="rId17"/>
            </p:custDataLst>
          </p:nvPr>
        </p:nvSpPr>
        <p:spPr>
          <a:xfrm rot="5400000">
            <a:off x="8678545" y="2220595"/>
            <a:ext cx="581025" cy="1118235"/>
          </a:xfrm>
          <a:prstGeom prst="wedgeRoundRectCallout">
            <a:avLst>
              <a:gd name="adj1" fmla="val 39180"/>
              <a:gd name="adj2" fmla="val 58233"/>
              <a:gd name="adj3" fmla="val 16667"/>
            </a:avLst>
          </a:prstGeom>
          <a:solidFill>
            <a:schemeClr val="bg1"/>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p>
            <a:pPr algn="ctr"/>
            <a:r>
              <a:rPr kumimoji="1" lang="zh-CN" altLang="en-US" dirty="0">
                <a:solidFill>
                  <a:srgbClr val="FF0000"/>
                </a:solidFill>
                <a:latin typeface="微软雅黑" panose="020B0503020204020204" pitchFamily="34" charset="-122"/>
                <a:ea typeface="微软雅黑" panose="020B0503020204020204" pitchFamily="34" charset="-122"/>
              </a:rPr>
              <a:t>秋高气爽</a:t>
            </a:r>
            <a:endParaRPr kumimoji="1" lang="zh-CN" altLang="en-US" dirty="0">
              <a:solidFill>
                <a:srgbClr val="FF0000"/>
              </a:solidFill>
              <a:latin typeface="微软雅黑" panose="020B0503020204020204" pitchFamily="34" charset="-122"/>
              <a:ea typeface="微软雅黑" panose="020B0503020204020204" pitchFamily="34" charset="-122"/>
            </a:endParaRPr>
          </a:p>
          <a:p>
            <a:pPr algn="ctr"/>
            <a:r>
              <a:rPr kumimoji="1" lang="zh-CN" altLang="en-US" dirty="0">
                <a:solidFill>
                  <a:schemeClr val="accent6"/>
                </a:solidFill>
                <a:latin typeface="微软雅黑" panose="020B0503020204020204" pitchFamily="34" charset="-122"/>
                <a:ea typeface="微软雅黑" panose="020B0503020204020204" pitchFamily="34" charset="-122"/>
              </a:rPr>
              <a:t>气候宜人</a:t>
            </a:r>
            <a:endParaRPr kumimoji="1" lang="zh-CN" altLang="en-US" dirty="0">
              <a:solidFill>
                <a:schemeClr val="accent6"/>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9783445" y="2962910"/>
            <a:ext cx="1189990" cy="1419860"/>
          </a:xfrm>
          <a:prstGeom prst="rect">
            <a:avLst/>
          </a:prstGeom>
          <a:noFill/>
        </p:spPr>
        <p:txBody>
          <a:bodyPr wrap="square" rtlCol="0">
            <a:spAutoFit/>
          </a:bodyPr>
          <a:p>
            <a:pPr marL="0" indent="0" algn="l" latinLnBrk="0">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天气如何</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marL="0" indent="0" algn="l" latinLnBrk="0">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刮风下雨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0" indent="0" algn="l" latinLnBrk="0">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秋高气爽</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0" indent="0" algn="l" latinLnBrk="0">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气候宜人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9728835" y="1025525"/>
            <a:ext cx="2229485" cy="1419860"/>
          </a:xfrm>
          <a:prstGeom prst="rect">
            <a:avLst/>
          </a:prstGeom>
          <a:noFill/>
        </p:spPr>
        <p:txBody>
          <a:bodyPr wrap="square" rtlCol="0">
            <a:spAutoFit/>
          </a:bodyPr>
          <a:p>
            <a:pPr marL="0" indent="0" algn="ctr" latinLnBrk="0">
              <a:lnSpc>
                <a:spcPct val="120000"/>
              </a:lnSpc>
            </a:pPr>
            <a:r>
              <a:rPr lang="zh-CN" altLang="en-US">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甲：天气如何</a:t>
            </a:r>
            <a:endParaRPr lang="zh-CN" altLang="en-US">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ctr" latinLnBrk="0">
              <a:lnSpc>
                <a:spcPct val="120000"/>
              </a:lnSpc>
            </a:pPr>
            <a:r>
              <a:rPr lang="zh-CN" altLang="en-US">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乙：刮风下雨</a:t>
            </a:r>
            <a:endParaRPr lang="zh-CN" altLang="en-US">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ctr" latinLnBrk="0">
              <a:lnSpc>
                <a:spcPct val="120000"/>
              </a:lnSpc>
            </a:pP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丙：秋高气爽</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ctr" latinLnBrk="0">
              <a:lnSpc>
                <a:spcPct val="120000"/>
              </a:lnSpc>
            </a:pPr>
            <a:r>
              <a:rPr lang="zh-CN" altLang="en-US">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丁：气候宜人</a:t>
            </a:r>
            <a:endParaRPr lang="zh-CN" altLang="en-US">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0" name="直接连接符 59"/>
          <p:cNvCxnSpPr/>
          <p:nvPr/>
        </p:nvCxnSpPr>
        <p:spPr>
          <a:xfrm flipH="1">
            <a:off x="9625330" y="1045845"/>
            <a:ext cx="15240" cy="4061460"/>
          </a:xfrm>
          <a:prstGeom prst="line">
            <a:avLst/>
          </a:prstGeom>
          <a:ln w="19050">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98" name="右箭头 97"/>
          <p:cNvSpPr/>
          <p:nvPr/>
        </p:nvSpPr>
        <p:spPr>
          <a:xfrm>
            <a:off x="9022080" y="5577840"/>
            <a:ext cx="668655" cy="223520"/>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67" name="右箭头 66"/>
          <p:cNvSpPr/>
          <p:nvPr/>
        </p:nvSpPr>
        <p:spPr>
          <a:xfrm rot="16200000">
            <a:off x="10090785" y="4558665"/>
            <a:ext cx="400685" cy="223520"/>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68" name="右箭头 67"/>
          <p:cNvSpPr/>
          <p:nvPr/>
        </p:nvSpPr>
        <p:spPr>
          <a:xfrm rot="16200000">
            <a:off x="11254740" y="4558665"/>
            <a:ext cx="400685" cy="223520"/>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69" name="右箭头 68"/>
          <p:cNvSpPr/>
          <p:nvPr/>
        </p:nvSpPr>
        <p:spPr>
          <a:xfrm rot="16200000">
            <a:off x="10142855" y="2614295"/>
            <a:ext cx="370205" cy="223520"/>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70" name="右箭头 69"/>
          <p:cNvSpPr/>
          <p:nvPr/>
        </p:nvSpPr>
        <p:spPr>
          <a:xfrm rot="16200000">
            <a:off x="11306810" y="2614295"/>
            <a:ext cx="370205" cy="223520"/>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73" name="矩形 72"/>
          <p:cNvSpPr/>
          <p:nvPr/>
        </p:nvSpPr>
        <p:spPr>
          <a:xfrm>
            <a:off x="9845040" y="3013710"/>
            <a:ext cx="962660" cy="1338580"/>
          </a:xfrm>
          <a:prstGeom prst="rect">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nvGrpSpPr>
          <p:cNvPr id="80" name="组合 79"/>
          <p:cNvGrpSpPr/>
          <p:nvPr/>
        </p:nvGrpSpPr>
        <p:grpSpPr>
          <a:xfrm>
            <a:off x="10973435" y="3013710"/>
            <a:ext cx="984885" cy="1338580"/>
            <a:chOff x="17281" y="4746"/>
            <a:chExt cx="1551" cy="2108"/>
          </a:xfrm>
        </p:grpSpPr>
        <p:grpSp>
          <p:nvGrpSpPr>
            <p:cNvPr id="71" name="组合 70"/>
            <p:cNvGrpSpPr/>
            <p:nvPr/>
          </p:nvGrpSpPr>
          <p:grpSpPr>
            <a:xfrm>
              <a:off x="17401" y="4763"/>
              <a:ext cx="1372" cy="1878"/>
              <a:chOff x="17401" y="4403"/>
              <a:chExt cx="1372" cy="1878"/>
            </a:xfrm>
          </p:grpSpPr>
          <p:sp>
            <p:nvSpPr>
              <p:cNvPr id="61" name="椭圆 60"/>
              <p:cNvSpPr/>
              <p:nvPr>
                <p:custDataLst>
                  <p:tags r:id="rId18"/>
                </p:custDataLst>
              </p:nvPr>
            </p:nvSpPr>
            <p:spPr>
              <a:xfrm rot="3960000">
                <a:off x="18171" y="5786"/>
                <a:ext cx="296" cy="694"/>
              </a:xfrm>
              <a:prstGeom prst="ellipse">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62" name="椭圆 61"/>
              <p:cNvSpPr/>
              <p:nvPr>
                <p:custDataLst>
                  <p:tags r:id="rId19"/>
                </p:custDataLst>
              </p:nvPr>
            </p:nvSpPr>
            <p:spPr>
              <a:xfrm rot="20760000">
                <a:off x="17467" y="4800"/>
                <a:ext cx="471" cy="613"/>
              </a:xfrm>
              <a:prstGeom prst="ellipse">
                <a:avLst/>
              </a:prstGeom>
              <a:solidFill>
                <a:srgbClr val="9D1E25">
                  <a:alpha val="30000"/>
                </a:srgbClr>
              </a:solidFill>
              <a:ln w="1905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63" name="任意多边形 62"/>
              <p:cNvSpPr/>
              <p:nvPr>
                <p:custDataLst>
                  <p:tags r:id="rId20"/>
                </p:custDataLst>
              </p:nvPr>
            </p:nvSpPr>
            <p:spPr>
              <a:xfrm rot="17160000">
                <a:off x="17316" y="5561"/>
                <a:ext cx="690" cy="52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61" h="833">
                    <a:moveTo>
                      <a:pt x="525" y="0"/>
                    </a:moveTo>
                    <a:cubicBezTo>
                      <a:pt x="670" y="0"/>
                      <a:pt x="788" y="112"/>
                      <a:pt x="795" y="252"/>
                    </a:cubicBezTo>
                    <a:lnTo>
                      <a:pt x="796" y="261"/>
                    </a:lnTo>
                    <a:lnTo>
                      <a:pt x="804" y="266"/>
                    </a:lnTo>
                    <a:cubicBezTo>
                      <a:pt x="900" y="325"/>
                      <a:pt x="961" y="411"/>
                      <a:pt x="961" y="507"/>
                    </a:cubicBezTo>
                    <a:cubicBezTo>
                      <a:pt x="961" y="687"/>
                      <a:pt x="746" y="833"/>
                      <a:pt x="481" y="833"/>
                    </a:cubicBezTo>
                    <a:cubicBezTo>
                      <a:pt x="215" y="833"/>
                      <a:pt x="0" y="687"/>
                      <a:pt x="0" y="507"/>
                    </a:cubicBezTo>
                    <a:cubicBezTo>
                      <a:pt x="0" y="383"/>
                      <a:pt x="102" y="276"/>
                      <a:pt x="251" y="220"/>
                    </a:cubicBezTo>
                    <a:lnTo>
                      <a:pt x="258" y="218"/>
                    </a:lnTo>
                    <a:lnTo>
                      <a:pt x="259" y="212"/>
                    </a:lnTo>
                    <a:cubicBezTo>
                      <a:pt x="285" y="91"/>
                      <a:pt x="394" y="0"/>
                      <a:pt x="525" y="0"/>
                    </a:cubicBezTo>
                    <a:close/>
                  </a:path>
                </a:pathLst>
              </a:custGeom>
              <a:solidFill>
                <a:schemeClr val="accent5">
                  <a:alpha val="3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p>
            </p:txBody>
          </p:sp>
          <p:sp>
            <p:nvSpPr>
              <p:cNvPr id="64" name="任意多边形 63"/>
              <p:cNvSpPr/>
              <p:nvPr>
                <p:custDataLst>
                  <p:tags r:id="rId21"/>
                </p:custDataLst>
              </p:nvPr>
            </p:nvSpPr>
            <p:spPr>
              <a:xfrm rot="20100000">
                <a:off x="18159" y="5135"/>
                <a:ext cx="614" cy="68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31" h="816">
                    <a:moveTo>
                      <a:pt x="174" y="0"/>
                    </a:moveTo>
                    <a:cubicBezTo>
                      <a:pt x="258" y="0"/>
                      <a:pt x="328" y="140"/>
                      <a:pt x="344" y="326"/>
                    </a:cubicBezTo>
                    <a:lnTo>
                      <a:pt x="345" y="334"/>
                    </a:lnTo>
                    <a:lnTo>
                      <a:pt x="352" y="329"/>
                    </a:lnTo>
                    <a:cubicBezTo>
                      <a:pt x="505" y="222"/>
                      <a:pt x="657" y="186"/>
                      <a:pt x="711" y="251"/>
                    </a:cubicBezTo>
                    <a:cubicBezTo>
                      <a:pt x="773" y="324"/>
                      <a:pt x="683" y="501"/>
                      <a:pt x="511" y="646"/>
                    </a:cubicBezTo>
                    <a:cubicBezTo>
                      <a:pt x="414" y="728"/>
                      <a:pt x="311" y="781"/>
                      <a:pt x="229" y="800"/>
                    </a:cubicBezTo>
                    <a:lnTo>
                      <a:pt x="219" y="802"/>
                    </a:lnTo>
                    <a:lnTo>
                      <a:pt x="217" y="803"/>
                    </a:lnTo>
                    <a:cubicBezTo>
                      <a:pt x="204" y="812"/>
                      <a:pt x="189" y="816"/>
                      <a:pt x="174" y="816"/>
                    </a:cubicBezTo>
                    <a:cubicBezTo>
                      <a:pt x="159" y="816"/>
                      <a:pt x="144" y="812"/>
                      <a:pt x="131" y="803"/>
                    </a:cubicBezTo>
                    <a:lnTo>
                      <a:pt x="127" y="801"/>
                    </a:lnTo>
                    <a:lnTo>
                      <a:pt x="124" y="800"/>
                    </a:lnTo>
                    <a:cubicBezTo>
                      <a:pt x="109" y="795"/>
                      <a:pt x="96" y="787"/>
                      <a:pt x="86" y="775"/>
                    </a:cubicBezTo>
                    <a:cubicBezTo>
                      <a:pt x="77" y="764"/>
                      <a:pt x="71" y="750"/>
                      <a:pt x="68" y="733"/>
                    </a:cubicBezTo>
                    <a:lnTo>
                      <a:pt x="68" y="731"/>
                    </a:lnTo>
                    <a:lnTo>
                      <a:pt x="63" y="723"/>
                    </a:lnTo>
                    <a:cubicBezTo>
                      <a:pt x="25" y="648"/>
                      <a:pt x="0" y="535"/>
                      <a:pt x="0" y="408"/>
                    </a:cubicBezTo>
                    <a:cubicBezTo>
                      <a:pt x="0" y="183"/>
                      <a:pt x="78" y="0"/>
                      <a:pt x="174" y="0"/>
                    </a:cubicBezTo>
                    <a:close/>
                  </a:path>
                </a:pathLst>
              </a:custGeom>
              <a:solidFill>
                <a:schemeClr val="tx1">
                  <a:alpha val="3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p>
            </p:txBody>
          </p:sp>
          <p:sp>
            <p:nvSpPr>
              <p:cNvPr id="65" name="任意多边形 64"/>
              <p:cNvSpPr/>
              <p:nvPr>
                <p:custDataLst>
                  <p:tags r:id="rId22"/>
                </p:custDataLst>
              </p:nvPr>
            </p:nvSpPr>
            <p:spPr>
              <a:xfrm rot="17160000">
                <a:off x="17949" y="4391"/>
                <a:ext cx="744" cy="76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3" h="904">
                    <a:moveTo>
                      <a:pt x="467" y="0"/>
                    </a:moveTo>
                    <a:cubicBezTo>
                      <a:pt x="587" y="0"/>
                      <a:pt x="688" y="124"/>
                      <a:pt x="727" y="297"/>
                    </a:cubicBezTo>
                    <a:lnTo>
                      <a:pt x="731" y="315"/>
                    </a:lnTo>
                    <a:lnTo>
                      <a:pt x="751" y="323"/>
                    </a:lnTo>
                    <a:cubicBezTo>
                      <a:pt x="927" y="393"/>
                      <a:pt x="1040" y="495"/>
                      <a:pt x="1021" y="581"/>
                    </a:cubicBezTo>
                    <a:cubicBezTo>
                      <a:pt x="1004" y="661"/>
                      <a:pt x="882" y="707"/>
                      <a:pt x="715" y="708"/>
                    </a:cubicBezTo>
                    <a:lnTo>
                      <a:pt x="695" y="708"/>
                    </a:lnTo>
                    <a:lnTo>
                      <a:pt x="689" y="722"/>
                    </a:lnTo>
                    <a:cubicBezTo>
                      <a:pt x="639" y="833"/>
                      <a:pt x="558" y="904"/>
                      <a:pt x="467" y="904"/>
                    </a:cubicBezTo>
                    <a:cubicBezTo>
                      <a:pt x="348" y="904"/>
                      <a:pt x="246" y="780"/>
                      <a:pt x="207" y="607"/>
                    </a:cubicBezTo>
                    <a:lnTo>
                      <a:pt x="204" y="593"/>
                    </a:lnTo>
                    <a:lnTo>
                      <a:pt x="190" y="586"/>
                    </a:lnTo>
                    <a:cubicBezTo>
                      <a:pt x="62" y="519"/>
                      <a:pt x="-13" y="437"/>
                      <a:pt x="2" y="365"/>
                    </a:cubicBezTo>
                    <a:cubicBezTo>
                      <a:pt x="15" y="303"/>
                      <a:pt x="91" y="262"/>
                      <a:pt x="202" y="246"/>
                    </a:cubicBezTo>
                    <a:lnTo>
                      <a:pt x="221" y="243"/>
                    </a:lnTo>
                    <a:lnTo>
                      <a:pt x="223" y="237"/>
                    </a:lnTo>
                    <a:cubicBezTo>
                      <a:pt x="270" y="96"/>
                      <a:pt x="362" y="0"/>
                      <a:pt x="467" y="0"/>
                    </a:cubicBezTo>
                    <a:close/>
                  </a:path>
                </a:pathLst>
              </a:custGeom>
              <a:solidFill>
                <a:schemeClr val="accent4">
                  <a:alpha val="3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p>
            </p:txBody>
          </p:sp>
        </p:grpSp>
        <p:sp>
          <p:nvSpPr>
            <p:cNvPr id="74" name="矩形 73"/>
            <p:cNvSpPr/>
            <p:nvPr>
              <p:custDataLst>
                <p:tags r:id="rId23"/>
              </p:custDataLst>
            </p:nvPr>
          </p:nvSpPr>
          <p:spPr>
            <a:xfrm>
              <a:off x="17281" y="4746"/>
              <a:ext cx="1551" cy="2108"/>
            </a:xfrm>
            <a:prstGeom prst="rect">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sp>
        <p:nvSpPr>
          <p:cNvPr id="75" name="矩形 74"/>
          <p:cNvSpPr/>
          <p:nvPr/>
        </p:nvSpPr>
        <p:spPr>
          <a:xfrm>
            <a:off x="10086340" y="1106805"/>
            <a:ext cx="1578610" cy="1338580"/>
          </a:xfrm>
          <a:prstGeom prst="rect">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77" name="文本框 76"/>
          <p:cNvSpPr txBox="1"/>
          <p:nvPr/>
        </p:nvSpPr>
        <p:spPr>
          <a:xfrm>
            <a:off x="170815" y="2316480"/>
            <a:ext cx="6096000" cy="1198880"/>
          </a:xfrm>
          <a:prstGeom prst="rect">
            <a:avLst/>
          </a:prstGeom>
          <a:noFill/>
        </p:spPr>
        <p:txBody>
          <a:bodyPr wrap="square" rtlCol="0" anchor="t">
            <a:spAutoFit/>
          </a:bodyPr>
          <a:p>
            <a:pPr marL="342900" indent="-342900" algn="l" latinLnBrk="0">
              <a:lnSpc>
                <a:spcPct val="120000"/>
              </a:lnSpc>
              <a:buClr>
                <a:srgbClr val="000000"/>
              </a:buClr>
              <a:buFont typeface="Wingdings" panose="05000000000000000000" charset="0"/>
              <a:buChar char="p"/>
            </a:pPr>
            <a:r>
              <a:rPr lang="zh-CN" altLang="en-US" sz="2000" b="1"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群组会话内容识别困难</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：群组会话场景下，参与者具有</a:t>
            </a:r>
            <a:r>
              <a:rPr lang="zh-CN" altLang="en-US" sz="2000" spc="100" dirty="0">
                <a:solidFill>
                  <a:schemeClr val="tx1"/>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不同的说话风格</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，需要</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忽略个性的</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说话风格</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抽取共性的对话内容</a:t>
            </a:r>
            <a:endPar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sp>
        <p:nvSpPr>
          <p:cNvPr id="78" name="文本框 77"/>
          <p:cNvSpPr txBox="1"/>
          <p:nvPr/>
        </p:nvSpPr>
        <p:spPr>
          <a:xfrm>
            <a:off x="170815" y="3496310"/>
            <a:ext cx="6096000" cy="1568450"/>
          </a:xfrm>
          <a:prstGeom prst="rect">
            <a:avLst/>
          </a:prstGeom>
          <a:noFill/>
        </p:spPr>
        <p:txBody>
          <a:bodyPr wrap="square" rtlCol="0" anchor="t">
            <a:spAutoFit/>
          </a:bodyPr>
          <a:p>
            <a:pPr marL="342900" indent="-342900" algn="l" latinLnBrk="0">
              <a:lnSpc>
                <a:spcPct val="120000"/>
              </a:lnSpc>
              <a:buClr>
                <a:srgbClr val="000000"/>
              </a:buClr>
              <a:buFont typeface="Wingdings" panose="05000000000000000000" charset="0"/>
              <a:buChar char="p"/>
            </a:pPr>
            <a:r>
              <a:rPr lang="zh-CN" altLang="en-US" sz="2000" b="1"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群组会话成员数量未知：</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群组会话场景中，往往存在仅有两三人的小型群组、七八人的大型</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群组</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和线上线下结合的多人</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群组</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，需要准确</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识别并区分不同说话人</a:t>
            </a:r>
            <a:endPar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sp>
        <p:nvSpPr>
          <p:cNvPr id="79" name="文本框 78"/>
          <p:cNvSpPr txBox="1"/>
          <p:nvPr/>
        </p:nvSpPr>
        <p:spPr>
          <a:xfrm>
            <a:off x="170815" y="5045710"/>
            <a:ext cx="6096000" cy="1198880"/>
          </a:xfrm>
          <a:prstGeom prst="rect">
            <a:avLst/>
          </a:prstGeom>
          <a:noFill/>
        </p:spPr>
        <p:txBody>
          <a:bodyPr wrap="square" rtlCol="0" anchor="t">
            <a:spAutoFit/>
          </a:bodyPr>
          <a:p>
            <a:pPr marL="342900" indent="-342900" algn="l" latinLnBrk="0">
              <a:lnSpc>
                <a:spcPct val="120000"/>
              </a:lnSpc>
              <a:buClr>
                <a:srgbClr val="000000"/>
              </a:buClr>
              <a:buFont typeface="Wingdings" panose="05000000000000000000" charset="0"/>
              <a:buChar char="p"/>
            </a:pPr>
            <a:r>
              <a:rPr lang="zh-CN" altLang="en-US" sz="2000" b="1"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群组会话关系抽取困难</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：传感器信号、对话内容与说话人特征之间藏有隐含的联系，需要准确地</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为对话内容分配说话人身份</a:t>
            </a:r>
            <a:endPar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grpSp>
        <p:nvGrpSpPr>
          <p:cNvPr id="66" name="组合 65"/>
          <p:cNvGrpSpPr/>
          <p:nvPr/>
        </p:nvGrpSpPr>
        <p:grpSpPr>
          <a:xfrm>
            <a:off x="9822180" y="4989195"/>
            <a:ext cx="2136140" cy="1254760"/>
            <a:chOff x="6841" y="4161"/>
            <a:chExt cx="3364" cy="1976"/>
          </a:xfrm>
        </p:grpSpPr>
        <p:grpSp>
          <p:nvGrpSpPr>
            <p:cNvPr id="52" name="组合 51"/>
            <p:cNvGrpSpPr/>
            <p:nvPr/>
          </p:nvGrpSpPr>
          <p:grpSpPr>
            <a:xfrm>
              <a:off x="6933" y="4342"/>
              <a:ext cx="3181" cy="1615"/>
              <a:chOff x="8718" y="4139"/>
              <a:chExt cx="4218" cy="1314"/>
            </a:xfrm>
          </p:grpSpPr>
          <p:pic>
            <p:nvPicPr>
              <p:cNvPr id="10" name="图片 9" descr="wave"/>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flipV="1">
                <a:off x="8718" y="4857"/>
                <a:ext cx="1392" cy="596"/>
              </a:xfrm>
              <a:prstGeom prst="rect">
                <a:avLst/>
              </a:prstGeom>
            </p:spPr>
          </p:pic>
          <p:pic>
            <p:nvPicPr>
              <p:cNvPr id="11" name="图片 10" descr="wave (2)"/>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flipV="1">
                <a:off x="11532" y="4139"/>
                <a:ext cx="1392" cy="596"/>
              </a:xfrm>
              <a:prstGeom prst="rect">
                <a:avLst/>
              </a:prstGeom>
            </p:spPr>
          </p:pic>
          <p:pic>
            <p:nvPicPr>
              <p:cNvPr id="23" name="图片 22" descr="wave (3)"/>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flipV="1">
                <a:off x="8718" y="4139"/>
                <a:ext cx="1392" cy="596"/>
              </a:xfrm>
              <a:prstGeom prst="rect">
                <a:avLst/>
              </a:prstGeom>
            </p:spPr>
          </p:pic>
          <p:pic>
            <p:nvPicPr>
              <p:cNvPr id="25" name="图片 24" descr="wave (1)"/>
              <p:cNvPicPr>
                <a:picLocks noChangeAspect="1"/>
              </p:cNvPicPr>
              <p:nvPr>
                <p:custDataLst>
                  <p:tags r:id="rId33"/>
                </p:custDataLst>
              </p:nvPr>
            </p:nvPicPr>
            <p:blipFill>
              <a:blip r:embed="rId34">
                <a:extLst>
                  <a:ext uri="{96DAC541-7B7A-43D3-8B79-37D633B846F1}">
                    <asvg:svgBlip xmlns:asvg="http://schemas.microsoft.com/office/drawing/2016/SVG/main" r:embed="rId35"/>
                  </a:ext>
                </a:extLst>
              </a:blip>
              <a:stretch>
                <a:fillRect/>
              </a:stretch>
            </p:blipFill>
            <p:spPr>
              <a:xfrm flipV="1">
                <a:off x="10125" y="4139"/>
                <a:ext cx="1392" cy="596"/>
              </a:xfrm>
              <a:prstGeom prst="rect">
                <a:avLst/>
              </a:prstGeom>
            </p:spPr>
          </p:pic>
          <p:pic>
            <p:nvPicPr>
              <p:cNvPr id="31" name="图片 30" descr="wave (4)"/>
              <p:cNvPicPr/>
              <p:nvPr>
                <p:custDataLst>
                  <p:tags r:id="rId36"/>
                </p:custDataLst>
              </p:nvPr>
            </p:nvPicPr>
            <p:blipFill>
              <a:blip r:embed="rId37">
                <a:extLst>
                  <a:ext uri="{96DAC541-7B7A-43D3-8B79-37D633B846F1}">
                    <asvg:svgBlip xmlns:asvg="http://schemas.microsoft.com/office/drawing/2016/SVG/main" r:embed="rId38"/>
                  </a:ext>
                </a:extLst>
              </a:blip>
              <a:stretch>
                <a:fillRect/>
              </a:stretch>
            </p:blipFill>
            <p:spPr>
              <a:xfrm>
                <a:off x="11542" y="4858"/>
                <a:ext cx="1395" cy="595"/>
              </a:xfrm>
              <a:prstGeom prst="rect">
                <a:avLst/>
              </a:prstGeom>
            </p:spPr>
          </p:pic>
          <p:pic>
            <p:nvPicPr>
              <p:cNvPr id="42" name="图片 41" descr="wave (2)"/>
              <p:cNvPicPr>
                <a:picLocks noChangeAspect="1"/>
              </p:cNvPicPr>
              <p:nvPr>
                <p:custDataLst>
                  <p:tags r:id="rId39"/>
                </p:custDataLst>
              </p:nvPr>
            </p:nvPicPr>
            <p:blipFill>
              <a:blip r:embed="rId40">
                <a:extLst>
                  <a:ext uri="{96DAC541-7B7A-43D3-8B79-37D633B846F1}">
                    <asvg:svgBlip xmlns:asvg="http://schemas.microsoft.com/office/drawing/2016/SVG/main" r:embed="rId41"/>
                  </a:ext>
                </a:extLst>
              </a:blip>
              <a:stretch>
                <a:fillRect/>
              </a:stretch>
            </p:blipFill>
            <p:spPr>
              <a:xfrm flipV="1">
                <a:off x="10130" y="4857"/>
                <a:ext cx="1392" cy="596"/>
              </a:xfrm>
              <a:prstGeom prst="rect">
                <a:avLst/>
              </a:prstGeom>
            </p:spPr>
          </p:pic>
        </p:grpSp>
        <p:sp>
          <p:nvSpPr>
            <p:cNvPr id="56" name="矩形 55"/>
            <p:cNvSpPr/>
            <p:nvPr>
              <p:custDataLst>
                <p:tags r:id="rId42"/>
              </p:custDataLst>
            </p:nvPr>
          </p:nvSpPr>
          <p:spPr>
            <a:xfrm>
              <a:off x="6841" y="4161"/>
              <a:ext cx="3364" cy="1977"/>
            </a:xfrm>
            <a:prstGeom prst="rect">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sp>
        <p:nvSpPr>
          <p:cNvPr id="5" name="灯片编号占位符 4"/>
          <p:cNvSpPr>
            <a:spLocks noGrp="1"/>
          </p:cNvSpPr>
          <p:nvPr>
            <p:ph type="sldNum" sz="quarter" idx="12"/>
          </p:nvPr>
        </p:nvSpPr>
        <p:spPr/>
        <p:txBody>
          <a:bodyPr/>
          <a:p>
            <a:fld id="{9D55DC8D-C4F0-4F0D-B826-92573808DA56}" type="slidenum">
              <a:rPr lang="zh-CN" altLang="en-US"/>
            </a:fld>
            <a:endParaRPr lang="zh-CN" altLang="en-US"/>
          </a:p>
        </p:txBody>
      </p:sp>
      <p:sp>
        <p:nvSpPr>
          <p:cNvPr id="6" name="文本框 5"/>
          <p:cNvSpPr txBox="1"/>
          <p:nvPr/>
        </p:nvSpPr>
        <p:spPr>
          <a:xfrm>
            <a:off x="6152515" y="5960110"/>
            <a:ext cx="3691890" cy="398780"/>
          </a:xfrm>
          <a:prstGeom prst="rect">
            <a:avLst/>
          </a:prstGeom>
          <a:noFill/>
        </p:spPr>
        <p:txBody>
          <a:bodyPr wrap="square" rtlCol="0">
            <a:spAutoFit/>
          </a:bodyPr>
          <a:p>
            <a:pPr algn="ctr"/>
            <a:r>
              <a:rPr lang="zh-CN" altLang="en-US" sz="2000" b="1">
                <a:latin typeface="微软雅黑" panose="020B0503020204020204" pitchFamily="34" charset="-122"/>
                <a:ea typeface="微软雅黑" panose="020B0503020204020204" pitchFamily="34" charset="-122"/>
              </a:rPr>
              <a:t>多人在线群组会话场景</a:t>
            </a:r>
            <a:endParaRPr lang="zh-CN" altLang="en-US" sz="20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animEffect transition="in" filter="wipe(left)">
                                      <p:cBhvr>
                                        <p:cTn id="9" dur="500"/>
                                        <p:tgtEl>
                                          <p:spTgt spid="98"/>
                                        </p:tgtEl>
                                      </p:cBhvr>
                                    </p:animEffect>
                                  </p:childTnLst>
                                </p:cTn>
                              </p:par>
                              <p:par>
                                <p:cTn id="10" presetID="22" presetClass="entr" presetSubtype="8"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22" presetClass="entr" presetSubtype="4"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down)">
                                      <p:cBhvr>
                                        <p:cTn id="19" dur="500"/>
                                        <p:tgtEl>
                                          <p:spTgt spid="6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down)">
                                      <p:cBhvr>
                                        <p:cTn id="22" dur="500"/>
                                        <p:tgtEl>
                                          <p:spTgt spid="5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down)">
                                      <p:cBhvr>
                                        <p:cTn id="25" dur="500"/>
                                        <p:tgtEl>
                                          <p:spTgt spid="7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8"/>
                                        </p:tgtEl>
                                        <p:attrNameLst>
                                          <p:attrName>style.visibility</p:attrName>
                                        </p:attrNameLst>
                                      </p:cBhvr>
                                      <p:to>
                                        <p:strVal val="visible"/>
                                      </p:to>
                                    </p:set>
                                  </p:childTnLst>
                                </p:cTn>
                              </p:par>
                              <p:par>
                                <p:cTn id="30" presetID="22" presetClass="entr" presetSubtype="4"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par>
                                <p:cTn id="33" presetID="22" presetClass="entr" presetSubtype="4"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down)">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childTnLst>
                                </p:cTn>
                              </p:par>
                              <p:par>
                                <p:cTn id="40" presetID="22" presetClass="entr" presetSubtype="4"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down)">
                                      <p:cBhvr>
                                        <p:cTn id="42" dur="500"/>
                                        <p:tgtEl>
                                          <p:spTgt spid="70"/>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down)">
                                      <p:cBhvr>
                                        <p:cTn id="45" dur="500"/>
                                        <p:tgtEl>
                                          <p:spTgt spid="6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down)">
                                      <p:cBhvr>
                                        <p:cTn id="48" dur="500"/>
                                        <p:tgtEl>
                                          <p:spTgt spid="5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down)">
                                      <p:cBhvr>
                                        <p:cTn id="5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8" grpId="0" bldLvl="0" animBg="1"/>
      <p:bldP spid="77" grpId="0"/>
      <p:bldP spid="67" grpId="0" bldLvl="0" animBg="1"/>
      <p:bldP spid="58" grpId="0"/>
      <p:bldP spid="78" grpId="0"/>
      <p:bldP spid="68" grpId="0" bldLvl="0" animBg="1"/>
      <p:bldP spid="73" grpId="0" bldLvl="0" animBg="1"/>
      <p:bldP spid="79" grpId="0"/>
      <p:bldP spid="70" grpId="0" bldLvl="0" animBg="1"/>
      <p:bldP spid="69" grpId="0" bldLvl="0" animBg="1"/>
      <p:bldP spid="59" grpId="0"/>
      <p:bldP spid="7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 name="组合 42"/>
          <p:cNvGrpSpPr/>
          <p:nvPr/>
        </p:nvGrpSpPr>
        <p:grpSpPr>
          <a:xfrm>
            <a:off x="-1" y="164705"/>
            <a:ext cx="12192000" cy="313322"/>
            <a:chOff x="-1" y="164705"/>
            <a:chExt cx="12192000" cy="313322"/>
          </a:xfrm>
        </p:grpSpPr>
        <p:sp>
          <p:nvSpPr>
            <p:cNvPr id="3" name="矩形 2"/>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4" name="矩形 3"/>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研究背景</a:t>
                </a:r>
                <a:endParaRPr lang="zh-CN" altLang="en-US" sz="1600" b="1" dirty="0">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a:t>
                </a: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2" cstate="screen"/>
            <a:stretch>
              <a:fillRect/>
            </a:stretch>
          </p:blipFill>
          <p:spPr>
            <a:xfrm>
              <a:off x="10118139" y="6523039"/>
              <a:ext cx="1546127" cy="388933"/>
            </a:xfrm>
            <a:prstGeom prst="rect">
              <a:avLst/>
            </a:prstGeom>
          </p:spPr>
        </p:pic>
      </p:grpSp>
      <p:cxnSp>
        <p:nvCxnSpPr>
          <p:cNvPr id="29" name="直接连接符 52"/>
          <p:cNvCxnSpPr/>
          <p:nvPr>
            <p:custDataLst>
              <p:tags r:id="rId3"/>
            </p:custDataLst>
          </p:nvPr>
        </p:nvCxnSpPr>
        <p:spPr>
          <a:xfrm>
            <a:off x="2082800" y="814705"/>
            <a:ext cx="9158605" cy="1905"/>
          </a:xfrm>
          <a:prstGeom prst="line">
            <a:avLst/>
          </a:prstGeom>
          <a:solidFill>
            <a:srgbClr val="253F64"/>
          </a:solidFill>
          <a:ln w="9525">
            <a:solidFill>
              <a:srgbClr val="005AD2"/>
            </a:solidFill>
            <a:prstDash val="dash"/>
          </a:ln>
        </p:spPr>
        <p:style>
          <a:lnRef idx="1">
            <a:schemeClr val="accent1"/>
          </a:lnRef>
          <a:fillRef idx="0">
            <a:schemeClr val="accent1"/>
          </a:fillRef>
          <a:effectRef idx="0">
            <a:schemeClr val="accent1"/>
          </a:effectRef>
          <a:fontRef idx="minor">
            <a:schemeClr val="tx1"/>
          </a:fontRef>
        </p:style>
      </p:cxnSp>
      <p:sp>
        <p:nvSpPr>
          <p:cNvPr id="30" name="箭头: 五边形 2"/>
          <p:cNvSpPr/>
          <p:nvPr>
            <p:custDataLst>
              <p:tags r:id="rId4"/>
            </p:custDataLst>
          </p:nvPr>
        </p:nvSpPr>
        <p:spPr>
          <a:xfrm>
            <a:off x="255905" y="603885"/>
            <a:ext cx="1826895" cy="421640"/>
          </a:xfrm>
          <a:prstGeom prst="homePlate">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难点与</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挑战</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70815" y="1155065"/>
            <a:ext cx="5283200" cy="1525270"/>
          </a:xfrm>
          <a:prstGeom prst="rect">
            <a:avLst/>
          </a:prstGeom>
          <a:noFill/>
        </p:spPr>
        <p:txBody>
          <a:bodyPr wrap="square" rtlCol="0" anchor="t">
            <a:noAutofit/>
          </a:bodyPr>
          <a:p>
            <a:pPr marL="342900" indent="-342900" algn="l" latinLnBrk="0">
              <a:lnSpc>
                <a:spcPct val="120000"/>
              </a:lnSpc>
              <a:buClr>
                <a:srgbClr val="000000"/>
              </a:buClr>
              <a:buFont typeface="Wingdings" panose="05000000000000000000" charset="0"/>
              <a:buChar char="p"/>
            </a:pPr>
            <a:r>
              <a:rPr lang="zh-CN" altLang="en-US" sz="2000" b="1"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设备间难以高效适配</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：智能设备之间存在差异，将训练完的模型直接进行迁移效果不佳。需要在新设备上采集</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少量数据对模型进行微调</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，适配新</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设备。</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sp>
        <p:nvSpPr>
          <p:cNvPr id="19" name="矩形 18"/>
          <p:cNvSpPr/>
          <p:nvPr>
            <p:custDataLst>
              <p:tags r:id="rId5"/>
            </p:custDataLst>
          </p:nvPr>
        </p:nvSpPr>
        <p:spPr>
          <a:xfrm>
            <a:off x="5534660" y="916305"/>
            <a:ext cx="6520815" cy="5434965"/>
          </a:xfrm>
          <a:prstGeom prst="rect">
            <a:avLst/>
          </a:prstGeom>
          <a:solidFill>
            <a:schemeClr val="bg1"/>
          </a:solidFill>
          <a:ln w="25400">
            <a:solidFill>
              <a:srgbClr val="253F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77" name="文本框 76"/>
          <p:cNvSpPr txBox="1"/>
          <p:nvPr/>
        </p:nvSpPr>
        <p:spPr>
          <a:xfrm>
            <a:off x="170815" y="2921000"/>
            <a:ext cx="5283200" cy="1938020"/>
          </a:xfrm>
          <a:prstGeom prst="rect">
            <a:avLst/>
          </a:prstGeom>
          <a:noFill/>
        </p:spPr>
        <p:txBody>
          <a:bodyPr wrap="square" rtlCol="0" anchor="t">
            <a:spAutoFit/>
          </a:bodyPr>
          <a:p>
            <a:pPr marL="342900" indent="-342900" algn="l" latinLnBrk="0">
              <a:lnSpc>
                <a:spcPct val="120000"/>
              </a:lnSpc>
              <a:buClr>
                <a:srgbClr val="000000"/>
              </a:buClr>
              <a:buFont typeface="Wingdings" panose="05000000000000000000" charset="0"/>
              <a:buChar char="p"/>
            </a:pPr>
            <a:r>
              <a:rPr lang="zh-CN" altLang="en-US" sz="2000" b="1"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未知说话人难以识别</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：模型面对开放环境，群组中存在未知说话人。数据分布不一致且没有对应</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训练数据。需要在新的</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无标签说话人数据集</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上进行</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自监督的域自适应</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训练。</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pic>
        <p:nvPicPr>
          <p:cNvPr id="6" name="图片 5"/>
          <p:cNvPicPr>
            <a:picLocks noChangeAspect="1"/>
          </p:cNvPicPr>
          <p:nvPr>
            <p:custDataLst>
              <p:tags r:id="rId6"/>
            </p:custDataLst>
          </p:nvPr>
        </p:nvPicPr>
        <p:blipFill>
          <a:blip r:embed="rId7"/>
          <a:srcRect r="57906" b="19502"/>
          <a:stretch>
            <a:fillRect/>
          </a:stretch>
        </p:blipFill>
        <p:spPr>
          <a:xfrm>
            <a:off x="9148445" y="2058670"/>
            <a:ext cx="2729230" cy="3943350"/>
          </a:xfrm>
          <a:prstGeom prst="rect">
            <a:avLst/>
          </a:prstGeom>
        </p:spPr>
      </p:pic>
      <p:sp>
        <p:nvSpPr>
          <p:cNvPr id="10" name="矩形 9"/>
          <p:cNvSpPr/>
          <p:nvPr>
            <p:custDataLst>
              <p:tags r:id="rId8"/>
            </p:custDataLst>
          </p:nvPr>
        </p:nvSpPr>
        <p:spPr>
          <a:xfrm>
            <a:off x="10825480" y="5373370"/>
            <a:ext cx="560705" cy="427990"/>
          </a:xfrm>
          <a:prstGeom prst="rect">
            <a:avLst/>
          </a:prstGeom>
          <a:solidFill>
            <a:srgbClr val="408BCA"/>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25" name="矩形 24"/>
          <p:cNvSpPr/>
          <p:nvPr>
            <p:custDataLst>
              <p:tags r:id="rId9"/>
            </p:custDataLst>
          </p:nvPr>
        </p:nvSpPr>
        <p:spPr>
          <a:xfrm>
            <a:off x="9310370" y="2673350"/>
            <a:ext cx="975995" cy="54800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36" name="任意多边形 35"/>
          <p:cNvSpPr/>
          <p:nvPr>
            <p:custDataLst>
              <p:tags r:id="rId10"/>
            </p:custDataLst>
          </p:nvPr>
        </p:nvSpPr>
        <p:spPr>
          <a:xfrm>
            <a:off x="9075420" y="3282950"/>
            <a:ext cx="2472055" cy="474980"/>
          </a:xfrm>
          <a:custGeom>
            <a:avLst/>
            <a:gdLst>
              <a:gd name="connsiteX0" fmla="*/ 3855 w 3855"/>
              <a:gd name="connsiteY0" fmla="*/ 13 h 813"/>
              <a:gd name="connsiteX1" fmla="*/ 3244 w 3855"/>
              <a:gd name="connsiteY1" fmla="*/ 291 h 813"/>
              <a:gd name="connsiteX2" fmla="*/ 2920 w 3855"/>
              <a:gd name="connsiteY2" fmla="*/ 248 h 813"/>
              <a:gd name="connsiteX3" fmla="*/ 2467 w 3855"/>
              <a:gd name="connsiteY3" fmla="*/ 464 h 813"/>
              <a:gd name="connsiteX4" fmla="*/ 2451 w 3855"/>
              <a:gd name="connsiteY4" fmla="*/ 466 h 813"/>
              <a:gd name="connsiteX5" fmla="*/ 2456 w 3855"/>
              <a:gd name="connsiteY5" fmla="*/ 473 h 813"/>
              <a:gd name="connsiteX6" fmla="*/ 2477 w 3855"/>
              <a:gd name="connsiteY6" fmla="*/ 545 h 813"/>
              <a:gd name="connsiteX7" fmla="*/ 2440 w 3855"/>
              <a:gd name="connsiteY7" fmla="*/ 636 h 813"/>
              <a:gd name="connsiteX8" fmla="*/ 2438 w 3855"/>
              <a:gd name="connsiteY8" fmla="*/ 637 h 813"/>
              <a:gd name="connsiteX9" fmla="*/ 2440 w 3855"/>
              <a:gd name="connsiteY9" fmla="*/ 639 h 813"/>
              <a:gd name="connsiteX10" fmla="*/ 2465 w 3855"/>
              <a:gd name="connsiteY10" fmla="*/ 699 h 813"/>
              <a:gd name="connsiteX11" fmla="*/ 2440 w 3855"/>
              <a:gd name="connsiteY11" fmla="*/ 760 h 813"/>
              <a:gd name="connsiteX12" fmla="*/ 2436 w 3855"/>
              <a:gd name="connsiteY12" fmla="*/ 764 h 813"/>
              <a:gd name="connsiteX13" fmla="*/ 2436 w 3855"/>
              <a:gd name="connsiteY13" fmla="*/ 766 h 813"/>
              <a:gd name="connsiteX14" fmla="*/ 2436 w 3855"/>
              <a:gd name="connsiteY14" fmla="*/ 770 h 813"/>
              <a:gd name="connsiteX15" fmla="*/ 2393 w 3855"/>
              <a:gd name="connsiteY15" fmla="*/ 813 h 813"/>
              <a:gd name="connsiteX16" fmla="*/ 2353 w 3855"/>
              <a:gd name="connsiteY16" fmla="*/ 783 h 813"/>
              <a:gd name="connsiteX17" fmla="*/ 2352 w 3855"/>
              <a:gd name="connsiteY17" fmla="*/ 780 h 813"/>
              <a:gd name="connsiteX18" fmla="*/ 2346 w 3855"/>
              <a:gd name="connsiteY18" fmla="*/ 778 h 813"/>
              <a:gd name="connsiteX19" fmla="*/ 2294 w 3855"/>
              <a:gd name="connsiteY19" fmla="*/ 699 h 813"/>
              <a:gd name="connsiteX20" fmla="*/ 2301 w 3855"/>
              <a:gd name="connsiteY20" fmla="*/ 666 h 813"/>
              <a:gd name="connsiteX21" fmla="*/ 2302 w 3855"/>
              <a:gd name="connsiteY21" fmla="*/ 664 h 813"/>
              <a:gd name="connsiteX22" fmla="*/ 2299 w 3855"/>
              <a:gd name="connsiteY22" fmla="*/ 663 h 813"/>
              <a:gd name="connsiteX23" fmla="*/ 2221 w 3855"/>
              <a:gd name="connsiteY23" fmla="*/ 545 h 813"/>
              <a:gd name="connsiteX24" fmla="*/ 2236 w 3855"/>
              <a:gd name="connsiteY24" fmla="*/ 484 h 813"/>
              <a:gd name="connsiteX25" fmla="*/ 2238 w 3855"/>
              <a:gd name="connsiteY25" fmla="*/ 481 h 813"/>
              <a:gd name="connsiteX26" fmla="*/ 2237 w 3855"/>
              <a:gd name="connsiteY26" fmla="*/ 481 h 813"/>
              <a:gd name="connsiteX27" fmla="*/ 1643 w 3855"/>
              <a:gd name="connsiteY27" fmla="*/ 336 h 813"/>
              <a:gd name="connsiteX28" fmla="*/ 1223 w 3855"/>
              <a:gd name="connsiteY28" fmla="*/ 389 h 813"/>
              <a:gd name="connsiteX29" fmla="*/ 514 w 3855"/>
              <a:gd name="connsiteY29" fmla="*/ 200 h 813"/>
              <a:gd name="connsiteX30" fmla="*/ 460 w 3855"/>
              <a:gd name="connsiteY30" fmla="*/ 202 h 813"/>
              <a:gd name="connsiteX31" fmla="*/ 0 w 3855"/>
              <a:gd name="connsiteY31" fmla="*/ 2 h 813"/>
              <a:gd name="connsiteX32" fmla="*/ 0 w 3855"/>
              <a:gd name="connsiteY32" fmla="*/ 0 h 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5" h="813">
                <a:moveTo>
                  <a:pt x="3855" y="13"/>
                </a:moveTo>
                <a:cubicBezTo>
                  <a:pt x="3853" y="166"/>
                  <a:pt x="3580" y="291"/>
                  <a:pt x="3244" y="291"/>
                </a:cubicBezTo>
                <a:cubicBezTo>
                  <a:pt x="3125" y="291"/>
                  <a:pt x="3014" y="275"/>
                  <a:pt x="2920" y="248"/>
                </a:cubicBezTo>
                <a:cubicBezTo>
                  <a:pt x="2853" y="350"/>
                  <a:pt x="2683" y="430"/>
                  <a:pt x="2467" y="464"/>
                </a:cubicBezTo>
                <a:lnTo>
                  <a:pt x="2451" y="466"/>
                </a:lnTo>
                <a:lnTo>
                  <a:pt x="2456" y="473"/>
                </a:lnTo>
                <a:cubicBezTo>
                  <a:pt x="2469" y="494"/>
                  <a:pt x="2477" y="518"/>
                  <a:pt x="2477" y="545"/>
                </a:cubicBezTo>
                <a:cubicBezTo>
                  <a:pt x="2477" y="580"/>
                  <a:pt x="2463" y="612"/>
                  <a:pt x="2440" y="636"/>
                </a:cubicBezTo>
                <a:lnTo>
                  <a:pt x="2438" y="637"/>
                </a:lnTo>
                <a:lnTo>
                  <a:pt x="2440" y="639"/>
                </a:lnTo>
                <a:cubicBezTo>
                  <a:pt x="2456" y="654"/>
                  <a:pt x="2465" y="676"/>
                  <a:pt x="2465" y="699"/>
                </a:cubicBezTo>
                <a:cubicBezTo>
                  <a:pt x="2465" y="723"/>
                  <a:pt x="2456" y="744"/>
                  <a:pt x="2440" y="760"/>
                </a:cubicBezTo>
                <a:lnTo>
                  <a:pt x="2436" y="764"/>
                </a:lnTo>
                <a:lnTo>
                  <a:pt x="2436" y="766"/>
                </a:lnTo>
                <a:cubicBezTo>
                  <a:pt x="2436" y="767"/>
                  <a:pt x="2436" y="769"/>
                  <a:pt x="2436" y="770"/>
                </a:cubicBezTo>
                <a:cubicBezTo>
                  <a:pt x="2436" y="794"/>
                  <a:pt x="2417" y="813"/>
                  <a:pt x="2393" y="813"/>
                </a:cubicBezTo>
                <a:cubicBezTo>
                  <a:pt x="2374" y="813"/>
                  <a:pt x="2358" y="800"/>
                  <a:pt x="2353" y="783"/>
                </a:cubicBezTo>
                <a:lnTo>
                  <a:pt x="2352" y="780"/>
                </a:lnTo>
                <a:lnTo>
                  <a:pt x="2346" y="778"/>
                </a:lnTo>
                <a:cubicBezTo>
                  <a:pt x="2316" y="765"/>
                  <a:pt x="2294" y="735"/>
                  <a:pt x="2294" y="699"/>
                </a:cubicBezTo>
                <a:cubicBezTo>
                  <a:pt x="2294" y="688"/>
                  <a:pt x="2296" y="676"/>
                  <a:pt x="2301" y="666"/>
                </a:cubicBezTo>
                <a:lnTo>
                  <a:pt x="2302" y="664"/>
                </a:lnTo>
                <a:lnTo>
                  <a:pt x="2299" y="663"/>
                </a:lnTo>
                <a:cubicBezTo>
                  <a:pt x="2253" y="644"/>
                  <a:pt x="2221" y="598"/>
                  <a:pt x="2221" y="545"/>
                </a:cubicBezTo>
                <a:cubicBezTo>
                  <a:pt x="2221" y="523"/>
                  <a:pt x="2226" y="502"/>
                  <a:pt x="2236" y="484"/>
                </a:cubicBezTo>
                <a:lnTo>
                  <a:pt x="2238" y="481"/>
                </a:lnTo>
                <a:lnTo>
                  <a:pt x="2237" y="481"/>
                </a:lnTo>
                <a:cubicBezTo>
                  <a:pt x="1989" y="481"/>
                  <a:pt x="1771" y="424"/>
                  <a:pt x="1643" y="336"/>
                </a:cubicBezTo>
                <a:cubicBezTo>
                  <a:pt x="1520" y="370"/>
                  <a:pt x="1376" y="389"/>
                  <a:pt x="1223" y="389"/>
                </a:cubicBezTo>
                <a:cubicBezTo>
                  <a:pt x="920" y="389"/>
                  <a:pt x="655" y="313"/>
                  <a:pt x="514" y="200"/>
                </a:cubicBezTo>
                <a:cubicBezTo>
                  <a:pt x="497" y="201"/>
                  <a:pt x="479" y="202"/>
                  <a:pt x="460" y="202"/>
                </a:cubicBezTo>
                <a:cubicBezTo>
                  <a:pt x="214" y="202"/>
                  <a:pt x="12" y="113"/>
                  <a:pt x="0" y="2"/>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kumimoji="1" lang="zh-CN" altLang="en-US" dirty="0"/>
          </a:p>
        </p:txBody>
      </p:sp>
      <p:grpSp>
        <p:nvGrpSpPr>
          <p:cNvPr id="91" name="组合 90"/>
          <p:cNvGrpSpPr/>
          <p:nvPr/>
        </p:nvGrpSpPr>
        <p:grpSpPr>
          <a:xfrm>
            <a:off x="5694680" y="1223645"/>
            <a:ext cx="3299460" cy="4778375"/>
            <a:chOff x="8968" y="1927"/>
            <a:chExt cx="5196" cy="7525"/>
          </a:xfrm>
        </p:grpSpPr>
        <p:grpSp>
          <p:nvGrpSpPr>
            <p:cNvPr id="28" name="组合 27"/>
            <p:cNvGrpSpPr/>
            <p:nvPr/>
          </p:nvGrpSpPr>
          <p:grpSpPr>
            <a:xfrm rot="0">
              <a:off x="9144" y="3242"/>
              <a:ext cx="4930" cy="6210"/>
              <a:chOff x="12716" y="3242"/>
              <a:chExt cx="5374" cy="6629"/>
            </a:xfrm>
          </p:grpSpPr>
          <p:pic>
            <p:nvPicPr>
              <p:cNvPr id="20" name="图片 19"/>
              <p:cNvPicPr>
                <a:picLocks noChangeAspect="1"/>
              </p:cNvPicPr>
              <p:nvPr>
                <p:custDataLst>
                  <p:tags r:id="rId11"/>
                </p:custDataLst>
              </p:nvPr>
            </p:nvPicPr>
            <p:blipFill>
              <a:blip r:embed="rId7"/>
              <a:srcRect r="51716" b="19502"/>
              <a:stretch>
                <a:fillRect/>
              </a:stretch>
            </p:blipFill>
            <p:spPr>
              <a:xfrm>
                <a:off x="12716" y="3242"/>
                <a:ext cx="5374" cy="6629"/>
              </a:xfrm>
              <a:prstGeom prst="rect">
                <a:avLst/>
              </a:prstGeom>
            </p:spPr>
          </p:pic>
          <p:sp>
            <p:nvSpPr>
              <p:cNvPr id="26" name="矩形 25"/>
              <p:cNvSpPr/>
              <p:nvPr>
                <p:custDataLst>
                  <p:tags r:id="rId12"/>
                </p:custDataLst>
              </p:nvPr>
            </p:nvSpPr>
            <p:spPr>
              <a:xfrm>
                <a:off x="15595" y="8814"/>
                <a:ext cx="962" cy="720"/>
              </a:xfrm>
              <a:prstGeom prst="rect">
                <a:avLst/>
              </a:prstGeom>
              <a:solidFill>
                <a:srgbClr val="408BCA"/>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3"/>
                </p:custDataLst>
              </p:nvPr>
            </p:nvSpPr>
            <p:spPr>
              <a:xfrm>
                <a:off x="15290" y="8630"/>
                <a:ext cx="1572" cy="1085"/>
              </a:xfrm>
              <a:prstGeom prst="rect">
                <a:avLst/>
              </a:prstGeom>
              <a:noFill/>
            </p:spPr>
            <p:txBody>
              <a:bodyPr wrap="square" rtlCol="0" anchor="t">
                <a:spAutoFit/>
              </a:bodyPr>
              <a:p>
                <a:pPr algn="ctr"/>
                <a:r>
                  <a:rPr kumimoji="1" lang="zh-CN" altLang="en-US" dirty="0">
                    <a:latin typeface="微软雅黑" panose="020B0503020204020204" pitchFamily="34" charset="-122"/>
                    <a:ea typeface="微软雅黑" panose="020B0503020204020204" pitchFamily="34" charset="-122"/>
                    <a:sym typeface="+mn-ea"/>
                  </a:rPr>
                  <a:t>设备</a:t>
                </a:r>
                <a:endParaRPr kumimoji="1" lang="zh-CN" altLang="en-US" dirty="0">
                  <a:latin typeface="微软雅黑" panose="020B0503020204020204" pitchFamily="34" charset="-122"/>
                  <a:ea typeface="微软雅黑" panose="020B0503020204020204" pitchFamily="34" charset="-122"/>
                  <a:sym typeface="+mn-ea"/>
                </a:endParaRPr>
              </a:p>
              <a:p>
                <a:pPr algn="ctr"/>
                <a:r>
                  <a:rPr kumimoji="1" lang="en-US" altLang="zh-CN" dirty="0">
                    <a:latin typeface="微软雅黑" panose="020B0503020204020204" pitchFamily="34" charset="-122"/>
                    <a:ea typeface="微软雅黑" panose="020B0503020204020204" pitchFamily="34" charset="-122"/>
                    <a:sym typeface="+mn-ea"/>
                  </a:rPr>
                  <a:t>A</a:t>
                </a:r>
                <a:endParaRPr kumimoji="1" lang="en-US" altLang="zh-CN" dirty="0">
                  <a:latin typeface="微软雅黑" panose="020B0503020204020204" pitchFamily="34" charset="-122"/>
                  <a:ea typeface="微软雅黑" panose="020B0503020204020204" pitchFamily="34" charset="-122"/>
                  <a:sym typeface="+mn-ea"/>
                </a:endParaRPr>
              </a:p>
            </p:txBody>
          </p:sp>
        </p:grpSp>
        <p:grpSp>
          <p:nvGrpSpPr>
            <p:cNvPr id="41" name="组合 40"/>
            <p:cNvGrpSpPr/>
            <p:nvPr/>
          </p:nvGrpSpPr>
          <p:grpSpPr>
            <a:xfrm rot="0">
              <a:off x="9029" y="2764"/>
              <a:ext cx="3893" cy="3154"/>
              <a:chOff x="9889" y="2489"/>
              <a:chExt cx="4233" cy="3429"/>
            </a:xfrm>
          </p:grpSpPr>
          <p:sp>
            <p:nvSpPr>
              <p:cNvPr id="17" name="矩形 16"/>
              <p:cNvSpPr/>
              <p:nvPr>
                <p:custDataLst>
                  <p:tags r:id="rId14"/>
                </p:custDataLst>
              </p:nvPr>
            </p:nvSpPr>
            <p:spPr>
              <a:xfrm>
                <a:off x="10291" y="4061"/>
                <a:ext cx="1671" cy="93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sz="2000" dirty="0">
                  <a:solidFill>
                    <a:schemeClr val="tx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custDataLst>
                  <p:tags r:id="rId15"/>
                </p:custDataLst>
              </p:nvPr>
            </p:nvPicPr>
            <p:blipFill>
              <a:blip r:embed="rId7"/>
              <a:srcRect l="54205" t="5549" r="10386" b="60559"/>
              <a:stretch>
                <a:fillRect/>
              </a:stretch>
            </p:blipFill>
            <p:spPr>
              <a:xfrm>
                <a:off x="10081" y="2489"/>
                <a:ext cx="3941" cy="2791"/>
              </a:xfrm>
              <a:prstGeom prst="rect">
                <a:avLst/>
              </a:prstGeom>
            </p:spPr>
          </p:pic>
          <p:sp>
            <p:nvSpPr>
              <p:cNvPr id="24" name="矩形 23"/>
              <p:cNvSpPr/>
              <p:nvPr>
                <p:custDataLst>
                  <p:tags r:id="rId16"/>
                </p:custDataLst>
              </p:nvPr>
            </p:nvSpPr>
            <p:spPr>
              <a:xfrm>
                <a:off x="10512" y="4074"/>
                <a:ext cx="1417" cy="93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2000" dirty="0">
                    <a:solidFill>
                      <a:schemeClr val="tx1"/>
                    </a:solidFill>
                    <a:latin typeface="微软雅黑" panose="020B0503020204020204" pitchFamily="34" charset="-122"/>
                    <a:ea typeface="微软雅黑" panose="020B0503020204020204" pitchFamily="34" charset="-122"/>
                  </a:rPr>
                  <a:t>???</a:t>
                </a:r>
                <a:endParaRPr kumimoji="1"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22" name="任意多边形 21"/>
              <p:cNvSpPr/>
              <p:nvPr>
                <p:custDataLst>
                  <p:tags r:id="rId17"/>
                </p:custDataLst>
              </p:nvPr>
            </p:nvSpPr>
            <p:spPr>
              <a:xfrm>
                <a:off x="9889" y="5105"/>
                <a:ext cx="4233" cy="813"/>
              </a:xfrm>
              <a:custGeom>
                <a:avLst/>
                <a:gdLst>
                  <a:gd name="connsiteX0" fmla="*/ 3855 w 3855"/>
                  <a:gd name="connsiteY0" fmla="*/ 13 h 813"/>
                  <a:gd name="connsiteX1" fmla="*/ 3244 w 3855"/>
                  <a:gd name="connsiteY1" fmla="*/ 291 h 813"/>
                  <a:gd name="connsiteX2" fmla="*/ 2920 w 3855"/>
                  <a:gd name="connsiteY2" fmla="*/ 248 h 813"/>
                  <a:gd name="connsiteX3" fmla="*/ 2467 w 3855"/>
                  <a:gd name="connsiteY3" fmla="*/ 464 h 813"/>
                  <a:gd name="connsiteX4" fmla="*/ 2451 w 3855"/>
                  <a:gd name="connsiteY4" fmla="*/ 466 h 813"/>
                  <a:gd name="connsiteX5" fmla="*/ 2456 w 3855"/>
                  <a:gd name="connsiteY5" fmla="*/ 473 h 813"/>
                  <a:gd name="connsiteX6" fmla="*/ 2477 w 3855"/>
                  <a:gd name="connsiteY6" fmla="*/ 545 h 813"/>
                  <a:gd name="connsiteX7" fmla="*/ 2440 w 3855"/>
                  <a:gd name="connsiteY7" fmla="*/ 636 h 813"/>
                  <a:gd name="connsiteX8" fmla="*/ 2438 w 3855"/>
                  <a:gd name="connsiteY8" fmla="*/ 637 h 813"/>
                  <a:gd name="connsiteX9" fmla="*/ 2440 w 3855"/>
                  <a:gd name="connsiteY9" fmla="*/ 639 h 813"/>
                  <a:gd name="connsiteX10" fmla="*/ 2465 w 3855"/>
                  <a:gd name="connsiteY10" fmla="*/ 699 h 813"/>
                  <a:gd name="connsiteX11" fmla="*/ 2440 w 3855"/>
                  <a:gd name="connsiteY11" fmla="*/ 760 h 813"/>
                  <a:gd name="connsiteX12" fmla="*/ 2436 w 3855"/>
                  <a:gd name="connsiteY12" fmla="*/ 764 h 813"/>
                  <a:gd name="connsiteX13" fmla="*/ 2436 w 3855"/>
                  <a:gd name="connsiteY13" fmla="*/ 766 h 813"/>
                  <a:gd name="connsiteX14" fmla="*/ 2436 w 3855"/>
                  <a:gd name="connsiteY14" fmla="*/ 770 h 813"/>
                  <a:gd name="connsiteX15" fmla="*/ 2393 w 3855"/>
                  <a:gd name="connsiteY15" fmla="*/ 813 h 813"/>
                  <a:gd name="connsiteX16" fmla="*/ 2353 w 3855"/>
                  <a:gd name="connsiteY16" fmla="*/ 783 h 813"/>
                  <a:gd name="connsiteX17" fmla="*/ 2352 w 3855"/>
                  <a:gd name="connsiteY17" fmla="*/ 780 h 813"/>
                  <a:gd name="connsiteX18" fmla="*/ 2346 w 3855"/>
                  <a:gd name="connsiteY18" fmla="*/ 778 h 813"/>
                  <a:gd name="connsiteX19" fmla="*/ 2294 w 3855"/>
                  <a:gd name="connsiteY19" fmla="*/ 699 h 813"/>
                  <a:gd name="connsiteX20" fmla="*/ 2301 w 3855"/>
                  <a:gd name="connsiteY20" fmla="*/ 666 h 813"/>
                  <a:gd name="connsiteX21" fmla="*/ 2302 w 3855"/>
                  <a:gd name="connsiteY21" fmla="*/ 664 h 813"/>
                  <a:gd name="connsiteX22" fmla="*/ 2299 w 3855"/>
                  <a:gd name="connsiteY22" fmla="*/ 663 h 813"/>
                  <a:gd name="connsiteX23" fmla="*/ 2221 w 3855"/>
                  <a:gd name="connsiteY23" fmla="*/ 545 h 813"/>
                  <a:gd name="connsiteX24" fmla="*/ 2236 w 3855"/>
                  <a:gd name="connsiteY24" fmla="*/ 484 h 813"/>
                  <a:gd name="connsiteX25" fmla="*/ 2238 w 3855"/>
                  <a:gd name="connsiteY25" fmla="*/ 481 h 813"/>
                  <a:gd name="connsiteX26" fmla="*/ 2237 w 3855"/>
                  <a:gd name="connsiteY26" fmla="*/ 481 h 813"/>
                  <a:gd name="connsiteX27" fmla="*/ 1643 w 3855"/>
                  <a:gd name="connsiteY27" fmla="*/ 336 h 813"/>
                  <a:gd name="connsiteX28" fmla="*/ 1223 w 3855"/>
                  <a:gd name="connsiteY28" fmla="*/ 389 h 813"/>
                  <a:gd name="connsiteX29" fmla="*/ 514 w 3855"/>
                  <a:gd name="connsiteY29" fmla="*/ 200 h 813"/>
                  <a:gd name="connsiteX30" fmla="*/ 460 w 3855"/>
                  <a:gd name="connsiteY30" fmla="*/ 202 h 813"/>
                  <a:gd name="connsiteX31" fmla="*/ 0 w 3855"/>
                  <a:gd name="connsiteY31" fmla="*/ 2 h 813"/>
                  <a:gd name="connsiteX32" fmla="*/ 0 w 3855"/>
                  <a:gd name="connsiteY32" fmla="*/ 0 h 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5" h="813">
                    <a:moveTo>
                      <a:pt x="3855" y="13"/>
                    </a:moveTo>
                    <a:cubicBezTo>
                      <a:pt x="3853" y="166"/>
                      <a:pt x="3580" y="291"/>
                      <a:pt x="3244" y="291"/>
                    </a:cubicBezTo>
                    <a:cubicBezTo>
                      <a:pt x="3125" y="291"/>
                      <a:pt x="3014" y="275"/>
                      <a:pt x="2920" y="248"/>
                    </a:cubicBezTo>
                    <a:cubicBezTo>
                      <a:pt x="2853" y="350"/>
                      <a:pt x="2683" y="430"/>
                      <a:pt x="2467" y="464"/>
                    </a:cubicBezTo>
                    <a:lnTo>
                      <a:pt x="2451" y="466"/>
                    </a:lnTo>
                    <a:lnTo>
                      <a:pt x="2456" y="473"/>
                    </a:lnTo>
                    <a:cubicBezTo>
                      <a:pt x="2469" y="494"/>
                      <a:pt x="2477" y="518"/>
                      <a:pt x="2477" y="545"/>
                    </a:cubicBezTo>
                    <a:cubicBezTo>
                      <a:pt x="2477" y="580"/>
                      <a:pt x="2463" y="612"/>
                      <a:pt x="2440" y="636"/>
                    </a:cubicBezTo>
                    <a:lnTo>
                      <a:pt x="2438" y="637"/>
                    </a:lnTo>
                    <a:lnTo>
                      <a:pt x="2440" y="639"/>
                    </a:lnTo>
                    <a:cubicBezTo>
                      <a:pt x="2456" y="654"/>
                      <a:pt x="2465" y="676"/>
                      <a:pt x="2465" y="699"/>
                    </a:cubicBezTo>
                    <a:cubicBezTo>
                      <a:pt x="2465" y="723"/>
                      <a:pt x="2456" y="744"/>
                      <a:pt x="2440" y="760"/>
                    </a:cubicBezTo>
                    <a:lnTo>
                      <a:pt x="2436" y="764"/>
                    </a:lnTo>
                    <a:lnTo>
                      <a:pt x="2436" y="766"/>
                    </a:lnTo>
                    <a:cubicBezTo>
                      <a:pt x="2436" y="767"/>
                      <a:pt x="2436" y="769"/>
                      <a:pt x="2436" y="770"/>
                    </a:cubicBezTo>
                    <a:cubicBezTo>
                      <a:pt x="2436" y="794"/>
                      <a:pt x="2417" y="813"/>
                      <a:pt x="2393" y="813"/>
                    </a:cubicBezTo>
                    <a:cubicBezTo>
                      <a:pt x="2374" y="813"/>
                      <a:pt x="2358" y="800"/>
                      <a:pt x="2353" y="783"/>
                    </a:cubicBezTo>
                    <a:lnTo>
                      <a:pt x="2352" y="780"/>
                    </a:lnTo>
                    <a:lnTo>
                      <a:pt x="2346" y="778"/>
                    </a:lnTo>
                    <a:cubicBezTo>
                      <a:pt x="2316" y="765"/>
                      <a:pt x="2294" y="735"/>
                      <a:pt x="2294" y="699"/>
                    </a:cubicBezTo>
                    <a:cubicBezTo>
                      <a:pt x="2294" y="688"/>
                      <a:pt x="2296" y="676"/>
                      <a:pt x="2301" y="666"/>
                    </a:cubicBezTo>
                    <a:lnTo>
                      <a:pt x="2302" y="664"/>
                    </a:lnTo>
                    <a:lnTo>
                      <a:pt x="2299" y="663"/>
                    </a:lnTo>
                    <a:cubicBezTo>
                      <a:pt x="2253" y="644"/>
                      <a:pt x="2221" y="598"/>
                      <a:pt x="2221" y="545"/>
                    </a:cubicBezTo>
                    <a:cubicBezTo>
                      <a:pt x="2221" y="523"/>
                      <a:pt x="2226" y="502"/>
                      <a:pt x="2236" y="484"/>
                    </a:cubicBezTo>
                    <a:lnTo>
                      <a:pt x="2238" y="481"/>
                    </a:lnTo>
                    <a:lnTo>
                      <a:pt x="2237" y="481"/>
                    </a:lnTo>
                    <a:cubicBezTo>
                      <a:pt x="1989" y="481"/>
                      <a:pt x="1771" y="424"/>
                      <a:pt x="1643" y="336"/>
                    </a:cubicBezTo>
                    <a:cubicBezTo>
                      <a:pt x="1520" y="370"/>
                      <a:pt x="1376" y="389"/>
                      <a:pt x="1223" y="389"/>
                    </a:cubicBezTo>
                    <a:cubicBezTo>
                      <a:pt x="920" y="389"/>
                      <a:pt x="655" y="313"/>
                      <a:pt x="514" y="200"/>
                    </a:cubicBezTo>
                    <a:cubicBezTo>
                      <a:pt x="497" y="201"/>
                      <a:pt x="479" y="202"/>
                      <a:pt x="460" y="202"/>
                    </a:cubicBezTo>
                    <a:cubicBezTo>
                      <a:pt x="214" y="202"/>
                      <a:pt x="12" y="113"/>
                      <a:pt x="0" y="2"/>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kumimoji="1" lang="zh-CN" altLang="en-US" dirty="0"/>
              </a:p>
            </p:txBody>
          </p:sp>
          <p:grpSp>
            <p:nvGrpSpPr>
              <p:cNvPr id="40" name="组合 39"/>
              <p:cNvGrpSpPr/>
              <p:nvPr/>
            </p:nvGrpSpPr>
            <p:grpSpPr>
              <a:xfrm>
                <a:off x="12119" y="4030"/>
                <a:ext cx="1631" cy="981"/>
                <a:chOff x="9984" y="5360"/>
                <a:chExt cx="1631" cy="981"/>
              </a:xfrm>
            </p:grpSpPr>
            <p:pic>
              <p:nvPicPr>
                <p:cNvPr id="37" name="图片 36"/>
                <p:cNvPicPr>
                  <a:picLocks noChangeAspect="1"/>
                </p:cNvPicPr>
                <p:nvPr>
                  <p:custDataLst>
                    <p:tags r:id="rId18"/>
                  </p:custDataLst>
                </p:nvPr>
              </p:nvPicPr>
              <p:blipFill>
                <a:blip r:embed="rId7"/>
                <a:srcRect l="74178" t="24140" r="14995" b="63947"/>
                <a:stretch>
                  <a:fillRect/>
                </a:stretch>
              </p:blipFill>
              <p:spPr>
                <a:xfrm>
                  <a:off x="10450" y="5360"/>
                  <a:ext cx="1165" cy="981"/>
                </a:xfrm>
                <a:prstGeom prst="rect">
                  <a:avLst/>
                </a:prstGeom>
              </p:spPr>
            </p:pic>
            <p:pic>
              <p:nvPicPr>
                <p:cNvPr id="38" name="图片 37"/>
                <p:cNvPicPr>
                  <a:picLocks noChangeAspect="1"/>
                </p:cNvPicPr>
                <p:nvPr>
                  <p:custDataLst>
                    <p:tags r:id="rId19"/>
                  </p:custDataLst>
                </p:nvPr>
              </p:nvPicPr>
              <p:blipFill>
                <a:blip r:embed="rId7">
                  <a:clrChange>
                    <a:clrFrom>
                      <a:srgbClr val="FFFFFF">
                        <a:alpha val="100000"/>
                      </a:srgbClr>
                    </a:clrFrom>
                    <a:clrTo>
                      <a:srgbClr val="FFFFFF">
                        <a:alpha val="100000"/>
                        <a:alpha val="0"/>
                      </a:srgbClr>
                    </a:clrTo>
                  </a:clrChange>
                </a:blip>
                <a:srcRect l="58885" t="24832" r="31887" b="63255"/>
                <a:stretch>
                  <a:fillRect/>
                </a:stretch>
              </p:blipFill>
              <p:spPr>
                <a:xfrm>
                  <a:off x="9984" y="5396"/>
                  <a:ext cx="988" cy="945"/>
                </a:xfrm>
                <a:prstGeom prst="rect">
                  <a:avLst/>
                </a:prstGeom>
              </p:spPr>
            </p:pic>
          </p:grpSp>
        </p:grpSp>
        <p:sp>
          <p:nvSpPr>
            <p:cNvPr id="32" name="圆角矩形标注 31"/>
            <p:cNvSpPr/>
            <p:nvPr/>
          </p:nvSpPr>
          <p:spPr>
            <a:xfrm>
              <a:off x="8968" y="1927"/>
              <a:ext cx="1812" cy="742"/>
            </a:xfrm>
            <a:prstGeom prst="wedgeRoundRectCallout">
              <a:avLst>
                <a:gd name="adj1" fmla="val 12969"/>
                <a:gd name="adj2" fmla="val 104177"/>
                <a:gd name="adj3" fmla="val 16667"/>
              </a:avLst>
            </a:prstGeom>
            <a:solidFill>
              <a:schemeClr val="bg1"/>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accent5"/>
                  </a:solidFill>
                  <a:latin typeface="微软雅黑" panose="020B0503020204020204" pitchFamily="34" charset="-122"/>
                  <a:ea typeface="微软雅黑" panose="020B0503020204020204" pitchFamily="34" charset="-122"/>
                </a:rPr>
                <a:t>天气如何</a:t>
              </a:r>
              <a:endParaRPr kumimoji="1" lang="zh-CN" altLang="en-US" dirty="0">
                <a:solidFill>
                  <a:schemeClr val="accent5"/>
                </a:solidFill>
                <a:latin typeface="微软雅黑" panose="020B0503020204020204" pitchFamily="34" charset="-122"/>
                <a:ea typeface="微软雅黑" panose="020B0503020204020204" pitchFamily="34" charset="-122"/>
              </a:endParaRPr>
            </a:p>
          </p:txBody>
        </p:sp>
        <p:sp>
          <p:nvSpPr>
            <p:cNvPr id="33" name="圆角矩形标注 32"/>
            <p:cNvSpPr/>
            <p:nvPr>
              <p:custDataLst>
                <p:tags r:id="rId20"/>
              </p:custDataLst>
            </p:nvPr>
          </p:nvSpPr>
          <p:spPr>
            <a:xfrm>
              <a:off x="11034" y="1935"/>
              <a:ext cx="1812" cy="742"/>
            </a:xfrm>
            <a:prstGeom prst="wedgeRoundRectCallout">
              <a:avLst>
                <a:gd name="adj1" fmla="val -17494"/>
                <a:gd name="adj2" fmla="val 97708"/>
                <a:gd name="adj3" fmla="val 16667"/>
              </a:avLst>
            </a:prstGeom>
            <a:solidFill>
              <a:schemeClr val="bg1"/>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accent2"/>
                  </a:solidFill>
                  <a:latin typeface="微软雅黑" panose="020B0503020204020204" pitchFamily="34" charset="-122"/>
                  <a:ea typeface="微软雅黑" panose="020B0503020204020204" pitchFamily="34" charset="-122"/>
                </a:rPr>
                <a:t>刮风下雨</a:t>
              </a:r>
              <a:endParaRPr kumimoji="1" lang="zh-CN" altLang="en-US" dirty="0">
                <a:solidFill>
                  <a:schemeClr val="accent2"/>
                </a:solidFill>
                <a:latin typeface="微软雅黑" panose="020B0503020204020204" pitchFamily="34" charset="-122"/>
                <a:ea typeface="微软雅黑" panose="020B0503020204020204" pitchFamily="34" charset="-122"/>
              </a:endParaRPr>
            </a:p>
          </p:txBody>
        </p:sp>
        <p:sp>
          <p:nvSpPr>
            <p:cNvPr id="34" name="圆角矩形标注 33"/>
            <p:cNvSpPr/>
            <p:nvPr>
              <p:custDataLst>
                <p:tags r:id="rId21"/>
              </p:custDataLst>
            </p:nvPr>
          </p:nvSpPr>
          <p:spPr>
            <a:xfrm rot="5400000">
              <a:off x="12827" y="3497"/>
              <a:ext cx="915" cy="1761"/>
            </a:xfrm>
            <a:prstGeom prst="wedgeRoundRectCallout">
              <a:avLst>
                <a:gd name="adj1" fmla="val 39180"/>
                <a:gd name="adj2" fmla="val 58233"/>
                <a:gd name="adj3" fmla="val 16667"/>
              </a:avLst>
            </a:prstGeom>
            <a:solidFill>
              <a:schemeClr val="bg1"/>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p>
              <a:pPr algn="ctr"/>
              <a:r>
                <a:rPr kumimoji="1" lang="zh-CN" altLang="en-US" dirty="0">
                  <a:solidFill>
                    <a:srgbClr val="FF0000"/>
                  </a:solidFill>
                  <a:latin typeface="微软雅黑" panose="020B0503020204020204" pitchFamily="34" charset="-122"/>
                  <a:ea typeface="微软雅黑" panose="020B0503020204020204" pitchFamily="34" charset="-122"/>
                </a:rPr>
                <a:t>秋高气爽</a:t>
              </a:r>
              <a:endParaRPr kumimoji="1" lang="zh-CN" altLang="en-US" dirty="0">
                <a:solidFill>
                  <a:srgbClr val="FF0000"/>
                </a:solidFill>
                <a:latin typeface="微软雅黑" panose="020B0503020204020204" pitchFamily="34" charset="-122"/>
                <a:ea typeface="微软雅黑" panose="020B0503020204020204" pitchFamily="34" charset="-122"/>
              </a:endParaRPr>
            </a:p>
            <a:p>
              <a:pPr algn="ctr"/>
              <a:r>
                <a:rPr kumimoji="1" lang="zh-CN" altLang="en-US" dirty="0">
                  <a:solidFill>
                    <a:schemeClr val="accent6"/>
                  </a:solidFill>
                  <a:latin typeface="微软雅黑" panose="020B0503020204020204" pitchFamily="34" charset="-122"/>
                  <a:ea typeface="微软雅黑" panose="020B0503020204020204" pitchFamily="34" charset="-122"/>
                </a:rPr>
                <a:t>气候宜人</a:t>
              </a:r>
              <a:endParaRPr kumimoji="1" lang="zh-CN" altLang="en-US" dirty="0">
                <a:solidFill>
                  <a:schemeClr val="accent6"/>
                </a:solidFill>
                <a:latin typeface="微软雅黑" panose="020B0503020204020204" pitchFamily="34" charset="-122"/>
                <a:ea typeface="微软雅黑" panose="020B0503020204020204" pitchFamily="34" charset="-122"/>
              </a:endParaRPr>
            </a:p>
          </p:txBody>
        </p:sp>
      </p:grpSp>
      <p:pic>
        <p:nvPicPr>
          <p:cNvPr id="87" name="图片 86"/>
          <p:cNvPicPr>
            <a:picLocks noChangeAspect="1"/>
          </p:cNvPicPr>
          <p:nvPr>
            <p:custDataLst>
              <p:tags r:id="rId22"/>
            </p:custDataLst>
          </p:nvPr>
        </p:nvPicPr>
        <p:blipFill>
          <a:blip r:embed="rId23"/>
          <a:stretch>
            <a:fillRect/>
          </a:stretch>
        </p:blipFill>
        <p:spPr>
          <a:xfrm>
            <a:off x="11176635" y="3691890"/>
            <a:ext cx="701040" cy="829310"/>
          </a:xfrm>
          <a:prstGeom prst="rect">
            <a:avLst/>
          </a:prstGeom>
        </p:spPr>
      </p:pic>
      <p:pic>
        <p:nvPicPr>
          <p:cNvPr id="88" name="图片 87"/>
          <p:cNvPicPr>
            <a:picLocks noChangeAspect="1"/>
          </p:cNvPicPr>
          <p:nvPr>
            <p:custDataLst>
              <p:tags r:id="rId24"/>
            </p:custDataLst>
          </p:nvPr>
        </p:nvPicPr>
        <p:blipFill>
          <a:blip r:embed="rId23"/>
          <a:stretch>
            <a:fillRect/>
          </a:stretch>
        </p:blipFill>
        <p:spPr>
          <a:xfrm>
            <a:off x="11176635" y="3615690"/>
            <a:ext cx="701040" cy="829310"/>
          </a:xfrm>
          <a:prstGeom prst="rect">
            <a:avLst/>
          </a:prstGeom>
        </p:spPr>
      </p:pic>
      <p:grpSp>
        <p:nvGrpSpPr>
          <p:cNvPr id="104" name="组合 103"/>
          <p:cNvGrpSpPr/>
          <p:nvPr/>
        </p:nvGrpSpPr>
        <p:grpSpPr>
          <a:xfrm>
            <a:off x="8696960" y="5177155"/>
            <a:ext cx="2995930" cy="749300"/>
            <a:chOff x="13696" y="8153"/>
            <a:chExt cx="4718" cy="1180"/>
          </a:xfrm>
        </p:grpSpPr>
        <p:sp>
          <p:nvSpPr>
            <p:cNvPr id="90" name="任意多边形 89"/>
            <p:cNvSpPr/>
            <p:nvPr/>
          </p:nvSpPr>
          <p:spPr>
            <a:xfrm>
              <a:off x="16394" y="8153"/>
              <a:ext cx="2020" cy="1180"/>
            </a:xfrm>
            <a:custGeom>
              <a:avLst/>
              <a:gdLst>
                <a:gd name="connisteX0" fmla="*/ 368300 w 1282700"/>
                <a:gd name="connsiteY0" fmla="*/ 76200 h 749300"/>
                <a:gd name="connisteX1" fmla="*/ 1282700 w 1282700"/>
                <a:gd name="connsiteY1" fmla="*/ 0 h 749300"/>
                <a:gd name="connisteX2" fmla="*/ 1003300 w 1282700"/>
                <a:gd name="connsiteY2" fmla="*/ 660400 h 749300"/>
                <a:gd name="connisteX3" fmla="*/ 0 w 1282700"/>
                <a:gd name="connsiteY3" fmla="*/ 749300 h 749300"/>
                <a:gd name="connisteX4" fmla="*/ 368300 w 1282700"/>
                <a:gd name="connsiteY4" fmla="*/ 76200 h 74930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282700" h="749300">
                  <a:moveTo>
                    <a:pt x="368300" y="76200"/>
                  </a:moveTo>
                  <a:lnTo>
                    <a:pt x="1282700" y="0"/>
                  </a:lnTo>
                  <a:lnTo>
                    <a:pt x="1003300" y="660400"/>
                  </a:lnTo>
                  <a:lnTo>
                    <a:pt x="0" y="749300"/>
                  </a:lnTo>
                  <a:lnTo>
                    <a:pt x="368300" y="76200"/>
                  </a:lnTo>
                  <a:close/>
                </a:path>
              </a:pathLst>
            </a:custGeom>
            <a:solidFill>
              <a:schemeClr val="accent6">
                <a:lumMod val="75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tx1"/>
                  </a:solidFill>
                  <a:latin typeface="微软雅黑" panose="020B0503020204020204" pitchFamily="34" charset="-122"/>
                  <a:ea typeface="微软雅黑" panose="020B0503020204020204" pitchFamily="34" charset="-122"/>
                  <a:sym typeface="+mn-ea"/>
                </a:rPr>
                <a:t>设备</a:t>
              </a:r>
              <a:endParaRPr kumimoji="1" lang="zh-CN" altLang="en-US" dirty="0">
                <a:solidFill>
                  <a:schemeClr val="tx1"/>
                </a:solidFill>
                <a:latin typeface="微软雅黑" panose="020B0503020204020204" pitchFamily="34" charset="-122"/>
                <a:ea typeface="微软雅黑" panose="020B0503020204020204" pitchFamily="34" charset="-122"/>
                <a:sym typeface="+mn-ea"/>
              </a:endParaRPr>
            </a:p>
            <a:p>
              <a:pPr algn="ctr"/>
              <a:r>
                <a:rPr kumimoji="1" lang="en-US" altLang="zh-CN" dirty="0">
                  <a:solidFill>
                    <a:schemeClr val="tx1"/>
                  </a:solidFill>
                  <a:latin typeface="微软雅黑" panose="020B0503020204020204" pitchFamily="34" charset="-122"/>
                  <a:ea typeface="微软雅黑" panose="020B0503020204020204" pitchFamily="34" charset="-122"/>
                  <a:sym typeface="+mn-ea"/>
                </a:rPr>
                <a:t>B</a:t>
              </a:r>
              <a:endParaRPr kumimoji="1" lang="en-US" altLang="zh-CN" dirty="0">
                <a:solidFill>
                  <a:schemeClr val="tx1"/>
                </a:solidFill>
                <a:latin typeface="微软雅黑" panose="020B0503020204020204" pitchFamily="34" charset="-122"/>
                <a:ea typeface="微软雅黑" panose="020B0503020204020204" pitchFamily="34" charset="-122"/>
                <a:sym typeface="+mn-ea"/>
              </a:endParaRPr>
            </a:p>
          </p:txBody>
        </p:sp>
        <p:sp>
          <p:nvSpPr>
            <p:cNvPr id="98" name="右箭头 97"/>
            <p:cNvSpPr/>
            <p:nvPr/>
          </p:nvSpPr>
          <p:spPr>
            <a:xfrm>
              <a:off x="13696" y="8784"/>
              <a:ext cx="1053" cy="352"/>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pic>
        <p:nvPicPr>
          <p:cNvPr id="92" name="图片 91"/>
          <p:cNvPicPr>
            <a:picLocks noChangeAspect="1"/>
          </p:cNvPicPr>
          <p:nvPr>
            <p:custDataLst>
              <p:tags r:id="rId25"/>
            </p:custDataLst>
          </p:nvPr>
        </p:nvPicPr>
        <p:blipFill>
          <a:blip r:embed="rId23"/>
          <a:stretch>
            <a:fillRect/>
          </a:stretch>
        </p:blipFill>
        <p:spPr>
          <a:xfrm>
            <a:off x="11241405" y="3385185"/>
            <a:ext cx="701040" cy="829310"/>
          </a:xfrm>
          <a:prstGeom prst="rect">
            <a:avLst/>
          </a:prstGeom>
        </p:spPr>
      </p:pic>
      <p:pic>
        <p:nvPicPr>
          <p:cNvPr id="93" name="图片 92"/>
          <p:cNvPicPr>
            <a:picLocks noChangeAspect="1"/>
          </p:cNvPicPr>
          <p:nvPr>
            <p:custDataLst>
              <p:tags r:id="rId26"/>
            </p:custDataLst>
          </p:nvPr>
        </p:nvPicPr>
        <p:blipFill>
          <a:blip r:embed="rId23"/>
          <a:stretch>
            <a:fillRect/>
          </a:stretch>
        </p:blipFill>
        <p:spPr>
          <a:xfrm>
            <a:off x="11241405" y="3757930"/>
            <a:ext cx="701040" cy="829310"/>
          </a:xfrm>
          <a:prstGeom prst="rect">
            <a:avLst/>
          </a:prstGeom>
        </p:spPr>
      </p:pic>
      <p:pic>
        <p:nvPicPr>
          <p:cNvPr id="95" name="图片 94"/>
          <p:cNvPicPr>
            <a:picLocks noChangeAspect="1"/>
          </p:cNvPicPr>
          <p:nvPr>
            <p:custDataLst>
              <p:tags r:id="rId27"/>
            </p:custDataLst>
          </p:nvPr>
        </p:nvPicPr>
        <p:blipFill>
          <a:blip r:embed="rId28"/>
          <a:stretch>
            <a:fillRect/>
          </a:stretch>
        </p:blipFill>
        <p:spPr>
          <a:xfrm>
            <a:off x="11599545" y="4445000"/>
            <a:ext cx="342900" cy="352425"/>
          </a:xfrm>
          <a:prstGeom prst="rect">
            <a:avLst/>
          </a:prstGeom>
        </p:spPr>
      </p:pic>
      <p:pic>
        <p:nvPicPr>
          <p:cNvPr id="96" name="图片 95"/>
          <p:cNvPicPr>
            <a:picLocks noChangeAspect="1"/>
          </p:cNvPicPr>
          <p:nvPr>
            <p:custDataLst>
              <p:tags r:id="rId29"/>
            </p:custDataLst>
          </p:nvPr>
        </p:nvPicPr>
        <p:blipFill>
          <a:blip r:embed="rId28"/>
          <a:stretch>
            <a:fillRect/>
          </a:stretch>
        </p:blipFill>
        <p:spPr>
          <a:xfrm>
            <a:off x="11599545" y="4797425"/>
            <a:ext cx="342900" cy="352425"/>
          </a:xfrm>
          <a:prstGeom prst="rect">
            <a:avLst/>
          </a:prstGeom>
        </p:spPr>
      </p:pic>
      <p:grpSp>
        <p:nvGrpSpPr>
          <p:cNvPr id="103" name="组合 102"/>
          <p:cNvGrpSpPr/>
          <p:nvPr/>
        </p:nvGrpSpPr>
        <p:grpSpPr>
          <a:xfrm>
            <a:off x="8406765" y="1172845"/>
            <a:ext cx="3092450" cy="2059305"/>
            <a:chOff x="13239" y="1927"/>
            <a:chExt cx="4870" cy="3243"/>
          </a:xfrm>
        </p:grpSpPr>
        <p:grpSp>
          <p:nvGrpSpPr>
            <p:cNvPr id="101" name="组合 100"/>
            <p:cNvGrpSpPr/>
            <p:nvPr/>
          </p:nvGrpSpPr>
          <p:grpSpPr>
            <a:xfrm>
              <a:off x="14662" y="2946"/>
              <a:ext cx="3355" cy="2224"/>
              <a:chOff x="19562" y="2496"/>
              <a:chExt cx="3174" cy="2104"/>
            </a:xfrm>
          </p:grpSpPr>
          <p:pic>
            <p:nvPicPr>
              <p:cNvPr id="97" name="图片 96" descr="1(1272)"/>
              <p:cNvPicPr/>
              <p:nvPr>
                <p:custDataLst>
                  <p:tags r:id="rId30"/>
                </p:custDataLst>
              </p:nvPr>
            </p:nvPicPr>
            <p:blipFill>
              <a:blip r:embed="rId31"/>
              <a:srcRect l="2500" t="7450" r="6093" b="6668"/>
              <a:stretch>
                <a:fillRect/>
              </a:stretch>
            </p:blipFill>
            <p:spPr>
              <a:xfrm>
                <a:off x="19562" y="2496"/>
                <a:ext cx="3175" cy="2104"/>
              </a:xfrm>
              <a:prstGeom prst="rect">
                <a:avLst/>
              </a:prstGeom>
              <a:ln w="66675" cmpd="thickThin">
                <a:solidFill>
                  <a:schemeClr val="accent6">
                    <a:lumMod val="75000"/>
                  </a:schemeClr>
                </a:solidFill>
              </a:ln>
            </p:spPr>
          </p:pic>
          <p:cxnSp>
            <p:nvCxnSpPr>
              <p:cNvPr id="99" name="直接连接符 98"/>
              <p:cNvCxnSpPr>
                <a:stCxn id="97" idx="1"/>
                <a:endCxn id="97" idx="3"/>
              </p:cNvCxnSpPr>
              <p:nvPr/>
            </p:nvCxnSpPr>
            <p:spPr>
              <a:xfrm>
                <a:off x="19562" y="3548"/>
                <a:ext cx="31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cxnSp>
            <p:nvCxnSpPr>
              <p:cNvPr id="100" name="直接连接符 99"/>
              <p:cNvCxnSpPr>
                <a:stCxn id="97" idx="0"/>
                <a:endCxn id="97" idx="2"/>
              </p:cNvCxnSpPr>
              <p:nvPr>
                <p:custDataLst>
                  <p:tags r:id="rId32"/>
                </p:custDataLst>
              </p:nvPr>
            </p:nvCxnSpPr>
            <p:spPr>
              <a:xfrm>
                <a:off x="21150" y="2496"/>
                <a:ext cx="0" cy="2104"/>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grpSp>
        <p:sp>
          <p:nvSpPr>
            <p:cNvPr id="102" name="右箭头 101"/>
            <p:cNvSpPr/>
            <p:nvPr>
              <p:custDataLst>
                <p:tags r:id="rId33"/>
              </p:custDataLst>
            </p:nvPr>
          </p:nvSpPr>
          <p:spPr>
            <a:xfrm>
              <a:off x="13239" y="3242"/>
              <a:ext cx="1053" cy="352"/>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66" name="圆角矩形标注 65"/>
            <p:cNvSpPr/>
            <p:nvPr>
              <p:custDataLst>
                <p:tags r:id="rId34"/>
              </p:custDataLst>
            </p:nvPr>
          </p:nvSpPr>
          <p:spPr>
            <a:xfrm>
              <a:off x="14231" y="1927"/>
              <a:ext cx="1812" cy="742"/>
            </a:xfrm>
            <a:prstGeom prst="wedgeRoundRectCallout">
              <a:avLst>
                <a:gd name="adj1" fmla="val 12969"/>
                <a:gd name="adj2" fmla="val 104177"/>
                <a:gd name="adj3" fmla="val 16667"/>
              </a:avLst>
            </a:prstGeom>
            <a:solidFill>
              <a:schemeClr val="bg1">
                <a:lumMod val="8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accent5"/>
                  </a:solidFill>
                  <a:latin typeface="钉钉进步体" panose="00020600040101010101" charset="-122"/>
                  <a:ea typeface="钉钉进步体" panose="00020600040101010101" charset="-122"/>
                </a:rPr>
                <a:t>吃饭了吗</a:t>
              </a:r>
              <a:endParaRPr kumimoji="1" lang="zh-CN" altLang="en-US" dirty="0">
                <a:solidFill>
                  <a:schemeClr val="accent5"/>
                </a:solidFill>
                <a:latin typeface="钉钉进步体" panose="00020600040101010101" charset="-122"/>
                <a:ea typeface="钉钉进步体" panose="00020600040101010101" charset="-122"/>
              </a:endParaRPr>
            </a:p>
          </p:txBody>
        </p:sp>
        <p:sp>
          <p:nvSpPr>
            <p:cNvPr id="81" name="圆角矩形标注 80"/>
            <p:cNvSpPr/>
            <p:nvPr>
              <p:custDataLst>
                <p:tags r:id="rId35"/>
              </p:custDataLst>
            </p:nvPr>
          </p:nvSpPr>
          <p:spPr>
            <a:xfrm>
              <a:off x="16297" y="1935"/>
              <a:ext cx="1812" cy="742"/>
            </a:xfrm>
            <a:prstGeom prst="wedgeRoundRectCallout">
              <a:avLst>
                <a:gd name="adj1" fmla="val -17494"/>
                <a:gd name="adj2" fmla="val 97708"/>
                <a:gd name="adj3" fmla="val 16667"/>
              </a:avLst>
            </a:prstGeom>
            <a:solidFill>
              <a:schemeClr val="bg1">
                <a:lumMod val="85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accent2"/>
                  </a:solidFill>
                  <a:latin typeface="钉钉进步体" panose="00020600040101010101" charset="-122"/>
                  <a:ea typeface="钉钉进步体" panose="00020600040101010101" charset="-122"/>
                </a:rPr>
                <a:t>吃过了</a:t>
              </a:r>
              <a:endParaRPr kumimoji="1" lang="zh-CN" altLang="en-US" dirty="0">
                <a:solidFill>
                  <a:schemeClr val="accent2"/>
                </a:solidFill>
                <a:latin typeface="钉钉进步体" panose="00020600040101010101" charset="-122"/>
                <a:ea typeface="钉钉进步体" panose="00020600040101010101" charset="-122"/>
              </a:endParaRPr>
            </a:p>
          </p:txBody>
        </p:sp>
      </p:grpSp>
      <p:sp>
        <p:nvSpPr>
          <p:cNvPr id="5" name="灯片编号占位符 4"/>
          <p:cNvSpPr>
            <a:spLocks noGrp="1"/>
          </p:cNvSpPr>
          <p:nvPr>
            <p:ph type="sldNum" sz="quarter" idx="12"/>
          </p:nvPr>
        </p:nvSpPr>
        <p:spPr/>
        <p:txBody>
          <a:bodyPr/>
          <a:p>
            <a:fld id="{9D55DC8D-C4F0-4F0D-B826-92573808DA56}" type="slidenum">
              <a:rPr lang="zh-CN" altLang="en-US"/>
            </a:fld>
            <a:endParaRPr lang="zh-CN" altLang="en-US"/>
          </a:p>
        </p:txBody>
      </p:sp>
      <p:sp>
        <p:nvSpPr>
          <p:cNvPr id="11" name="文本框 10"/>
          <p:cNvSpPr txBox="1"/>
          <p:nvPr>
            <p:custDataLst>
              <p:tags r:id="rId36"/>
            </p:custDataLst>
          </p:nvPr>
        </p:nvSpPr>
        <p:spPr>
          <a:xfrm>
            <a:off x="5534660" y="5960110"/>
            <a:ext cx="6520815" cy="398780"/>
          </a:xfrm>
          <a:prstGeom prst="rect">
            <a:avLst/>
          </a:prstGeom>
          <a:noFill/>
        </p:spPr>
        <p:txBody>
          <a:bodyPr wrap="square" rtlCol="0">
            <a:spAutoFit/>
          </a:bodyPr>
          <a:p>
            <a:pPr algn="ctr"/>
            <a:r>
              <a:rPr lang="zh-CN" altLang="en-US" sz="2000" b="1">
                <a:latin typeface="微软雅黑" panose="020B0503020204020204" pitchFamily="34" charset="-122"/>
                <a:ea typeface="微软雅黑" panose="020B0503020204020204" pitchFamily="34" charset="-122"/>
              </a:rPr>
              <a:t>跨设备</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跨说话人的多人在线群组会话场景</a:t>
            </a:r>
            <a:endParaRPr lang="zh-CN" altLang="en-US" sz="20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wipe(left)">
                                      <p:cBhvr>
                                        <p:cTn id="9" dur="500"/>
                                        <p:tgtEl>
                                          <p:spTgt spid="10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7"/>
                                        </p:tgtEl>
                                        <p:attrNameLst>
                                          <p:attrName>style.visibility</p:attrName>
                                        </p:attrNameLst>
                                      </p:cBhvr>
                                      <p:to>
                                        <p:strVal val="visible"/>
                                      </p:to>
                                    </p:set>
                                  </p:childTnLst>
                                </p:cTn>
                              </p:par>
                              <p:par>
                                <p:cTn id="14" presetID="22" presetClass="entr" presetSubtype="8"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wipe(left)">
                                      <p:cBhvr>
                                        <p:cTn id="1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04219"/>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2</a:t>
            </a:r>
            <a:endParaRPr lang="en-US" altLang="zh-CN" sz="11500" dirty="0">
              <a:solidFill>
                <a:schemeClr val="bg1"/>
              </a:solidFill>
              <a:latin typeface="Impact" panose="020B0806030902050204" pitchFamily="34" charset="0"/>
            </a:endParaRPr>
          </a:p>
        </p:txBody>
      </p:sp>
      <p:sp>
        <p:nvSpPr>
          <p:cNvPr id="9" name="文本框 8"/>
          <p:cNvSpPr txBox="1"/>
          <p:nvPr/>
        </p:nvSpPr>
        <p:spPr bwMode="auto">
          <a:xfrm>
            <a:off x="419101"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第</a:t>
            </a:r>
            <a:endParaRPr lang="zh-CN" altLang="en-US" sz="3200" b="1" dirty="0">
              <a:latin typeface="微软雅黑" panose="020B0503020204020204" pitchFamily="34" charset="-122"/>
              <a:ea typeface="微软雅黑" panose="020B0503020204020204" pitchFamily="34"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p:nvPr/>
        </p:nvSpPr>
        <p:spPr bwMode="auto">
          <a:xfrm>
            <a:off x="2525714"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部分</a:t>
            </a:r>
            <a:endParaRPr lang="zh-CN" altLang="en-US" sz="3200" b="1" dirty="0">
              <a:latin typeface="微软雅黑" panose="020B0503020204020204" pitchFamily="34" charset="-122"/>
              <a:ea typeface="微软雅黑" panose="020B0503020204020204" pitchFamily="34" charset="-122"/>
            </a:endParaRPr>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6096000" y="4075331"/>
            <a:ext cx="6096000" cy="36830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Research Related Work</a:t>
            </a:r>
            <a:endPar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基础扎实"/>
          <p:cNvSpPr txBox="1"/>
          <p:nvPr/>
        </p:nvSpPr>
        <p:spPr>
          <a:xfrm>
            <a:off x="6096000" y="3429000"/>
            <a:ext cx="6096000" cy="6451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相关</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工作</a:t>
            </a:r>
            <a:endPar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2" cstate="screen"/>
            <a:stretch>
              <a:fillRect/>
            </a:stretch>
          </p:blipFill>
          <p:spPr>
            <a:xfrm>
              <a:off x="10118139" y="6523039"/>
              <a:ext cx="1546127" cy="388933"/>
            </a:xfrm>
            <a:prstGeom prst="rect">
              <a:avLst/>
            </a:prstGeom>
          </p:spPr>
        </p:pic>
      </p:grpSp>
      <p:grpSp>
        <p:nvGrpSpPr>
          <p:cNvPr id="43" name="组合 42"/>
          <p:cNvGrpSpPr/>
          <p:nvPr/>
        </p:nvGrpSpPr>
        <p:grpSpPr>
          <a:xfrm>
            <a:off x="-1" y="164705"/>
            <a:ext cx="12192000" cy="313322"/>
            <a:chOff x="-1" y="164705"/>
            <a:chExt cx="12192000" cy="313322"/>
          </a:xfrm>
        </p:grpSpPr>
        <p:sp>
          <p:nvSpPr>
            <p:cNvPr id="2" name="矩形 1"/>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相关工作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graphicFrame>
        <p:nvGraphicFramePr>
          <p:cNvPr id="4" name="表格 3"/>
          <p:cNvGraphicFramePr/>
          <p:nvPr/>
        </p:nvGraphicFramePr>
        <p:xfrm>
          <a:off x="476250" y="1196340"/>
          <a:ext cx="11204920" cy="5120640"/>
        </p:xfrm>
        <a:graphic>
          <a:graphicData uri="http://schemas.openxmlformats.org/drawingml/2006/table">
            <a:tbl>
              <a:tblPr firstRow="1" bandRow="1">
                <a:tableStyleId>{5940675A-B579-460E-94D1-54222C63F5DA}</a:tableStyleId>
              </a:tblPr>
              <a:tblGrid>
                <a:gridCol w="1682973"/>
                <a:gridCol w="1800000"/>
                <a:gridCol w="2052000"/>
                <a:gridCol w="2304000"/>
                <a:gridCol w="1682974"/>
                <a:gridCol w="1682973"/>
              </a:tblGrid>
              <a:tr h="640080">
                <a:tc>
                  <a:txBody>
                    <a:bodyPr/>
                    <a:p>
                      <a:pPr algn="ctr">
                        <a:buNone/>
                      </a:pPr>
                      <a:r>
                        <a:rPr lang="zh-CN" altLang="en-US" b="1">
                          <a:latin typeface="微软雅黑" panose="020B0503020204020204" pitchFamily="34" charset="-122"/>
                          <a:ea typeface="微软雅黑" panose="020B0503020204020204" pitchFamily="34" charset="-122"/>
                        </a:rPr>
                        <a:t>类型</a:t>
                      </a:r>
                      <a:endParaRPr lang="zh-CN" altLang="en-US" b="1">
                        <a:latin typeface="微软雅黑" panose="020B0503020204020204" pitchFamily="34" charset="-122"/>
                        <a:ea typeface="微软雅黑" panose="020B0503020204020204" pitchFamily="34" charset="-122"/>
                      </a:endParaRPr>
                    </a:p>
                  </a:txBody>
                  <a:tcPr anchor="ctr" anchorCtr="0">
                    <a:lnL>
                      <a:noFill/>
                    </a:lnL>
                    <a:lnR w="12700">
                      <a:solidFill>
                        <a:schemeClr val="tx1"/>
                      </a:solidFill>
                      <a:prstDash val="solid"/>
                    </a:lnR>
                    <a:lnT w="28575">
                      <a:solidFill>
                        <a:schemeClr val="tx1"/>
                      </a:solidFill>
                      <a:prstDash val="solid"/>
                    </a:lnT>
                    <a:lnB w="12700">
                      <a:solidFill>
                        <a:schemeClr val="tx1"/>
                      </a:solidFill>
                      <a:prstDash val="solid"/>
                    </a:lnB>
                    <a:lnTlToBr>
                      <a:noFill/>
                    </a:lnTlToBr>
                    <a:lnBlToTr>
                      <a:noFill/>
                    </a:lnBlToTr>
                  </a:tcPr>
                </a:tc>
                <a:tc>
                  <a:txBody>
                    <a:bodyPr/>
                    <a:p>
                      <a:pPr algn="ctr">
                        <a:buNone/>
                      </a:pPr>
                      <a:r>
                        <a:rPr lang="zh-CN" altLang="en-US" b="1">
                          <a:latin typeface="微软雅黑" panose="020B0503020204020204" pitchFamily="34" charset="-122"/>
                          <a:ea typeface="微软雅黑" panose="020B0503020204020204" pitchFamily="34" charset="-122"/>
                        </a:rPr>
                        <a:t>相关工作</a:t>
                      </a:r>
                      <a:endParaRPr lang="zh-CN" altLang="en-US" b="1">
                        <a:latin typeface="微软雅黑" panose="020B0503020204020204" pitchFamily="34" charset="-122"/>
                        <a:ea typeface="微软雅黑" panose="020B0503020204020204" pitchFamily="34" charset="-122"/>
                      </a:endParaRPr>
                    </a:p>
                  </a:txBody>
                  <a:tcPr anchor="ctr" anchorCtr="0">
                    <a:lnL w="12700">
                      <a:solidFill>
                        <a:schemeClr val="tx1"/>
                      </a:solidFill>
                      <a:prstDash val="solid"/>
                    </a:lnL>
                    <a:lnR w="12700">
                      <a:solidFill>
                        <a:schemeClr val="tx1"/>
                      </a:solidFill>
                      <a:prstDash val="solid"/>
                    </a:lnR>
                    <a:lnT w="28575">
                      <a:solidFill>
                        <a:schemeClr val="tx1"/>
                      </a:solidFill>
                      <a:prstDash val="solid"/>
                    </a:lnT>
                    <a:lnB w="12700">
                      <a:solidFill>
                        <a:schemeClr val="tx1"/>
                      </a:solidFill>
                      <a:prstDash val="solid"/>
                    </a:lnB>
                    <a:lnTlToBr>
                      <a:noFill/>
                    </a:lnTlToBr>
                    <a:lnBlToTr>
                      <a:noFill/>
                    </a:lnBlToTr>
                  </a:tcPr>
                </a:tc>
                <a:tc>
                  <a:txBody>
                    <a:bodyPr/>
                    <a:p>
                      <a:pPr algn="ctr">
                        <a:buNone/>
                      </a:pPr>
                      <a:r>
                        <a:rPr lang="zh-CN" altLang="en-US" b="1">
                          <a:latin typeface="微软雅黑" panose="020B0503020204020204" pitchFamily="34" charset="-122"/>
                          <a:ea typeface="微软雅黑" panose="020B0503020204020204" pitchFamily="34" charset="-122"/>
                        </a:rPr>
                        <a:t>传感器</a:t>
                      </a:r>
                      <a:endParaRPr lang="zh-CN" altLang="en-US" b="1">
                        <a:latin typeface="微软雅黑" panose="020B0503020204020204" pitchFamily="34" charset="-122"/>
                        <a:ea typeface="微软雅黑" panose="020B0503020204020204" pitchFamily="34" charset="-122"/>
                      </a:endParaRPr>
                    </a:p>
                  </a:txBody>
                  <a:tcPr anchor="ctr" anchorCtr="0">
                    <a:lnL>
                      <a:noFill/>
                    </a:lnL>
                    <a:lnR>
                      <a:noFill/>
                    </a:lnR>
                    <a:lnT w="28575">
                      <a:solidFill>
                        <a:schemeClr val="tx1"/>
                      </a:solidFill>
                      <a:prstDash val="solid"/>
                    </a:lnT>
                    <a:lnB w="12700">
                      <a:solidFill>
                        <a:schemeClr val="tx1"/>
                      </a:solidFill>
                      <a:prstDash val="solid"/>
                    </a:lnB>
                    <a:lnTlToBr>
                      <a:noFill/>
                    </a:lnTlToBr>
                    <a:lnBlToTr>
                      <a:noFill/>
                    </a:lnBlToTr>
                  </a:tcPr>
                </a:tc>
                <a:tc>
                  <a:txBody>
                    <a:bodyPr/>
                    <a:p>
                      <a:pPr algn="ctr">
                        <a:buNone/>
                      </a:pPr>
                      <a:r>
                        <a:rPr lang="zh-CN" altLang="en-US" b="1">
                          <a:latin typeface="微软雅黑" panose="020B0503020204020204" pitchFamily="34" charset="-122"/>
                          <a:ea typeface="微软雅黑" panose="020B0503020204020204" pitchFamily="34" charset="-122"/>
                        </a:rPr>
                        <a:t>方法</a:t>
                      </a:r>
                      <a:endParaRPr lang="zh-CN" altLang="en-US" b="1">
                        <a:latin typeface="微软雅黑" panose="020B0503020204020204" pitchFamily="34" charset="-122"/>
                        <a:ea typeface="微软雅黑" panose="020B0503020204020204" pitchFamily="34" charset="-122"/>
                      </a:endParaRPr>
                    </a:p>
                  </a:txBody>
                  <a:tcPr anchor="ctr" anchorCtr="0">
                    <a:lnL>
                      <a:noFill/>
                    </a:lnL>
                    <a:lnR>
                      <a:noFill/>
                    </a:lnR>
                    <a:lnT w="28575">
                      <a:solidFill>
                        <a:schemeClr val="tx1"/>
                      </a:solidFill>
                      <a:prstDash val="solid"/>
                    </a:lnT>
                    <a:lnB w="12700">
                      <a:solidFill>
                        <a:schemeClr val="tx1"/>
                      </a:solidFill>
                      <a:prstDash val="solid"/>
                    </a:lnB>
                    <a:lnTlToBr>
                      <a:noFill/>
                    </a:lnTlToBr>
                    <a:lnBlToTr>
                      <a:noFill/>
                    </a:lnBlToTr>
                  </a:tcPr>
                </a:tc>
                <a:tc>
                  <a:txBody>
                    <a:bodyPr/>
                    <a:p>
                      <a:pPr algn="ctr">
                        <a:buNone/>
                      </a:pPr>
                      <a:r>
                        <a:rPr lang="zh-CN" altLang="en-US" b="1">
                          <a:latin typeface="微软雅黑" panose="020B0503020204020204" pitchFamily="34" charset="-122"/>
                          <a:ea typeface="微软雅黑" panose="020B0503020204020204" pitchFamily="34" charset="-122"/>
                        </a:rPr>
                        <a:t>群组会话</a:t>
                      </a:r>
                      <a:endParaRPr lang="zh-CN" altLang="en-US" b="1">
                        <a:latin typeface="微软雅黑" panose="020B0503020204020204" pitchFamily="34" charset="-122"/>
                        <a:ea typeface="微软雅黑" panose="020B0503020204020204" pitchFamily="34" charset="-122"/>
                      </a:endParaRPr>
                    </a:p>
                  </a:txBody>
                  <a:tcPr anchor="ctr" anchorCtr="0">
                    <a:lnL>
                      <a:noFill/>
                    </a:lnL>
                    <a:lnR>
                      <a:noFill/>
                    </a:lnR>
                    <a:lnT w="28575">
                      <a:solidFill>
                        <a:schemeClr val="tx1"/>
                      </a:solidFill>
                      <a:prstDash val="solid"/>
                    </a:lnT>
                    <a:lnB w="12700">
                      <a:solidFill>
                        <a:schemeClr val="tx1"/>
                      </a:solidFill>
                      <a:prstDash val="solid"/>
                    </a:lnB>
                    <a:lnTlToBr>
                      <a:noFill/>
                    </a:lnTlToBr>
                    <a:lnBlToTr>
                      <a:noFill/>
                    </a:lnBlToTr>
                  </a:tcPr>
                </a:tc>
                <a:tc>
                  <a:txBody>
                    <a:bodyPr/>
                    <a:p>
                      <a:pPr algn="ctr">
                        <a:buNone/>
                      </a:pPr>
                      <a:r>
                        <a:rPr lang="zh-CN" altLang="en-US" b="1">
                          <a:latin typeface="微软雅黑" panose="020B0503020204020204" pitchFamily="34" charset="-122"/>
                          <a:ea typeface="微软雅黑" panose="020B0503020204020204" pitchFamily="34" charset="-122"/>
                        </a:rPr>
                        <a:t>正确率</a:t>
                      </a:r>
                      <a:endParaRPr lang="zh-CN" altLang="en-US" b="1">
                        <a:latin typeface="微软雅黑" panose="020B0503020204020204" pitchFamily="34" charset="-122"/>
                        <a:ea typeface="微软雅黑" panose="020B0503020204020204" pitchFamily="34" charset="-122"/>
                      </a:endParaRPr>
                    </a:p>
                  </a:txBody>
                  <a:tcPr anchor="ctr" anchorCtr="0">
                    <a:lnL>
                      <a:noFill/>
                    </a:lnL>
                    <a:lnR>
                      <a:noFill/>
                    </a:lnR>
                    <a:lnT w="28575">
                      <a:solidFill>
                        <a:schemeClr val="tx1"/>
                      </a:solidFill>
                      <a:prstDash val="solid"/>
                    </a:lnT>
                    <a:lnB w="12700">
                      <a:solidFill>
                        <a:schemeClr val="tx1"/>
                      </a:solidFill>
                      <a:prstDash val="solid"/>
                    </a:lnB>
                    <a:lnTlToBr>
                      <a:noFill/>
                    </a:lnTlToBr>
                    <a:lnBlToTr>
                      <a:noFill/>
                    </a:lnBlToTr>
                  </a:tcPr>
                </a:tc>
              </a:tr>
              <a:tr h="640080">
                <a:tc rowSpan="4">
                  <a:txBody>
                    <a:bodyPr/>
                    <a:p>
                      <a:pPr algn="ctr">
                        <a:buNone/>
                      </a:pPr>
                      <a:r>
                        <a:rPr lang="zh-CN" altLang="en-US" sz="2000">
                          <a:latin typeface="微软雅黑" panose="020B0503020204020204" pitchFamily="34" charset="-122"/>
                          <a:ea typeface="微软雅黑" panose="020B0503020204020204" pitchFamily="34" charset="-122"/>
                        </a:rPr>
                        <a:t>传感器</a:t>
                      </a:r>
                      <a:endParaRPr lang="zh-CN" altLang="en-US" sz="2000">
                        <a:latin typeface="微软雅黑" panose="020B0503020204020204" pitchFamily="34" charset="-122"/>
                        <a:ea typeface="微软雅黑" panose="020B0503020204020204" pitchFamily="34" charset="-122"/>
                      </a:endParaRPr>
                    </a:p>
                    <a:p>
                      <a:pPr algn="ctr">
                        <a:buNone/>
                      </a:pPr>
                      <a:r>
                        <a:rPr lang="zh-CN" altLang="en-US" sz="2000">
                          <a:latin typeface="微软雅黑" panose="020B0503020204020204" pitchFamily="34" charset="-122"/>
                          <a:ea typeface="微软雅黑" panose="020B0503020204020204" pitchFamily="34" charset="-122"/>
                        </a:rPr>
                        <a:t>语音识别</a:t>
                      </a:r>
                      <a:endParaRPr lang="zh-CN" altLang="en-US" sz="2000">
                        <a:latin typeface="微软雅黑" panose="020B0503020204020204" pitchFamily="34" charset="-122"/>
                        <a:ea typeface="微软雅黑" panose="020B0503020204020204" pitchFamily="34" charset="-122"/>
                      </a:endParaRPr>
                    </a:p>
                  </a:txBody>
                  <a:tcPr anchor="ctr" anchorCtr="0">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Gyrophone</a:t>
                      </a:r>
                      <a:r>
                        <a:rPr lang="en-US" altLang="zh-CN" sz="1800">
                          <a:latin typeface="微软雅黑" panose="020B0503020204020204" pitchFamily="34" charset="-122"/>
                          <a:ea typeface="微软雅黑" panose="020B0503020204020204" pitchFamily="34" charset="-122"/>
                          <a:sym typeface="+mn-ea"/>
                        </a:rPr>
                        <a:t>[1]</a:t>
                      </a:r>
                      <a:endParaRPr lang="zh-CN" altLang="en-US">
                        <a:latin typeface="微软雅黑" panose="020B0503020204020204" pitchFamily="34" charset="-122"/>
                        <a:ea typeface="微软雅黑" panose="020B0503020204020204" pitchFamily="34" charset="-122"/>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a:noFill/>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陀螺仪</a:t>
                      </a:r>
                      <a:endParaRPr lang="zh-CN" altLang="en-US">
                        <a:latin typeface="微软雅黑" panose="020B0503020204020204" pitchFamily="34" charset="-122"/>
                        <a:ea typeface="微软雅黑" panose="020B0503020204020204" pitchFamily="34" charset="-122"/>
                      </a:endParaRPr>
                    </a:p>
                  </a:txBody>
                  <a:tcPr anchor="ctr" anchorCtr="0">
                    <a:lnL>
                      <a:noFill/>
                    </a:lnL>
                    <a:lnR>
                      <a:noFill/>
                    </a:lnR>
                    <a:lnT w="12700">
                      <a:solidFill>
                        <a:schemeClr val="tx1"/>
                      </a:solidFill>
                      <a:prstDash val="solid"/>
                    </a:lnT>
                    <a:lnB>
                      <a:noFill/>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SVM</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GMM</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DTW</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a:noFill/>
                    </a:lnL>
                    <a:lnR>
                      <a:noFill/>
                    </a:lnR>
                    <a:lnT w="12700">
                      <a:solidFill>
                        <a:schemeClr val="tx1"/>
                      </a:solidFill>
                      <a:prstDash val="solid"/>
                    </a:lnT>
                    <a:lnB>
                      <a:noFill/>
                    </a:lnB>
                    <a:lnTlToBr>
                      <a:noFill/>
                    </a:lnTlToBr>
                    <a:lnBlToTr>
                      <a:noFill/>
                    </a:lnBlToTr>
                  </a:tcPr>
                </a:tc>
                <a:tc>
                  <a:txBody>
                    <a:bodyPr/>
                    <a:p>
                      <a:pPr algn="ctr">
                        <a:buNone/>
                      </a:pPr>
                      <a:r>
                        <a:rPr lang="zh-CN" altLang="en-US" sz="1800" b="0">
                          <a:solidFill>
                            <a:srgbClr val="FF0000"/>
                          </a:solidFill>
                          <a:latin typeface="微软雅黑" panose="020B0503020204020204" pitchFamily="34" charset="-122"/>
                          <a:ea typeface="微软雅黑" panose="020B0503020204020204" pitchFamily="34" charset="-122"/>
                          <a:sym typeface="+mn-ea"/>
                        </a:rPr>
                        <a:t>不支持</a:t>
                      </a:r>
                      <a:endParaRPr lang="zh-CN" altLang="en-US" sz="1800" b="0">
                        <a:solidFill>
                          <a:srgbClr val="FF0000"/>
                        </a:solidFill>
                        <a:latin typeface="微软雅黑" panose="020B0503020204020204" pitchFamily="34" charset="-122"/>
                        <a:ea typeface="微软雅黑" panose="020B0503020204020204" pitchFamily="34" charset="-122"/>
                        <a:sym typeface="+mn-ea"/>
                      </a:endParaRPr>
                    </a:p>
                  </a:txBody>
                  <a:tcPr anchor="ctr" anchorCtr="0">
                    <a:lnL>
                      <a:noFill/>
                    </a:lnL>
                    <a:lnR>
                      <a:noFill/>
                    </a:lnR>
                    <a:lnT w="12700">
                      <a:solidFill>
                        <a:schemeClr val="tx1"/>
                      </a:solidFill>
                      <a:prstDash val="solid"/>
                    </a:lnT>
                    <a:lnB>
                      <a:noFill/>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26%</a:t>
                      </a:r>
                      <a:endParaRPr lang="zh-CN" altLang="en-US">
                        <a:latin typeface="微软雅黑" panose="020B0503020204020204" pitchFamily="34" charset="-122"/>
                        <a:ea typeface="微软雅黑" panose="020B0503020204020204" pitchFamily="34" charset="-122"/>
                      </a:endParaRPr>
                    </a:p>
                  </a:txBody>
                  <a:tcPr anchor="ctr" anchorCtr="0">
                    <a:lnL>
                      <a:noFill/>
                    </a:lnL>
                    <a:lnR>
                      <a:noFill/>
                    </a:lnR>
                    <a:lnT w="12700">
                      <a:solidFill>
                        <a:schemeClr val="tx1"/>
                      </a:solidFill>
                      <a:prstDash val="solid"/>
                    </a:lnT>
                    <a:lnB>
                      <a:noFill/>
                    </a:lnB>
                    <a:lnTlToBr>
                      <a:noFill/>
                    </a:lnTlToBr>
                    <a:lnBlToTr>
                      <a:noFill/>
                    </a:lnBlToTr>
                  </a:tcPr>
                </a:tc>
              </a:tr>
              <a:tr h="640080">
                <a:tc vMerge="1">
                  <a:tcPr anchor="ctr" anchorCtr="0">
                    <a:lnL>
                      <a:noFill/>
                    </a:lnL>
                    <a:lnR w="12700">
                      <a:solidFill>
                        <a:schemeClr val="tx1"/>
                      </a:solidFill>
                      <a:prstDash val="solid"/>
                    </a:lnR>
                    <a:lnT>
                      <a:noFill/>
                    </a:lnT>
                    <a:lnB>
                      <a:noFill/>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Spearphone</a:t>
                      </a:r>
                      <a:r>
                        <a:rPr lang="en-US" altLang="zh-CN" sz="1800">
                          <a:latin typeface="微软雅黑" panose="020B0503020204020204" pitchFamily="34" charset="-122"/>
                          <a:ea typeface="微软雅黑" panose="020B0503020204020204" pitchFamily="34" charset="-122"/>
                          <a:sym typeface="+mn-ea"/>
                        </a:rPr>
                        <a:t>[2]</a:t>
                      </a:r>
                      <a:endParaRPr lang="zh-CN" altLang="en-US">
                        <a:latin typeface="微软雅黑" panose="020B0503020204020204" pitchFamily="34" charset="-122"/>
                        <a:ea typeface="微软雅黑" panose="020B0503020204020204" pitchFamily="34" charset="-122"/>
                      </a:endParaRPr>
                    </a:p>
                  </a:txBody>
                  <a:tcPr anchor="ctr" anchorCtr="0">
                    <a:lnL w="12700">
                      <a:solidFill>
                        <a:schemeClr val="tx1"/>
                      </a:solidFill>
                      <a:prstDash val="solid"/>
                    </a:lnL>
                    <a:lnR w="12700">
                      <a:solidFill>
                        <a:schemeClr val="tx1"/>
                      </a:solidFill>
                      <a:prstDash val="solid"/>
                    </a:lnR>
                    <a:lnT>
                      <a:noFill/>
                    </a:lnT>
                    <a:lnB>
                      <a:noFill/>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加速度计</a:t>
                      </a:r>
                      <a:endParaRPr lang="zh-CN" altLang="en-US">
                        <a:latin typeface="微软雅黑" panose="020B0503020204020204" pitchFamily="34" charset="-122"/>
                        <a:ea typeface="微软雅黑" panose="020B0503020204020204" pitchFamily="34" charset="-122"/>
                      </a:endParaRPr>
                    </a:p>
                  </a:txBody>
                  <a:tcPr anchor="ctr" anchorCtr="0">
                    <a:lnL>
                      <a:noFill/>
                    </a:lnL>
                    <a:lnR>
                      <a:noFill/>
                    </a:lnR>
                    <a:lnT>
                      <a:noFill/>
                    </a:lnT>
                    <a:lnB>
                      <a:noFill/>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SVM</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随机森林</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a:noFill/>
                    </a:lnL>
                    <a:lnR>
                      <a:noFill/>
                    </a:lnR>
                    <a:lnT>
                      <a:noFill/>
                    </a:lnT>
                    <a:lnB>
                      <a:noFill/>
                    </a:lnB>
                    <a:lnTlToBr>
                      <a:noFill/>
                    </a:lnTlToBr>
                    <a:lnBlToTr>
                      <a:noFill/>
                    </a:lnBlToTr>
                  </a:tcPr>
                </a:tc>
                <a:tc>
                  <a:txBody>
                    <a:bodyPr/>
                    <a:p>
                      <a:pPr algn="ctr">
                        <a:buNone/>
                      </a:pPr>
                      <a:r>
                        <a:rPr lang="zh-CN" altLang="en-US" sz="1800" b="0">
                          <a:solidFill>
                            <a:srgbClr val="FF0000"/>
                          </a:solidFill>
                          <a:latin typeface="微软雅黑" panose="020B0503020204020204" pitchFamily="34" charset="-122"/>
                          <a:ea typeface="微软雅黑" panose="020B0503020204020204" pitchFamily="34" charset="-122"/>
                          <a:sym typeface="+mn-ea"/>
                        </a:rPr>
                        <a:t>不支持</a:t>
                      </a:r>
                      <a:endParaRPr lang="zh-CN" altLang="en-US" sz="1800" b="0">
                        <a:solidFill>
                          <a:srgbClr val="FF0000"/>
                        </a:solidFill>
                        <a:latin typeface="微软雅黑" panose="020B0503020204020204" pitchFamily="34" charset="-122"/>
                        <a:ea typeface="微软雅黑" panose="020B0503020204020204" pitchFamily="34" charset="-122"/>
                        <a:sym typeface="+mn-ea"/>
                      </a:endParaRPr>
                    </a:p>
                  </a:txBody>
                  <a:tcPr anchor="ctr" anchorCtr="0">
                    <a:lnL>
                      <a:noFill/>
                    </a:lnL>
                    <a:lnR>
                      <a:noFill/>
                    </a:lnR>
                    <a:lnT>
                      <a:noFill/>
                    </a:lnT>
                    <a:lnB>
                      <a:noFill/>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67%</a:t>
                      </a:r>
                      <a:endParaRPr lang="zh-CN" altLang="en-US">
                        <a:latin typeface="微软雅黑" panose="020B0503020204020204" pitchFamily="34" charset="-122"/>
                        <a:ea typeface="微软雅黑" panose="020B0503020204020204" pitchFamily="34" charset="-122"/>
                      </a:endParaRPr>
                    </a:p>
                  </a:txBody>
                  <a:tcPr anchor="ctr" anchorCtr="0">
                    <a:lnL>
                      <a:noFill/>
                    </a:lnL>
                    <a:lnR>
                      <a:noFill/>
                    </a:lnR>
                    <a:lnT>
                      <a:noFill/>
                    </a:lnT>
                    <a:lnB>
                      <a:noFill/>
                    </a:lnB>
                    <a:lnTlToBr>
                      <a:noFill/>
                    </a:lnTlToBr>
                    <a:lnBlToTr>
                      <a:noFill/>
                    </a:lnBlToTr>
                  </a:tcPr>
                </a:tc>
              </a:tr>
              <a:tr h="640080">
                <a:tc vMerge="1">
                  <a:tcPr anchor="ctr" anchorCtr="0">
                    <a:lnL>
                      <a:noFill/>
                    </a:lnL>
                    <a:lnR w="12700">
                      <a:solidFill>
                        <a:schemeClr val="tx1"/>
                      </a:solidFill>
                      <a:prstDash val="solid"/>
                    </a:lnR>
                    <a:lnT>
                      <a:noFill/>
                    </a:lnT>
                    <a:lnB>
                      <a:noFill/>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AccelEve</a:t>
                      </a:r>
                      <a:r>
                        <a:rPr lang="en-US" altLang="zh-CN" sz="1800">
                          <a:latin typeface="微软雅黑" panose="020B0503020204020204" pitchFamily="34" charset="-122"/>
                          <a:ea typeface="微软雅黑" panose="020B0503020204020204" pitchFamily="34" charset="-122"/>
                          <a:sym typeface="+mn-ea"/>
                        </a:rPr>
                        <a:t>[3]</a:t>
                      </a:r>
                      <a:endParaRPr lang="zh-CN" altLang="en-US">
                        <a:latin typeface="微软雅黑" panose="020B0503020204020204" pitchFamily="34" charset="-122"/>
                        <a:ea typeface="微软雅黑" panose="020B0503020204020204" pitchFamily="34" charset="-122"/>
                      </a:endParaRPr>
                    </a:p>
                  </a:txBody>
                  <a:tcPr anchor="ctr" anchorCtr="0">
                    <a:lnL w="12700">
                      <a:solidFill>
                        <a:schemeClr val="tx1"/>
                      </a:solidFill>
                      <a:prstDash val="solid"/>
                    </a:lnL>
                    <a:lnR w="12700">
                      <a:solidFill>
                        <a:schemeClr val="tx1"/>
                      </a:solidFill>
                      <a:prstDash val="solid"/>
                    </a:lnR>
                    <a:lnT>
                      <a:noFill/>
                    </a:lnT>
                    <a:lnB>
                      <a:noFill/>
                    </a:lnB>
                    <a:lnTlToBr>
                      <a:noFill/>
                    </a:lnTlToBr>
                    <a:lnBlToTr>
                      <a:noFill/>
                    </a:lnBlToTr>
                  </a:tcPr>
                </a:tc>
                <a:tc>
                  <a:txBody>
                    <a:bodyPr/>
                    <a:p>
                      <a:pPr algn="ctr">
                        <a:buNone/>
                      </a:pPr>
                      <a:r>
                        <a:rPr lang="zh-CN" altLang="en-US" sz="1800">
                          <a:latin typeface="微软雅黑" panose="020B0503020204020204" pitchFamily="34" charset="-122"/>
                          <a:ea typeface="微软雅黑" panose="020B0503020204020204" pitchFamily="34" charset="-122"/>
                          <a:sym typeface="+mn-ea"/>
                        </a:rPr>
                        <a:t>加速度计</a:t>
                      </a:r>
                      <a:endParaRPr lang="zh-CN" altLang="en-US" sz="1800">
                        <a:latin typeface="微软雅黑" panose="020B0503020204020204" pitchFamily="34" charset="-122"/>
                        <a:ea typeface="微软雅黑" panose="020B0503020204020204" pitchFamily="34" charset="-122"/>
                        <a:sym typeface="+mn-ea"/>
                      </a:endParaRPr>
                    </a:p>
                  </a:txBody>
                  <a:tcPr anchor="ctr" anchorCtr="0">
                    <a:lnL>
                      <a:noFill/>
                    </a:lnL>
                    <a:lnR>
                      <a:noFill/>
                    </a:lnR>
                    <a:lnT>
                      <a:noFill/>
                    </a:lnT>
                    <a:lnB>
                      <a:noFill/>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DenseNet</a:t>
                      </a:r>
                      <a:endParaRPr lang="zh-CN" altLang="en-US">
                        <a:latin typeface="微软雅黑" panose="020B0503020204020204" pitchFamily="34" charset="-122"/>
                        <a:ea typeface="微软雅黑" panose="020B0503020204020204" pitchFamily="34" charset="-122"/>
                      </a:endParaRPr>
                    </a:p>
                  </a:txBody>
                  <a:tcPr anchor="ctr" anchorCtr="0">
                    <a:lnL>
                      <a:noFill/>
                    </a:lnL>
                    <a:lnR>
                      <a:noFill/>
                    </a:lnR>
                    <a:lnT>
                      <a:noFill/>
                    </a:lnT>
                    <a:lnB>
                      <a:noFill/>
                    </a:lnB>
                    <a:lnTlToBr>
                      <a:noFill/>
                    </a:lnTlToBr>
                    <a:lnBlToTr>
                      <a:noFill/>
                    </a:lnBlToTr>
                  </a:tcPr>
                </a:tc>
                <a:tc>
                  <a:txBody>
                    <a:bodyPr/>
                    <a:p>
                      <a:pPr algn="ctr">
                        <a:buNone/>
                      </a:pPr>
                      <a:r>
                        <a:rPr lang="zh-CN" altLang="en-US" sz="1800" b="0">
                          <a:solidFill>
                            <a:srgbClr val="FF0000"/>
                          </a:solidFill>
                          <a:latin typeface="微软雅黑" panose="020B0503020204020204" pitchFamily="34" charset="-122"/>
                          <a:ea typeface="微软雅黑" panose="020B0503020204020204" pitchFamily="34" charset="-122"/>
                          <a:sym typeface="+mn-ea"/>
                        </a:rPr>
                        <a:t>不支持</a:t>
                      </a:r>
                      <a:endParaRPr lang="zh-CN" altLang="en-US" sz="1800" b="0">
                        <a:solidFill>
                          <a:srgbClr val="FF0000"/>
                        </a:solidFill>
                        <a:latin typeface="微软雅黑" panose="020B0503020204020204" pitchFamily="34" charset="-122"/>
                        <a:ea typeface="微软雅黑" panose="020B0503020204020204" pitchFamily="34" charset="-122"/>
                        <a:sym typeface="+mn-ea"/>
                      </a:endParaRPr>
                    </a:p>
                  </a:txBody>
                  <a:tcPr anchor="ctr" anchorCtr="0">
                    <a:lnL>
                      <a:noFill/>
                    </a:lnL>
                    <a:lnR>
                      <a:noFill/>
                    </a:lnR>
                    <a:lnT>
                      <a:noFill/>
                    </a:lnT>
                    <a:lnB>
                      <a:noFill/>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55%</a:t>
                      </a:r>
                      <a:endParaRPr lang="zh-CN" altLang="en-US">
                        <a:latin typeface="微软雅黑" panose="020B0503020204020204" pitchFamily="34" charset="-122"/>
                        <a:ea typeface="微软雅黑" panose="020B0503020204020204" pitchFamily="34" charset="-122"/>
                      </a:endParaRPr>
                    </a:p>
                  </a:txBody>
                  <a:tcPr anchor="ctr" anchorCtr="0">
                    <a:lnL>
                      <a:noFill/>
                    </a:lnL>
                    <a:lnR>
                      <a:noFill/>
                    </a:lnR>
                    <a:lnT>
                      <a:noFill/>
                    </a:lnT>
                    <a:lnB>
                      <a:noFill/>
                    </a:lnB>
                    <a:lnTlToBr>
                      <a:noFill/>
                    </a:lnTlToBr>
                    <a:lnBlToTr>
                      <a:noFill/>
                    </a:lnBlToTr>
                  </a:tcPr>
                </a:tc>
              </a:tr>
              <a:tr h="640080">
                <a:tc vMerge="1">
                  <a:tcPr anchor="ctr" anchorCtr="0">
                    <a:lnL>
                      <a:noFill/>
                    </a:lnL>
                    <a:lnR w="12700">
                      <a:solidFill>
                        <a:schemeClr val="tx1"/>
                      </a:solidFill>
                      <a:prstDash val="solid"/>
                    </a:lnR>
                    <a:lnT>
                      <a:noFill/>
                    </a:lnT>
                    <a:lnB w="12700">
                      <a:solidFill>
                        <a:schemeClr val="tx1"/>
                      </a:solidFill>
                      <a:prstDash val="solid"/>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rPr>
                        <a:t>iSpyU</a:t>
                      </a:r>
                      <a:r>
                        <a:rPr lang="en-US" altLang="zh-CN" sz="1800">
                          <a:latin typeface="微软雅黑" panose="020B0503020204020204" pitchFamily="34" charset="-122"/>
                          <a:ea typeface="微软雅黑" panose="020B0503020204020204" pitchFamily="34" charset="-122"/>
                          <a:sym typeface="+mn-ea"/>
                        </a:rPr>
                        <a:t>[4]</a:t>
                      </a:r>
                      <a:endParaRPr lang="en-US" altLang="zh-CN">
                        <a:latin typeface="微软雅黑" panose="020B0503020204020204" pitchFamily="34" charset="-122"/>
                        <a:ea typeface="微软雅黑" panose="020B0503020204020204" pitchFamily="34" charset="-122"/>
                      </a:endParaRPr>
                    </a:p>
                  </a:txBody>
                  <a:tcPr anchor="ctr" anchorCtr="0">
                    <a:lnL w="12700">
                      <a:solidFill>
                        <a:schemeClr val="tx1"/>
                      </a:solidFill>
                      <a:prstDash val="solid"/>
                    </a:lnL>
                    <a:lnR w="12700">
                      <a:solidFill>
                        <a:schemeClr val="tx1"/>
                      </a:solidFill>
                      <a:prstDash val="solid"/>
                    </a:lnR>
                    <a:lnT>
                      <a:noFill/>
                    </a:lnT>
                    <a:lnB w="12700">
                      <a:solidFill>
                        <a:schemeClr val="tx1"/>
                      </a:solidFill>
                      <a:prstDash val="solid"/>
                    </a:lnB>
                    <a:lnTlToBr>
                      <a:noFill/>
                    </a:lnTlToBr>
                    <a:lnBlToTr>
                      <a:noFill/>
                    </a:lnBlToTr>
                  </a:tcPr>
                </a:tc>
                <a:tc>
                  <a:txBody>
                    <a:bodyPr/>
                    <a:p>
                      <a:pPr algn="ctr">
                        <a:buNone/>
                      </a:pPr>
                      <a:endParaRPr lang="zh-CN" altLang="en-US">
                        <a:latin typeface="微软雅黑" panose="020B0503020204020204" pitchFamily="34" charset="-122"/>
                        <a:ea typeface="微软雅黑" panose="020B0503020204020204" pitchFamily="34" charset="-122"/>
                      </a:endParaRPr>
                    </a:p>
                  </a:txBody>
                  <a:tcPr anchor="ctr" anchorCtr="0">
                    <a:lnL>
                      <a:noFill/>
                    </a:lnL>
                    <a:lnR>
                      <a:noFill/>
                    </a:lnR>
                    <a:lnT>
                      <a:noFill/>
                    </a:lnT>
                    <a:lnB w="12700">
                      <a:solidFill>
                        <a:schemeClr val="tx1"/>
                      </a:solidFill>
                      <a:prstDash val="solid"/>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rPr>
                        <a:t>LAS</a:t>
                      </a:r>
                      <a:endParaRPr lang="en-US" altLang="zh-CN">
                        <a:latin typeface="微软雅黑" panose="020B0503020204020204" pitchFamily="34" charset="-122"/>
                        <a:ea typeface="微软雅黑" panose="020B0503020204020204" pitchFamily="34" charset="-122"/>
                      </a:endParaRPr>
                    </a:p>
                  </a:txBody>
                  <a:tcPr anchor="ctr" anchorCtr="0">
                    <a:lnL>
                      <a:noFill/>
                    </a:lnL>
                    <a:lnR>
                      <a:noFill/>
                    </a:lnR>
                    <a:lnT>
                      <a:noFill/>
                    </a:lnT>
                    <a:lnB w="12700">
                      <a:solidFill>
                        <a:schemeClr val="tx1"/>
                      </a:solidFill>
                      <a:prstDash val="solid"/>
                    </a:lnB>
                    <a:lnTlToBr>
                      <a:noFill/>
                    </a:lnTlToBr>
                    <a:lnBlToTr>
                      <a:noFill/>
                    </a:lnBlToTr>
                  </a:tcPr>
                </a:tc>
                <a:tc>
                  <a:txBody>
                    <a:bodyPr/>
                    <a:p>
                      <a:pPr algn="ctr">
                        <a:buNone/>
                      </a:pPr>
                      <a:r>
                        <a:rPr lang="zh-CN" altLang="en-US" sz="1800" b="0">
                          <a:solidFill>
                            <a:srgbClr val="FF0000"/>
                          </a:solidFill>
                          <a:latin typeface="微软雅黑" panose="020B0503020204020204" pitchFamily="34" charset="-122"/>
                          <a:ea typeface="微软雅黑" panose="020B0503020204020204" pitchFamily="34" charset="-122"/>
                          <a:sym typeface="+mn-ea"/>
                        </a:rPr>
                        <a:t>不支持</a:t>
                      </a:r>
                      <a:endParaRPr lang="zh-CN" altLang="en-US" sz="1800" b="0">
                        <a:solidFill>
                          <a:srgbClr val="FF0000"/>
                        </a:solidFill>
                        <a:latin typeface="微软雅黑" panose="020B0503020204020204" pitchFamily="34" charset="-122"/>
                        <a:ea typeface="微软雅黑" panose="020B0503020204020204" pitchFamily="34" charset="-122"/>
                        <a:sym typeface="+mn-ea"/>
                      </a:endParaRPr>
                    </a:p>
                  </a:txBody>
                  <a:tcPr anchor="ctr" anchorCtr="0">
                    <a:lnL>
                      <a:noFill/>
                    </a:lnL>
                    <a:lnR>
                      <a:noFill/>
                    </a:lnR>
                    <a:lnT>
                      <a:noFill/>
                    </a:lnT>
                    <a:lnB w="12700">
                      <a:solidFill>
                        <a:schemeClr val="tx1"/>
                      </a:solidFill>
                      <a:prstDash val="solid"/>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rPr>
                        <a:t>59%</a:t>
                      </a:r>
                      <a:endParaRPr lang="en-US" altLang="zh-CN">
                        <a:latin typeface="微软雅黑" panose="020B0503020204020204" pitchFamily="34" charset="-122"/>
                        <a:ea typeface="微软雅黑" panose="020B0503020204020204" pitchFamily="34" charset="-122"/>
                      </a:endParaRPr>
                    </a:p>
                  </a:txBody>
                  <a:tcPr anchor="ctr" anchorCtr="0">
                    <a:lnL>
                      <a:noFill/>
                    </a:lnL>
                    <a:lnR>
                      <a:noFill/>
                    </a:lnR>
                    <a:lnT>
                      <a:noFill/>
                    </a:lnT>
                    <a:lnB w="12700">
                      <a:solidFill>
                        <a:schemeClr val="tx1"/>
                      </a:solidFill>
                      <a:prstDash val="solid"/>
                    </a:lnB>
                    <a:lnTlToBr>
                      <a:noFill/>
                    </a:lnTlToBr>
                    <a:lnBlToTr>
                      <a:noFill/>
                    </a:lnBlToTr>
                  </a:tcPr>
                </a:tc>
              </a:tr>
              <a:tr h="640080">
                <a:tc rowSpan="3">
                  <a:txBody>
                    <a:bodyPr/>
                    <a:p>
                      <a:pPr algn="ctr">
                        <a:buNone/>
                      </a:pPr>
                      <a:r>
                        <a:rPr lang="zh-CN" altLang="en-US" sz="2000">
                          <a:latin typeface="微软雅黑" panose="020B0503020204020204" pitchFamily="34" charset="-122"/>
                          <a:ea typeface="微软雅黑" panose="020B0503020204020204" pitchFamily="34" charset="-122"/>
                          <a:sym typeface="+mn-ea"/>
                        </a:rPr>
                        <a:t>传感器</a:t>
                      </a:r>
                      <a:endParaRPr lang="zh-CN" altLang="en-US" sz="2000">
                        <a:latin typeface="微软雅黑" panose="020B0503020204020204" pitchFamily="34" charset="-122"/>
                        <a:ea typeface="微软雅黑" panose="020B0503020204020204" pitchFamily="34" charset="-122"/>
                      </a:endParaRPr>
                    </a:p>
                    <a:p>
                      <a:pPr algn="ctr">
                        <a:buNone/>
                      </a:pPr>
                      <a:r>
                        <a:rPr lang="zh-CN" altLang="en-US" sz="2000">
                          <a:latin typeface="微软雅黑" panose="020B0503020204020204" pitchFamily="34" charset="-122"/>
                          <a:ea typeface="微软雅黑" panose="020B0503020204020204" pitchFamily="34" charset="-122"/>
                          <a:sym typeface="+mn-ea"/>
                        </a:rPr>
                        <a:t>语音重建</a:t>
                      </a:r>
                      <a:endParaRPr lang="zh-CN" altLang="en-US" sz="2000">
                        <a:latin typeface="微软雅黑" panose="020B0503020204020204" pitchFamily="34" charset="-122"/>
                        <a:ea typeface="微软雅黑" panose="020B0503020204020204" pitchFamily="34" charset="-122"/>
                        <a:sym typeface="+mn-ea"/>
                      </a:endParaRPr>
                    </a:p>
                  </a:txBody>
                  <a:tcPr anchor="ctr" anchorCtr="0">
                    <a:lnL>
                      <a:noFill/>
                    </a:lnL>
                    <a:lnR w="12700">
                      <a:solidFill>
                        <a:schemeClr val="tx1"/>
                      </a:solidFill>
                      <a:prstDash val="solid"/>
                    </a:lnR>
                    <a:lnT w="12700">
                      <a:solidFill>
                        <a:schemeClr val="tx1"/>
                      </a:solidFill>
                      <a:prstDash val="solid"/>
                    </a:lnT>
                    <a:lnB w="28575">
                      <a:solidFill>
                        <a:schemeClr val="tx1"/>
                      </a:solidFill>
                      <a:prstDash val="solid"/>
                    </a:lnB>
                    <a:lnTlToBr>
                      <a:noFill/>
                    </a:lnTlToBr>
                    <a:lnBlToTr>
                      <a:noFill/>
                    </a:lnBlToTr>
                  </a:tcPr>
                </a:tc>
                <a:tc>
                  <a:txBody>
                    <a:bodyPr/>
                    <a:p>
                      <a:pPr algn="ctr">
                        <a:buNone/>
                      </a:pPr>
                      <a:r>
                        <a:rPr lang="zh-CN" altLang="en-US" sz="1800">
                          <a:latin typeface="微软雅黑" panose="020B0503020204020204" pitchFamily="34" charset="-122"/>
                          <a:ea typeface="微软雅黑" panose="020B0503020204020204" pitchFamily="34" charset="-122"/>
                          <a:sym typeface="+mn-ea"/>
                        </a:rPr>
                        <a:t>AccelEve</a:t>
                      </a:r>
                      <a:r>
                        <a:rPr lang="en-US" altLang="zh-CN" sz="1800">
                          <a:latin typeface="微软雅黑" panose="020B0503020204020204" pitchFamily="34" charset="-122"/>
                          <a:ea typeface="微软雅黑" panose="020B0503020204020204" pitchFamily="34" charset="-122"/>
                          <a:sym typeface="+mn-ea"/>
                        </a:rPr>
                        <a:t>[5]</a:t>
                      </a:r>
                      <a:endParaRPr lang="zh-CN" altLang="en-US">
                        <a:latin typeface="微软雅黑" panose="020B0503020204020204" pitchFamily="34" charset="-122"/>
                        <a:ea typeface="微软雅黑" panose="020B0503020204020204" pitchFamily="34" charset="-122"/>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a:noFill/>
                    </a:lnB>
                    <a:lnTlToBr>
                      <a:noFill/>
                    </a:lnTlToBr>
                    <a:lnBlToTr>
                      <a:noFill/>
                    </a:lnBlToTr>
                  </a:tcPr>
                </a:tc>
                <a:tc>
                  <a:txBody>
                    <a:bodyPr/>
                    <a:p>
                      <a:pPr algn="ctr">
                        <a:buNone/>
                      </a:pPr>
                      <a:r>
                        <a:rPr lang="zh-CN" altLang="en-US" sz="1800">
                          <a:latin typeface="微软雅黑" panose="020B0503020204020204" pitchFamily="34" charset="-122"/>
                          <a:ea typeface="微软雅黑" panose="020B0503020204020204" pitchFamily="34" charset="-122"/>
                          <a:sym typeface="+mn-ea"/>
                        </a:rPr>
                        <a:t>加速度计</a:t>
                      </a:r>
                      <a:endParaRPr lang="zh-CN" altLang="en-US" sz="1800">
                        <a:latin typeface="微软雅黑" panose="020B0503020204020204" pitchFamily="34" charset="-122"/>
                        <a:ea typeface="微软雅黑" panose="020B0503020204020204" pitchFamily="34" charset="-122"/>
                        <a:sym typeface="+mn-ea"/>
                      </a:endParaRPr>
                    </a:p>
                  </a:txBody>
                  <a:tcPr anchor="ctr" anchorCtr="0">
                    <a:lnL>
                      <a:noFill/>
                    </a:lnL>
                    <a:lnR>
                      <a:noFill/>
                    </a:lnR>
                    <a:lnT w="12700">
                      <a:solidFill>
                        <a:schemeClr val="tx1"/>
                      </a:solidFill>
                      <a:prstDash val="solid"/>
                    </a:lnT>
                    <a:lnB>
                      <a:noFill/>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rPr>
                        <a:t>AED+Griffin-Li</a:t>
                      </a:r>
                      <a:r>
                        <a:rPr lang="en-US" altLang="zh-CN">
                          <a:latin typeface="微软雅黑" panose="020B0503020204020204" pitchFamily="34" charset="-122"/>
                          <a:ea typeface="微软雅黑" panose="020B0503020204020204" pitchFamily="34" charset="-122"/>
                        </a:rPr>
                        <a:t>m</a:t>
                      </a:r>
                      <a:endParaRPr lang="en-US" altLang="zh-CN">
                        <a:latin typeface="微软雅黑" panose="020B0503020204020204" pitchFamily="34" charset="-122"/>
                        <a:ea typeface="微软雅黑" panose="020B0503020204020204" pitchFamily="34" charset="-122"/>
                      </a:endParaRPr>
                    </a:p>
                  </a:txBody>
                  <a:tcPr anchor="ctr" anchorCtr="0">
                    <a:lnL>
                      <a:noFill/>
                    </a:lnL>
                    <a:lnR>
                      <a:noFill/>
                    </a:lnR>
                    <a:lnT w="12700">
                      <a:solidFill>
                        <a:schemeClr val="tx1"/>
                      </a:solidFill>
                      <a:prstDash val="solid"/>
                    </a:lnT>
                    <a:lnB>
                      <a:noFill/>
                    </a:lnB>
                    <a:lnTlToBr>
                      <a:noFill/>
                    </a:lnTlToBr>
                    <a:lnBlToTr>
                      <a:noFill/>
                    </a:lnBlToTr>
                  </a:tcPr>
                </a:tc>
                <a:tc>
                  <a:txBody>
                    <a:bodyPr/>
                    <a:p>
                      <a:pPr algn="ctr">
                        <a:buNone/>
                      </a:pPr>
                      <a:r>
                        <a:rPr lang="zh-CN" altLang="en-US" sz="1800" b="0">
                          <a:solidFill>
                            <a:srgbClr val="FF0000"/>
                          </a:solidFill>
                          <a:latin typeface="微软雅黑" panose="020B0503020204020204" pitchFamily="34" charset="-122"/>
                          <a:ea typeface="微软雅黑" panose="020B0503020204020204" pitchFamily="34" charset="-122"/>
                          <a:sym typeface="+mn-ea"/>
                        </a:rPr>
                        <a:t>不支持</a:t>
                      </a:r>
                      <a:endParaRPr lang="zh-CN" altLang="en-US" sz="1800" b="0">
                        <a:solidFill>
                          <a:srgbClr val="FF0000"/>
                        </a:solidFill>
                        <a:latin typeface="微软雅黑" panose="020B0503020204020204" pitchFamily="34" charset="-122"/>
                        <a:ea typeface="微软雅黑" panose="020B0503020204020204" pitchFamily="34" charset="-122"/>
                        <a:sym typeface="+mn-ea"/>
                      </a:endParaRPr>
                    </a:p>
                  </a:txBody>
                  <a:tcPr anchor="ctr" anchorCtr="0">
                    <a:lnL>
                      <a:noFill/>
                    </a:lnL>
                    <a:lnR>
                      <a:noFill/>
                    </a:lnR>
                    <a:lnT w="12700">
                      <a:solidFill>
                        <a:schemeClr val="tx1"/>
                      </a:solidFill>
                      <a:prstDash val="solid"/>
                    </a:lnT>
                    <a:lnB>
                      <a:noFill/>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txBody>
                  <a:tcPr anchor="ctr" anchorCtr="0">
                    <a:lnL>
                      <a:noFill/>
                    </a:lnL>
                    <a:lnR>
                      <a:noFill/>
                    </a:lnR>
                    <a:lnT w="12700">
                      <a:solidFill>
                        <a:schemeClr val="tx1"/>
                      </a:solidFill>
                      <a:prstDash val="solid"/>
                    </a:lnT>
                    <a:lnB>
                      <a:noFill/>
                    </a:lnB>
                    <a:lnTlToBr>
                      <a:noFill/>
                    </a:lnTlToBr>
                    <a:lnBlToTr>
                      <a:noFill/>
                    </a:lnBlToTr>
                  </a:tcPr>
                </a:tc>
              </a:tr>
              <a:tr h="640080">
                <a:tc vMerge="1">
                  <a:tcPr anchor="ctr" anchorCtr="0">
                    <a:lnL>
                      <a:noFill/>
                    </a:lnL>
                    <a:lnR w="12700">
                      <a:solidFill>
                        <a:schemeClr val="tx1"/>
                      </a:solidFill>
                      <a:prstDash val="solid"/>
                    </a:lnR>
                    <a:lnT w="12700">
                      <a:solidFill>
                        <a:schemeClr val="tx1"/>
                      </a:solidFill>
                      <a:prstDash val="solid"/>
                    </a:lnT>
                    <a:lnB>
                      <a:noFill/>
                    </a:lnB>
                    <a:lnTlToBr>
                      <a:noFill/>
                    </a:lnTlToBr>
                    <a:lnBlToTr>
                      <a:noFill/>
                    </a:lnBlToTr>
                  </a:tcPr>
                </a:tc>
                <a:tc>
                  <a:txBody>
                    <a:bodyPr/>
                    <a:p>
                      <a:pPr algn="ctr">
                        <a:buNone/>
                      </a:pPr>
                      <a:r>
                        <a:rPr lang="en-US" altLang="zh-CN" sz="1800">
                          <a:latin typeface="微软雅黑" panose="020B0503020204020204" pitchFamily="34" charset="-122"/>
                          <a:ea typeface="微软雅黑" panose="020B0503020204020204" pitchFamily="34" charset="-122"/>
                          <a:sym typeface="+mn-ea"/>
                        </a:rPr>
                        <a:t>AccMyrinx[6]</a:t>
                      </a:r>
                      <a:endParaRPr lang="en-US" altLang="zh-CN" sz="1800">
                        <a:latin typeface="微软雅黑" panose="020B0503020204020204" pitchFamily="34" charset="-122"/>
                        <a:ea typeface="微软雅黑" panose="020B0503020204020204" pitchFamily="34" charset="-122"/>
                        <a:sym typeface="+mn-ea"/>
                      </a:endParaRPr>
                    </a:p>
                  </a:txBody>
                  <a:tcPr anchor="ctr" anchorCtr="0">
                    <a:lnL w="12700">
                      <a:solidFill>
                        <a:schemeClr val="tx1"/>
                      </a:solidFill>
                      <a:prstDash val="solid"/>
                    </a:lnL>
                    <a:lnR w="12700">
                      <a:solidFill>
                        <a:schemeClr val="tx1"/>
                      </a:solidFill>
                      <a:prstDash val="solid"/>
                    </a:lnR>
                    <a:lnT w="12700">
                      <a:solidFill>
                        <a:schemeClr val="tx1"/>
                      </a:solidFill>
                      <a:prstDash val="solid"/>
                    </a:lnT>
                    <a:lnB>
                      <a:noFill/>
                    </a:lnB>
                    <a:lnTlToBr>
                      <a:noFill/>
                    </a:lnTlToBr>
                    <a:lnBlToTr>
                      <a:noFill/>
                    </a:lnBlToTr>
                  </a:tcPr>
                </a:tc>
                <a:tc>
                  <a:txBody>
                    <a:bodyPr/>
                    <a:p>
                      <a:pPr algn="ctr">
                        <a:buNone/>
                      </a:pPr>
                      <a:r>
                        <a:rPr lang="zh-CN" altLang="en-US" sz="1800">
                          <a:latin typeface="微软雅黑" panose="020B0503020204020204" pitchFamily="34" charset="-122"/>
                          <a:ea typeface="微软雅黑" panose="020B0503020204020204" pitchFamily="34" charset="-122"/>
                          <a:sym typeface="+mn-ea"/>
                        </a:rPr>
                        <a:t>加速度计</a:t>
                      </a:r>
                      <a:endParaRPr lang="zh-CN" altLang="en-US" sz="1800">
                        <a:latin typeface="微软雅黑" panose="020B0503020204020204" pitchFamily="34" charset="-122"/>
                        <a:ea typeface="微软雅黑" panose="020B0503020204020204" pitchFamily="34" charset="-122"/>
                        <a:sym typeface="+mn-ea"/>
                      </a:endParaRPr>
                    </a:p>
                  </a:txBody>
                  <a:tcPr anchor="ctr" anchorCtr="0">
                    <a:lnL>
                      <a:noFill/>
                    </a:lnL>
                    <a:lnR>
                      <a:noFill/>
                    </a:lnR>
                    <a:lnT w="12700">
                      <a:solidFill>
                        <a:schemeClr val="tx1"/>
                      </a:solidFill>
                      <a:prstDash val="solid"/>
                    </a:lnT>
                    <a:lnB>
                      <a:noFill/>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rPr>
                        <a:t>WMelGAN</a:t>
                      </a:r>
                      <a:endParaRPr lang="en-US" altLang="zh-CN">
                        <a:latin typeface="微软雅黑" panose="020B0503020204020204" pitchFamily="34" charset="-122"/>
                        <a:ea typeface="微软雅黑" panose="020B0503020204020204" pitchFamily="34" charset="-122"/>
                      </a:endParaRPr>
                    </a:p>
                  </a:txBody>
                  <a:tcPr anchor="ctr" anchorCtr="0">
                    <a:lnL>
                      <a:noFill/>
                    </a:lnL>
                    <a:lnR>
                      <a:noFill/>
                    </a:lnR>
                    <a:lnT w="12700">
                      <a:solidFill>
                        <a:schemeClr val="tx1"/>
                      </a:solidFill>
                      <a:prstDash val="solid"/>
                    </a:lnT>
                    <a:lnB>
                      <a:noFill/>
                    </a:lnB>
                    <a:lnTlToBr>
                      <a:noFill/>
                    </a:lnTlToBr>
                    <a:lnBlToTr>
                      <a:noFill/>
                    </a:lnBlToTr>
                  </a:tcPr>
                </a:tc>
                <a:tc>
                  <a:txBody>
                    <a:bodyPr/>
                    <a:p>
                      <a:pPr algn="ctr">
                        <a:buNone/>
                      </a:pPr>
                      <a:r>
                        <a:rPr lang="zh-CN" altLang="en-US" sz="1800" b="0">
                          <a:solidFill>
                            <a:srgbClr val="FF0000"/>
                          </a:solidFill>
                          <a:latin typeface="微软雅黑" panose="020B0503020204020204" pitchFamily="34" charset="-122"/>
                          <a:ea typeface="微软雅黑" panose="020B0503020204020204" pitchFamily="34" charset="-122"/>
                          <a:sym typeface="+mn-ea"/>
                        </a:rPr>
                        <a:t>不支持</a:t>
                      </a:r>
                      <a:endParaRPr lang="zh-CN" altLang="en-US" sz="1800" b="0">
                        <a:solidFill>
                          <a:srgbClr val="FF0000"/>
                        </a:solidFill>
                        <a:latin typeface="微软雅黑" panose="020B0503020204020204" pitchFamily="34" charset="-122"/>
                        <a:ea typeface="微软雅黑" panose="020B0503020204020204" pitchFamily="34" charset="-122"/>
                        <a:sym typeface="+mn-ea"/>
                      </a:endParaRPr>
                    </a:p>
                  </a:txBody>
                  <a:tcPr anchor="ctr" anchorCtr="0">
                    <a:lnL>
                      <a:noFill/>
                    </a:lnL>
                    <a:lnR>
                      <a:noFill/>
                    </a:lnR>
                    <a:lnT w="12700">
                      <a:solidFill>
                        <a:schemeClr val="tx1"/>
                      </a:solidFill>
                      <a:prstDash val="solid"/>
                    </a:lnT>
                    <a:lnB>
                      <a:noFill/>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rPr>
                        <a:t>2.84(MOS)</a:t>
                      </a:r>
                      <a:endParaRPr lang="en-US" altLang="zh-CN">
                        <a:latin typeface="微软雅黑" panose="020B0503020204020204" pitchFamily="34" charset="-122"/>
                        <a:ea typeface="微软雅黑" panose="020B0503020204020204" pitchFamily="34" charset="-122"/>
                      </a:endParaRPr>
                    </a:p>
                  </a:txBody>
                  <a:tcPr anchor="ctr" anchorCtr="0">
                    <a:lnL>
                      <a:noFill/>
                    </a:lnL>
                    <a:lnR>
                      <a:noFill/>
                    </a:lnR>
                    <a:lnT w="12700">
                      <a:solidFill>
                        <a:schemeClr val="tx1"/>
                      </a:solidFill>
                      <a:prstDash val="solid"/>
                    </a:lnT>
                    <a:lnB>
                      <a:noFill/>
                    </a:lnB>
                    <a:lnTlToBr>
                      <a:noFill/>
                    </a:lnTlToBr>
                    <a:lnBlToTr>
                      <a:noFill/>
                    </a:lnBlToTr>
                  </a:tcPr>
                </a:tc>
              </a:tr>
              <a:tr h="640080">
                <a:tc vMerge="1">
                  <a:tcPr anchor="ctr" anchorCtr="0">
                    <a:lnL>
                      <a:noFill/>
                    </a:lnL>
                    <a:lnR w="12700">
                      <a:solidFill>
                        <a:schemeClr val="tx1"/>
                      </a:solidFill>
                      <a:prstDash val="solid"/>
                    </a:lnR>
                    <a:lnT>
                      <a:noFill/>
                    </a:lnT>
                    <a:lnB w="28575">
                      <a:solidFill>
                        <a:schemeClr val="tx1"/>
                      </a:solidFill>
                      <a:prstDash val="solid"/>
                    </a:lnB>
                    <a:lnTlToBr>
                      <a:noFill/>
                    </a:lnTlToBr>
                    <a:lnBlToTr>
                      <a:noFill/>
                    </a:lnBlToTr>
                  </a:tcPr>
                </a:tc>
                <a:tc>
                  <a:txBody>
                    <a:bodyPr/>
                    <a:p>
                      <a:pPr algn="ctr">
                        <a:buNone/>
                      </a:pPr>
                      <a:r>
                        <a:rPr lang="zh-CN" altLang="en-US">
                          <a:latin typeface="微软雅黑" panose="020B0503020204020204" pitchFamily="34" charset="-122"/>
                          <a:ea typeface="微软雅黑" panose="020B0503020204020204" pitchFamily="34" charset="-122"/>
                        </a:rPr>
                        <a:t>VoiceFormer</a:t>
                      </a:r>
                      <a:endParaRPr lang="en-US" altLang="zh-CN">
                        <a:latin typeface="微软雅黑" panose="020B0503020204020204" pitchFamily="34" charset="-122"/>
                        <a:ea typeface="微软雅黑" panose="020B0503020204020204" pitchFamily="34" charset="-122"/>
                      </a:endParaRPr>
                    </a:p>
                  </a:txBody>
                  <a:tcPr anchor="ctr" anchorCtr="0">
                    <a:lnL w="12700">
                      <a:solidFill>
                        <a:schemeClr val="tx1"/>
                      </a:solidFill>
                      <a:prstDash val="solid"/>
                    </a:lnL>
                    <a:lnR w="12700">
                      <a:solidFill>
                        <a:schemeClr val="tx1"/>
                      </a:solidFill>
                      <a:prstDash val="solid"/>
                    </a:lnR>
                    <a:lnT>
                      <a:noFill/>
                    </a:lnT>
                    <a:lnB w="28575">
                      <a:solidFill>
                        <a:schemeClr val="tx1"/>
                      </a:solidFill>
                      <a:prstDash val="solid"/>
                    </a:lnB>
                    <a:lnTlToBr>
                      <a:noFill/>
                    </a:lnTlToBr>
                    <a:lnBlToTr>
                      <a:noFill/>
                    </a:lnBlToTr>
                  </a:tcPr>
                </a:tc>
                <a:tc>
                  <a:txBody>
                    <a:bodyPr/>
                    <a:p>
                      <a:pPr algn="ctr">
                        <a:buNone/>
                      </a:pPr>
                      <a:endParaRPr lang="zh-CN" altLang="en-US">
                        <a:latin typeface="微软雅黑" panose="020B0503020204020204" pitchFamily="34" charset="-122"/>
                        <a:ea typeface="微软雅黑" panose="020B0503020204020204" pitchFamily="34" charset="-122"/>
                      </a:endParaRPr>
                    </a:p>
                  </a:txBody>
                  <a:tcPr anchor="ctr" anchorCtr="0">
                    <a:lnL>
                      <a:noFill/>
                    </a:lnL>
                    <a:lnR>
                      <a:noFill/>
                    </a:lnR>
                    <a:lnT>
                      <a:noFill/>
                    </a:lnT>
                    <a:lnB w="28575">
                      <a:solidFill>
                        <a:schemeClr val="tx1"/>
                      </a:solidFill>
                      <a:prstDash val="solid"/>
                    </a:lnB>
                    <a:lnTlToBr>
                      <a:noFill/>
                    </a:lnTlToBr>
                    <a:lnBlToTr>
                      <a:noFill/>
                    </a:lnBlToTr>
                  </a:tcPr>
                </a:tc>
                <a:tc>
                  <a:txBody>
                    <a:bodyPr/>
                    <a:p>
                      <a:pPr algn="ctr">
                        <a:buNone/>
                      </a:pPr>
                      <a:r>
                        <a:rPr lang="en-US" altLang="zh-CN" sz="1800">
                          <a:latin typeface="微软雅黑" panose="020B0503020204020204" pitchFamily="34" charset="-122"/>
                          <a:ea typeface="微软雅黑" panose="020B0503020204020204" pitchFamily="34" charset="-122"/>
                          <a:sym typeface="+mn-ea"/>
                        </a:rPr>
                        <a:t>WMelGAN2.0</a:t>
                      </a:r>
                      <a:endParaRPr lang="en-US" altLang="zh-CN" sz="1800">
                        <a:latin typeface="微软雅黑" panose="020B0503020204020204" pitchFamily="34" charset="-122"/>
                        <a:ea typeface="微软雅黑" panose="020B0503020204020204" pitchFamily="34" charset="-122"/>
                        <a:sym typeface="+mn-ea"/>
                      </a:endParaRPr>
                    </a:p>
                  </a:txBody>
                  <a:tcPr anchor="ctr" anchorCtr="0">
                    <a:lnL>
                      <a:noFill/>
                    </a:lnL>
                    <a:lnR>
                      <a:noFill/>
                    </a:lnR>
                    <a:lnT>
                      <a:noFill/>
                    </a:lnT>
                    <a:lnB w="28575">
                      <a:solidFill>
                        <a:schemeClr val="tx1"/>
                      </a:solidFill>
                      <a:prstDash val="solid"/>
                    </a:lnB>
                    <a:lnTlToBr>
                      <a:noFill/>
                    </a:lnTlToBr>
                    <a:lnBlToTr>
                      <a:noFill/>
                    </a:lnBlToTr>
                  </a:tcPr>
                </a:tc>
                <a:tc>
                  <a:txBody>
                    <a:bodyPr/>
                    <a:p>
                      <a:pPr algn="ctr">
                        <a:buNone/>
                      </a:pPr>
                      <a:r>
                        <a:rPr lang="zh-CN" altLang="en-US" sz="1800" b="0">
                          <a:solidFill>
                            <a:srgbClr val="FF0000"/>
                          </a:solidFill>
                          <a:latin typeface="微软雅黑" panose="020B0503020204020204" pitchFamily="34" charset="-122"/>
                          <a:ea typeface="微软雅黑" panose="020B0503020204020204" pitchFamily="34" charset="-122"/>
                          <a:sym typeface="+mn-ea"/>
                        </a:rPr>
                        <a:t>不支持</a:t>
                      </a:r>
                      <a:endParaRPr lang="zh-CN" altLang="en-US" sz="1800" b="0">
                        <a:solidFill>
                          <a:srgbClr val="FF0000"/>
                        </a:solidFill>
                        <a:latin typeface="微软雅黑" panose="020B0503020204020204" pitchFamily="34" charset="-122"/>
                        <a:ea typeface="微软雅黑" panose="020B0503020204020204" pitchFamily="34" charset="-122"/>
                        <a:sym typeface="+mn-ea"/>
                      </a:endParaRPr>
                    </a:p>
                  </a:txBody>
                  <a:tcPr anchor="ctr" anchorCtr="0">
                    <a:lnL>
                      <a:noFill/>
                    </a:lnL>
                    <a:lnR>
                      <a:noFill/>
                    </a:lnR>
                    <a:lnT>
                      <a:noFill/>
                    </a:lnT>
                    <a:lnB w="28575">
                      <a:solidFill>
                        <a:schemeClr val="tx1"/>
                      </a:solidFill>
                      <a:prstDash val="solid"/>
                    </a:lnB>
                    <a:lnTlToBr>
                      <a:noFill/>
                    </a:lnTlToBr>
                    <a:lnBlToTr>
                      <a:noFill/>
                    </a:lnBlToTr>
                  </a:tcPr>
                </a:tc>
                <a:tc>
                  <a:txBody>
                    <a:bodyPr/>
                    <a:p>
                      <a:pPr algn="ctr">
                        <a:buNone/>
                      </a:pPr>
                      <a:r>
                        <a:rPr lang="en-US" altLang="zh-CN">
                          <a:latin typeface="微软雅黑" panose="020B0503020204020204" pitchFamily="34" charset="-122"/>
                          <a:ea typeface="微软雅黑" panose="020B0503020204020204" pitchFamily="34" charset="-122"/>
                        </a:rPr>
                        <a:t>3.05</a:t>
                      </a:r>
                      <a:r>
                        <a:rPr lang="en-US" altLang="zh-CN" sz="1800">
                          <a:latin typeface="微软雅黑" panose="020B0503020204020204" pitchFamily="34" charset="-122"/>
                          <a:ea typeface="微软雅黑" panose="020B0503020204020204" pitchFamily="34" charset="-122"/>
                          <a:sym typeface="+mn-ea"/>
                        </a:rPr>
                        <a:t>(MOS)</a:t>
                      </a:r>
                      <a:endParaRPr lang="en-US" altLang="zh-CN">
                        <a:latin typeface="微软雅黑" panose="020B0503020204020204" pitchFamily="34" charset="-122"/>
                        <a:ea typeface="微软雅黑" panose="020B0503020204020204" pitchFamily="34" charset="-122"/>
                      </a:endParaRPr>
                    </a:p>
                  </a:txBody>
                  <a:tcPr anchor="ctr" anchorCtr="0">
                    <a:lnL>
                      <a:noFill/>
                    </a:lnL>
                    <a:lnR>
                      <a:noFill/>
                    </a:lnR>
                    <a:lnT>
                      <a:noFill/>
                    </a:lnT>
                    <a:lnB w="28575">
                      <a:solidFill>
                        <a:schemeClr val="tx1"/>
                      </a:solidFill>
                      <a:prstDash val="solid"/>
                    </a:lnB>
                    <a:lnTlToBr>
                      <a:noFill/>
                    </a:lnTlToBr>
                    <a:lnBlToTr>
                      <a:noFill/>
                    </a:lnBlToTr>
                  </a:tcPr>
                </a:tc>
              </a:tr>
            </a:tbl>
          </a:graphicData>
        </a:graphic>
      </p:graphicFrame>
      <p:sp>
        <p:nvSpPr>
          <p:cNvPr id="19" name="文本框 18"/>
          <p:cNvSpPr txBox="1"/>
          <p:nvPr/>
        </p:nvSpPr>
        <p:spPr>
          <a:xfrm>
            <a:off x="4022725" y="3816350"/>
            <a:ext cx="1980000" cy="448310"/>
          </a:xfrm>
          <a:prstGeom prst="roundRect">
            <a:avLst>
              <a:gd name="adj" fmla="val 32719"/>
            </a:avLst>
          </a:prstGeom>
          <a:solidFill>
            <a:srgbClr val="DBB4B7"/>
          </a:solidFill>
        </p:spPr>
        <p:txBody>
          <a:bodyPr wrap="square" rtlCol="0" anchor="t">
            <a:noAutofit/>
          </a:bodyPr>
          <a:p>
            <a:pPr algn="ctr">
              <a:buNone/>
            </a:pPr>
            <a:r>
              <a:rPr lang="zh-CN" altLang="en-US">
                <a:sym typeface="+mn-ea"/>
              </a:rPr>
              <a:t>陀螺仪</a:t>
            </a:r>
            <a:r>
              <a:rPr lang="en-US" altLang="zh-CN">
                <a:sym typeface="+mn-ea"/>
              </a:rPr>
              <a:t>, </a:t>
            </a:r>
            <a:r>
              <a:rPr lang="zh-CN" altLang="en-US">
                <a:sym typeface="+mn-ea"/>
              </a:rPr>
              <a:t>加速度计</a:t>
            </a:r>
            <a:endParaRPr lang="zh-CN" altLang="en-US">
              <a:sym typeface="+mn-ea"/>
            </a:endParaRPr>
          </a:p>
        </p:txBody>
      </p:sp>
      <p:sp>
        <p:nvSpPr>
          <p:cNvPr id="21" name="文本框 20"/>
          <p:cNvSpPr txBox="1"/>
          <p:nvPr>
            <p:custDataLst>
              <p:tags r:id="rId3"/>
            </p:custDataLst>
          </p:nvPr>
        </p:nvSpPr>
        <p:spPr>
          <a:xfrm>
            <a:off x="4022725" y="5755640"/>
            <a:ext cx="1980000" cy="448310"/>
          </a:xfrm>
          <a:prstGeom prst="roundRect">
            <a:avLst>
              <a:gd name="adj" fmla="val 32719"/>
            </a:avLst>
          </a:prstGeom>
          <a:solidFill>
            <a:srgbClr val="DBB4B7"/>
          </a:solidFill>
        </p:spPr>
        <p:txBody>
          <a:bodyPr wrap="square" rtlCol="0" anchor="t">
            <a:noAutofit/>
          </a:bodyPr>
          <a:p>
            <a:pPr algn="ctr">
              <a:buNone/>
            </a:pPr>
            <a:r>
              <a:rPr lang="zh-CN" altLang="en-US">
                <a:sym typeface="+mn-ea"/>
              </a:rPr>
              <a:t>陀螺仪</a:t>
            </a:r>
            <a:r>
              <a:rPr lang="en-US" altLang="zh-CN">
                <a:sym typeface="+mn-ea"/>
              </a:rPr>
              <a:t>, </a:t>
            </a:r>
            <a:r>
              <a:rPr lang="zh-CN" altLang="en-US">
                <a:sym typeface="+mn-ea"/>
              </a:rPr>
              <a:t>加速度计</a:t>
            </a:r>
            <a:endParaRPr lang="zh-CN" altLang="en-US">
              <a:sym typeface="+mn-ea"/>
            </a:endParaRPr>
          </a:p>
        </p:txBody>
      </p:sp>
      <p:cxnSp>
        <p:nvCxnSpPr>
          <p:cNvPr id="29" name="直接连接符 52"/>
          <p:cNvCxnSpPr/>
          <p:nvPr>
            <p:custDataLst>
              <p:tags r:id="rId4"/>
            </p:custDataLst>
          </p:nvPr>
        </p:nvCxnSpPr>
        <p:spPr>
          <a:xfrm>
            <a:off x="2082800" y="814705"/>
            <a:ext cx="9158605" cy="1905"/>
          </a:xfrm>
          <a:prstGeom prst="line">
            <a:avLst/>
          </a:prstGeom>
          <a:solidFill>
            <a:srgbClr val="253F64"/>
          </a:solidFill>
          <a:ln w="9525">
            <a:solidFill>
              <a:srgbClr val="005AD2"/>
            </a:solidFill>
            <a:prstDash val="dash"/>
          </a:ln>
        </p:spPr>
        <p:style>
          <a:lnRef idx="1">
            <a:schemeClr val="accent1"/>
          </a:lnRef>
          <a:fillRef idx="0">
            <a:schemeClr val="accent1"/>
          </a:fillRef>
          <a:effectRef idx="0">
            <a:schemeClr val="accent1"/>
          </a:effectRef>
          <a:fontRef idx="minor">
            <a:schemeClr val="tx1"/>
          </a:fontRef>
        </p:style>
      </p:cxnSp>
      <p:sp>
        <p:nvSpPr>
          <p:cNvPr id="30" name="箭头: 五边形 2"/>
          <p:cNvSpPr/>
          <p:nvPr>
            <p:custDataLst>
              <p:tags r:id="rId5"/>
            </p:custDataLst>
          </p:nvPr>
        </p:nvSpPr>
        <p:spPr>
          <a:xfrm>
            <a:off x="255905" y="603885"/>
            <a:ext cx="1826895" cy="421640"/>
          </a:xfrm>
          <a:prstGeom prst="homePlate">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对比</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灯片编号占位符 4"/>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04219"/>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3</a:t>
            </a:r>
            <a:endParaRPr lang="en-US" altLang="zh-CN" sz="11500" dirty="0">
              <a:solidFill>
                <a:schemeClr val="bg1"/>
              </a:solidFill>
              <a:latin typeface="Impact" panose="020B0806030902050204" pitchFamily="34" charset="0"/>
            </a:endParaRPr>
          </a:p>
        </p:txBody>
      </p:sp>
      <p:sp>
        <p:nvSpPr>
          <p:cNvPr id="9" name="文本框 8"/>
          <p:cNvSpPr txBox="1"/>
          <p:nvPr/>
        </p:nvSpPr>
        <p:spPr bwMode="auto">
          <a:xfrm>
            <a:off x="419101"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第</a:t>
            </a:r>
            <a:endParaRPr lang="zh-CN" altLang="en-US" sz="3200" b="1" dirty="0">
              <a:latin typeface="微软雅黑" panose="020B0503020204020204" pitchFamily="34" charset="-122"/>
              <a:ea typeface="微软雅黑" panose="020B0503020204020204" pitchFamily="34"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p:nvPr/>
        </p:nvSpPr>
        <p:spPr bwMode="auto">
          <a:xfrm>
            <a:off x="2525714"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部分</a:t>
            </a:r>
            <a:endParaRPr lang="zh-CN" altLang="en-US" sz="3200" b="1" dirty="0">
              <a:latin typeface="微软雅黑" panose="020B0503020204020204" pitchFamily="34" charset="-122"/>
              <a:ea typeface="微软雅黑" panose="020B0503020204020204" pitchFamily="34" charset="-122"/>
            </a:endParaRPr>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5963285" y="4075331"/>
            <a:ext cx="6096000" cy="36830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Major Research Work</a:t>
            </a:r>
            <a:endPar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基础扎实"/>
          <p:cNvSpPr txBox="1"/>
          <p:nvPr/>
        </p:nvSpPr>
        <p:spPr>
          <a:xfrm>
            <a:off x="5963285" y="3429000"/>
            <a:ext cx="6096000" cy="6451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研究内容</a:t>
            </a:r>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en-US" altLang="zh-CN"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2" cstate="screen"/>
          <a:stretch>
            <a:fillRect/>
          </a:stretch>
        </p:blipFill>
        <p:spPr>
          <a:xfrm>
            <a:off x="10118090" y="6523355"/>
            <a:ext cx="1546225" cy="388620"/>
          </a:xfrm>
          <a:prstGeom prst="rect">
            <a:avLst/>
          </a:prstGeom>
        </p:spPr>
      </p:pic>
      <p:sp>
        <p:nvSpPr>
          <p:cNvPr id="2" name="矩形 1"/>
          <p:cNvSpPr/>
          <p:nvPr/>
        </p:nvSpPr>
        <p:spPr>
          <a:xfrm>
            <a:off x="0" y="203200"/>
            <a:ext cx="754380"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7319010" y="203200"/>
            <a:ext cx="4872990"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29" name="直接连接符 52"/>
          <p:cNvCxnSpPr/>
          <p:nvPr/>
        </p:nvCxnSpPr>
        <p:spPr>
          <a:xfrm>
            <a:off x="2082800" y="814705"/>
            <a:ext cx="9158605" cy="1905"/>
          </a:xfrm>
          <a:prstGeom prst="line">
            <a:avLst/>
          </a:prstGeom>
          <a:solidFill>
            <a:srgbClr val="253F64"/>
          </a:solidFill>
          <a:ln w="9525">
            <a:solidFill>
              <a:srgbClr val="005AD2"/>
            </a:solidFill>
            <a:prstDash val="dash"/>
          </a:ln>
        </p:spPr>
        <p:style>
          <a:lnRef idx="1">
            <a:schemeClr val="accent1"/>
          </a:lnRef>
          <a:fillRef idx="0">
            <a:schemeClr val="accent1"/>
          </a:fillRef>
          <a:effectRef idx="0">
            <a:schemeClr val="accent1"/>
          </a:effectRef>
          <a:fontRef idx="minor">
            <a:schemeClr val="tx1"/>
          </a:fontRef>
        </p:style>
      </p:cxnSp>
      <p:sp>
        <p:nvSpPr>
          <p:cNvPr id="30" name="箭头: 五边形 2"/>
          <p:cNvSpPr/>
          <p:nvPr/>
        </p:nvSpPr>
        <p:spPr>
          <a:xfrm>
            <a:off x="255905" y="603885"/>
            <a:ext cx="1826895" cy="421640"/>
          </a:xfrm>
          <a:prstGeom prst="homePlate">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威胁</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模型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1" name="组合 30"/>
          <p:cNvGrpSpPr/>
          <p:nvPr/>
        </p:nvGrpSpPr>
        <p:grpSpPr>
          <a:xfrm>
            <a:off x="-1" y="164705"/>
            <a:ext cx="12192000" cy="313322"/>
            <a:chOff x="-1" y="164705"/>
            <a:chExt cx="12192000" cy="313322"/>
          </a:xfrm>
        </p:grpSpPr>
        <p:sp>
          <p:nvSpPr>
            <p:cNvPr id="32" name="矩形 31"/>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矩形 32"/>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34" name="组合 33"/>
            <p:cNvGrpSpPr/>
            <p:nvPr/>
          </p:nvGrpSpPr>
          <p:grpSpPr>
            <a:xfrm>
              <a:off x="754602" y="164705"/>
              <a:ext cx="6564713" cy="313322"/>
              <a:chOff x="650084" y="1233945"/>
              <a:chExt cx="6564713" cy="313322"/>
            </a:xfrm>
          </p:grpSpPr>
          <p:cxnSp>
            <p:nvCxnSpPr>
              <p:cNvPr id="35" name="直接连接符 34"/>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36" name="矩形: 圆角 17"/>
              <p:cNvSpPr/>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8" name="矩形: 圆角 38"/>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9" name="矩形: 圆角 43"/>
              <p:cNvSpPr/>
              <p:nvPr/>
            </p:nvSpPr>
            <p:spPr>
              <a:xfrm>
                <a:off x="3447168"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0"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2"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112" name="文本框 111"/>
          <p:cNvSpPr txBox="1"/>
          <p:nvPr/>
        </p:nvSpPr>
        <p:spPr>
          <a:xfrm>
            <a:off x="636270" y="5641340"/>
            <a:ext cx="10768965" cy="521970"/>
          </a:xfrm>
          <a:prstGeom prst="rect">
            <a:avLst/>
          </a:prstGeom>
          <a:solidFill>
            <a:schemeClr val="bg1"/>
          </a:solidFill>
          <a:ln>
            <a:solidFill>
              <a:schemeClr val="tx1"/>
            </a:solidFill>
          </a:ln>
        </p:spPr>
        <p:txBody>
          <a:bodyPr wrap="square" rtlCol="0" anchor="ctr" anchorCtr="0">
            <a:spAutoFit/>
          </a:bodyPr>
          <a:p>
            <a:pPr algn="ctr" defTabSz="457200" latinLnBrk="0">
              <a:lnSpc>
                <a:spcPct val="100000"/>
              </a:lnSpc>
            </a:pPr>
            <a:r>
              <a:rPr kumimoji="1" lang="zh-CN" altLang="en-US" sz="2800" b="1" dirty="0">
                <a:latin typeface="微软雅黑" panose="020B0503020204020204" pitchFamily="34" charset="-122"/>
                <a:ea typeface="微软雅黑" panose="020B0503020204020204" pitchFamily="34" charset="-122"/>
                <a:sym typeface="+mn-ea"/>
              </a:rPr>
              <a:t>基于多源运动传感器进行</a:t>
            </a:r>
            <a:r>
              <a:rPr kumimoji="1" lang="zh-CN" altLang="en-US" sz="2800" b="1" dirty="0">
                <a:solidFill>
                  <a:schemeClr val="tx1"/>
                </a:solidFill>
                <a:latin typeface="微软雅黑" panose="020B0503020204020204" pitchFamily="34" charset="-122"/>
                <a:ea typeface="微软雅黑" panose="020B0503020204020204" pitchFamily="34" charset="-122"/>
                <a:sym typeface="+mn-ea"/>
              </a:rPr>
              <a:t>语音侧信道攻击</a:t>
            </a:r>
            <a:r>
              <a:rPr kumimoji="1" lang="zh-CN" altLang="en-US" sz="2800" b="1" dirty="0">
                <a:latin typeface="微软雅黑" panose="020B0503020204020204" pitchFamily="34" charset="-122"/>
                <a:ea typeface="微软雅黑" panose="020B0503020204020204" pitchFamily="34" charset="-122"/>
                <a:sym typeface="+mn-ea"/>
              </a:rPr>
              <a:t>的执行思路</a:t>
            </a:r>
            <a:endParaRPr kumimoji="1" lang="zh-CN" altLang="en-US" sz="2800" b="1" dirty="0">
              <a:latin typeface="微软雅黑" panose="020B0503020204020204" pitchFamily="34" charset="-122"/>
              <a:ea typeface="微软雅黑" panose="020B0503020204020204" pitchFamily="34" charset="-122"/>
              <a:sym typeface="+mn-ea"/>
            </a:endParaRPr>
          </a:p>
        </p:txBody>
      </p:sp>
      <p:grpSp>
        <p:nvGrpSpPr>
          <p:cNvPr id="69" name="组合 68"/>
          <p:cNvGrpSpPr/>
          <p:nvPr/>
        </p:nvGrpSpPr>
        <p:grpSpPr>
          <a:xfrm>
            <a:off x="1187450" y="3988435"/>
            <a:ext cx="9996805" cy="1151255"/>
            <a:chOff x="2430" y="6521"/>
            <a:chExt cx="15743" cy="1813"/>
          </a:xfrm>
        </p:grpSpPr>
        <p:grpSp>
          <p:nvGrpSpPr>
            <p:cNvPr id="120" name="组合 119"/>
            <p:cNvGrpSpPr/>
            <p:nvPr/>
          </p:nvGrpSpPr>
          <p:grpSpPr>
            <a:xfrm rot="0">
              <a:off x="11991" y="7268"/>
              <a:ext cx="6182" cy="1067"/>
              <a:chOff x="12511" y="7278"/>
              <a:chExt cx="6182" cy="1067"/>
            </a:xfrm>
          </p:grpSpPr>
          <p:sp>
            <p:nvSpPr>
              <p:cNvPr id="121" name="圆角矩形 120"/>
              <p:cNvSpPr/>
              <p:nvPr>
                <p:custDataLst>
                  <p:tags r:id="rId3"/>
                </p:custDataLst>
              </p:nvPr>
            </p:nvSpPr>
            <p:spPr>
              <a:xfrm>
                <a:off x="12511" y="7349"/>
                <a:ext cx="6183" cy="979"/>
              </a:xfrm>
              <a:prstGeom prst="roundRect">
                <a:avLst>
                  <a:gd name="adj" fmla="val 5691"/>
                </a:avLst>
              </a:prstGeom>
              <a:solidFill>
                <a:schemeClr val="bg1">
                  <a:lumMod val="95000"/>
                  <a:alpha val="21167"/>
                </a:scheme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rgbClr val="9D1E25"/>
                  </a:solidFill>
                  <a:latin typeface="仿宋" panose="02010609060101010101" pitchFamily="49" charset="-122"/>
                  <a:ea typeface="仿宋" panose="02010609060101010101" pitchFamily="49" charset="-122"/>
                </a:endParaRPr>
              </a:p>
            </p:txBody>
          </p:sp>
          <p:pic>
            <p:nvPicPr>
              <p:cNvPr id="122" name="图形 38" descr="聊天 纯色填充"/>
              <p:cNvPicPr>
                <a:picLocks noChangeAspect="1"/>
              </p:cNvPicPr>
              <p:nvPr>
                <p:custDataLst>
                  <p:tags r:id="rId4"/>
                </p:custData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05" y="7329"/>
                <a:ext cx="1017" cy="1017"/>
              </a:xfrm>
              <a:prstGeom prst="rect">
                <a:avLst/>
              </a:prstGeom>
            </p:spPr>
          </p:pic>
          <p:pic>
            <p:nvPicPr>
              <p:cNvPr id="125" name="图形 43" descr="搏动的心 纯色填充"/>
              <p:cNvPicPr>
                <a:picLocks noChangeAspect="1"/>
              </p:cNvPicPr>
              <p:nvPr>
                <p:custDataLst>
                  <p:tags r:id="rId7"/>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234" y="7294"/>
                <a:ext cx="1017" cy="1017"/>
              </a:xfrm>
              <a:prstGeom prst="rect">
                <a:avLst/>
              </a:prstGeom>
            </p:spPr>
          </p:pic>
          <p:pic>
            <p:nvPicPr>
              <p:cNvPr id="126" name="图形 48" descr="保险箱 纯色填充"/>
              <p:cNvPicPr>
                <a:picLocks noChangeAspect="1"/>
              </p:cNvPicPr>
              <p:nvPr>
                <p:custDataLst>
                  <p:tags r:id="rId10"/>
                </p:custDataLst>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063" y="7325"/>
                <a:ext cx="1017" cy="1017"/>
              </a:xfrm>
              <a:prstGeom prst="rect">
                <a:avLst/>
              </a:prstGeom>
            </p:spPr>
          </p:pic>
          <p:pic>
            <p:nvPicPr>
              <p:cNvPr id="127" name="图形 54" descr="锁定 纯色填充"/>
              <p:cNvPicPr>
                <a:picLocks noChangeAspect="1"/>
              </p:cNvPicPr>
              <p:nvPr>
                <p:custDataLst>
                  <p:tags r:id="rId13"/>
                </p:custDataLst>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892" y="7278"/>
                <a:ext cx="1017" cy="1017"/>
              </a:xfrm>
              <a:prstGeom prst="rect">
                <a:avLst/>
              </a:prstGeom>
            </p:spPr>
          </p:pic>
          <p:pic>
            <p:nvPicPr>
              <p:cNvPr id="128" name="图形 62" descr="硬币 纯色填充"/>
              <p:cNvPicPr>
                <a:picLocks noChangeAspect="1"/>
              </p:cNvPicPr>
              <p:nvPr>
                <p:custDataLst>
                  <p:tags r:id="rId16"/>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721" y="7310"/>
                <a:ext cx="1017" cy="1017"/>
              </a:xfrm>
              <a:prstGeom prst="rect">
                <a:avLst/>
              </a:prstGeom>
            </p:spPr>
          </p:pic>
        </p:grpSp>
        <p:cxnSp>
          <p:nvCxnSpPr>
            <p:cNvPr id="129" name="直接箭头连接符 128"/>
            <p:cNvCxnSpPr/>
            <p:nvPr>
              <p:custDataLst>
                <p:tags r:id="rId19"/>
              </p:custDataLst>
            </p:nvPr>
          </p:nvCxnSpPr>
          <p:spPr>
            <a:xfrm>
              <a:off x="17375" y="6645"/>
              <a:ext cx="19" cy="554"/>
            </a:xfrm>
            <a:prstGeom prst="straightConnector1">
              <a:avLst/>
            </a:prstGeom>
            <a:ln w="22225">
              <a:solidFill>
                <a:srgbClr val="9D1E25"/>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0" name="肘形连接符 129"/>
            <p:cNvCxnSpPr/>
            <p:nvPr>
              <p:custDataLst>
                <p:tags r:id="rId20"/>
              </p:custDataLst>
            </p:nvPr>
          </p:nvCxnSpPr>
          <p:spPr>
            <a:xfrm rot="10800000">
              <a:off x="2430" y="6521"/>
              <a:ext cx="9411" cy="1531"/>
            </a:xfrm>
            <a:prstGeom prst="bentConnector3">
              <a:avLst>
                <a:gd name="adj1" fmla="val 99960"/>
              </a:avLst>
            </a:prstGeom>
            <a:ln w="25400">
              <a:solidFill>
                <a:srgbClr val="9D1E25"/>
              </a:solidFill>
              <a:prstDash val="lgDash"/>
              <a:tailEnd type="arrow"/>
            </a:ln>
          </p:spPr>
          <p:style>
            <a:lnRef idx="1">
              <a:schemeClr val="accent1"/>
            </a:lnRef>
            <a:fillRef idx="0">
              <a:schemeClr val="accent1"/>
            </a:fillRef>
            <a:effectRef idx="0">
              <a:schemeClr val="accent1"/>
            </a:effectRef>
            <a:fontRef idx="minor">
              <a:schemeClr val="tx1"/>
            </a:fontRef>
          </p:style>
        </p:cxnSp>
        <p:pic>
          <p:nvPicPr>
            <p:cNvPr id="131" name="图片 130" descr="受攻击"/>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2714" y="6814"/>
              <a:ext cx="1238" cy="1238"/>
            </a:xfrm>
            <a:prstGeom prst="rect">
              <a:avLst/>
            </a:prstGeom>
          </p:spPr>
        </p:pic>
      </p:grpSp>
      <p:grpSp>
        <p:nvGrpSpPr>
          <p:cNvPr id="66" name="组合 65"/>
          <p:cNvGrpSpPr/>
          <p:nvPr/>
        </p:nvGrpSpPr>
        <p:grpSpPr>
          <a:xfrm>
            <a:off x="1327150" y="1531620"/>
            <a:ext cx="6257925" cy="1541780"/>
            <a:chOff x="2650" y="2652"/>
            <a:chExt cx="9855" cy="2428"/>
          </a:xfrm>
        </p:grpSpPr>
        <p:grpSp>
          <p:nvGrpSpPr>
            <p:cNvPr id="51" name="组合 50"/>
            <p:cNvGrpSpPr/>
            <p:nvPr/>
          </p:nvGrpSpPr>
          <p:grpSpPr>
            <a:xfrm rot="0">
              <a:off x="6932" y="2652"/>
              <a:ext cx="3244" cy="2428"/>
              <a:chOff x="7040" y="5372"/>
              <a:chExt cx="3244" cy="2428"/>
            </a:xfrm>
          </p:grpSpPr>
          <p:grpSp>
            <p:nvGrpSpPr>
              <p:cNvPr id="78" name="组合 77"/>
              <p:cNvGrpSpPr/>
              <p:nvPr/>
            </p:nvGrpSpPr>
            <p:grpSpPr>
              <a:xfrm rot="0">
                <a:off x="7527" y="5372"/>
                <a:ext cx="2574" cy="1812"/>
                <a:chOff x="9177" y="7720"/>
                <a:chExt cx="2574" cy="1812"/>
              </a:xfrm>
            </p:grpSpPr>
            <p:pic>
              <p:nvPicPr>
                <p:cNvPr id="80" name="图片 79" descr="安卓"/>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10080" y="7720"/>
                  <a:ext cx="1671" cy="1671"/>
                </a:xfrm>
                <a:prstGeom prst="rect">
                  <a:avLst/>
                </a:prstGeom>
              </p:spPr>
            </p:pic>
            <p:sp>
              <p:nvSpPr>
                <p:cNvPr id="81" name="圆角矩形 80"/>
                <p:cNvSpPr/>
                <p:nvPr>
                  <p:custDataLst>
                    <p:tags r:id="rId27"/>
                  </p:custDataLst>
                </p:nvPr>
              </p:nvSpPr>
              <p:spPr>
                <a:xfrm>
                  <a:off x="9177" y="8189"/>
                  <a:ext cx="1434" cy="1343"/>
                </a:xfrm>
                <a:prstGeom prst="round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kumimoji="1" lang="zh-CN" altLang="en-US" dirty="0"/>
                </a:p>
              </p:txBody>
            </p:sp>
            <p:pic>
              <p:nvPicPr>
                <p:cNvPr id="82" name="图片 81" descr="麦克风"/>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9233" y="8242"/>
                  <a:ext cx="1253" cy="1253"/>
                </a:xfrm>
                <a:prstGeom prst="rect">
                  <a:avLst/>
                </a:prstGeom>
              </p:spPr>
            </p:pic>
          </p:grpSp>
          <p:sp>
            <p:nvSpPr>
              <p:cNvPr id="84" name="文本框 83"/>
              <p:cNvSpPr txBox="1"/>
              <p:nvPr>
                <p:custDataLst>
                  <p:tags r:id="rId31"/>
                </p:custDataLst>
              </p:nvPr>
            </p:nvSpPr>
            <p:spPr>
              <a:xfrm>
                <a:off x="7040" y="7220"/>
                <a:ext cx="3245" cy="580"/>
              </a:xfrm>
              <a:prstGeom prst="rect">
                <a:avLst/>
              </a:prstGeom>
              <a:noFill/>
            </p:spPr>
            <p:txBody>
              <a:bodyPr wrap="square" rtlCol="0">
                <a:spAutoFit/>
              </a:bodyPr>
              <a:p>
                <a:pPr algn="ctr"/>
                <a:r>
                  <a:rPr lang="zh-CN" altLang="en-US">
                    <a:solidFill>
                      <a:srgbClr val="253F64"/>
                    </a:solidFill>
                    <a:latin typeface="钉钉进步体" panose="00020600040101010101" charset="-122"/>
                    <a:ea typeface="钉钉进步体" panose="00020600040101010101" charset="-122"/>
                  </a:rPr>
                  <a:t>高权限设备</a:t>
                </a:r>
                <a:endParaRPr lang="zh-CN" altLang="en-US">
                  <a:solidFill>
                    <a:srgbClr val="253F64"/>
                  </a:solidFill>
                  <a:latin typeface="钉钉进步体" panose="00020600040101010101" charset="-122"/>
                  <a:ea typeface="钉钉进步体" panose="00020600040101010101" charset="-122"/>
                </a:endParaRPr>
              </a:p>
            </p:txBody>
          </p:sp>
        </p:grpSp>
        <p:cxnSp>
          <p:nvCxnSpPr>
            <p:cNvPr id="86" name="直接箭头连接符 85"/>
            <p:cNvCxnSpPr>
              <a:stCxn id="26" idx="3"/>
              <a:endCxn id="81" idx="1"/>
            </p:cNvCxnSpPr>
            <p:nvPr>
              <p:custDataLst>
                <p:tags r:id="rId32"/>
              </p:custDataLst>
            </p:nvPr>
          </p:nvCxnSpPr>
          <p:spPr>
            <a:xfrm flipV="1">
              <a:off x="5753" y="3793"/>
              <a:ext cx="1666" cy="9"/>
            </a:xfrm>
            <a:prstGeom prst="straightConnector1">
              <a:avLst/>
            </a:prstGeom>
            <a:ln w="22225">
              <a:solidFill>
                <a:srgbClr val="253F64"/>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rot="0" flipV="1">
              <a:off x="10317" y="3685"/>
              <a:ext cx="2188" cy="1008"/>
              <a:chOff x="10106" y="5704"/>
              <a:chExt cx="2188" cy="1008"/>
            </a:xfrm>
          </p:grpSpPr>
          <p:cxnSp>
            <p:nvCxnSpPr>
              <p:cNvPr id="93" name="直接箭头连接符 92"/>
              <p:cNvCxnSpPr/>
              <p:nvPr>
                <p:custDataLst>
                  <p:tags r:id="rId33"/>
                </p:custDataLst>
              </p:nvPr>
            </p:nvCxnSpPr>
            <p:spPr>
              <a:xfrm flipV="1">
                <a:off x="10106" y="5773"/>
                <a:ext cx="2188" cy="725"/>
              </a:xfrm>
              <a:prstGeom prst="straightConnector1">
                <a:avLst/>
              </a:prstGeom>
              <a:ln w="28575">
                <a:solidFill>
                  <a:schemeClr val="tx1">
                    <a:lumMod val="95000"/>
                    <a:lumOff val="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6" name="十字形 95"/>
              <p:cNvSpPr/>
              <p:nvPr>
                <p:custDataLst>
                  <p:tags r:id="rId34"/>
                </p:custDataLst>
              </p:nvPr>
            </p:nvSpPr>
            <p:spPr>
              <a:xfrm rot="1140000">
                <a:off x="10636" y="5704"/>
                <a:ext cx="1008" cy="1008"/>
              </a:xfrm>
              <a:prstGeom prst="plus">
                <a:avLst>
                  <a:gd name="adj" fmla="val 42524"/>
                </a:avLst>
              </a:prstGeom>
              <a:solidFill>
                <a:srgbClr val="9D1E25"/>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sp>
          <p:nvSpPr>
            <p:cNvPr id="26" name="圆角矩形 25"/>
            <p:cNvSpPr/>
            <p:nvPr>
              <p:custDataLst>
                <p:tags r:id="rId35"/>
              </p:custDataLst>
            </p:nvPr>
          </p:nvSpPr>
          <p:spPr>
            <a:xfrm>
              <a:off x="4210" y="3548"/>
              <a:ext cx="1543" cy="507"/>
            </a:xfrm>
            <a:prstGeom prst="roundRect">
              <a:avLst>
                <a:gd name="adj" fmla="val 50000"/>
              </a:avLst>
            </a:prstGeom>
            <a:solidFill>
              <a:srgbClr val="D7BDE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tx1"/>
                  </a:solidFill>
                  <a:latin typeface="钉钉进步体" panose="00020600040101010101" charset="-122"/>
                  <a:ea typeface="钉钉进步体" panose="00020600040101010101" charset="-122"/>
                  <a:cs typeface="Consolas" panose="020B0609020204030204" charset="0"/>
                </a:rPr>
                <a:t>麦克风</a:t>
              </a:r>
              <a:endParaRPr lang="zh-CN" altLang="en-US" sz="1400">
                <a:solidFill>
                  <a:schemeClr val="tx1"/>
                </a:solidFill>
                <a:latin typeface="钉钉进步体" panose="00020600040101010101" charset="-122"/>
                <a:ea typeface="钉钉进步体" panose="00020600040101010101" charset="-122"/>
                <a:cs typeface="Consolas" panose="020B0609020204030204" charset="0"/>
              </a:endParaRPr>
            </a:p>
          </p:txBody>
        </p:sp>
        <p:cxnSp>
          <p:nvCxnSpPr>
            <p:cNvPr id="27" name="直接连接符 26"/>
            <p:cNvCxnSpPr/>
            <p:nvPr>
              <p:custDataLst>
                <p:tags r:id="rId36"/>
              </p:custDataLst>
            </p:nvPr>
          </p:nvCxnSpPr>
          <p:spPr>
            <a:xfrm>
              <a:off x="2650" y="3802"/>
              <a:ext cx="1543" cy="0"/>
            </a:xfrm>
            <a:prstGeom prst="line">
              <a:avLst/>
            </a:prstGeom>
            <a:ln w="12700">
              <a:solidFill>
                <a:schemeClr val="tx1"/>
              </a:solidFill>
              <a:prstDash val="solid"/>
              <a:headEnd type="oval" w="sm" len="sm"/>
              <a:tailEnd type="triangle"/>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rot="0">
            <a:off x="7507605" y="1966595"/>
            <a:ext cx="2175510" cy="2446655"/>
            <a:chOff x="12383" y="3337"/>
            <a:chExt cx="3426" cy="3853"/>
          </a:xfrm>
        </p:grpSpPr>
        <p:sp>
          <p:nvSpPr>
            <p:cNvPr id="113" name="文本框 112"/>
            <p:cNvSpPr txBox="1"/>
            <p:nvPr>
              <p:custDataLst>
                <p:tags r:id="rId37"/>
              </p:custDataLst>
            </p:nvPr>
          </p:nvSpPr>
          <p:spPr>
            <a:xfrm>
              <a:off x="12383" y="6610"/>
              <a:ext cx="3427" cy="580"/>
            </a:xfrm>
            <a:prstGeom prst="rect">
              <a:avLst/>
            </a:prstGeom>
            <a:noFill/>
          </p:spPr>
          <p:txBody>
            <a:bodyPr wrap="square" rtlCol="0">
              <a:spAutoFit/>
            </a:bodyPr>
            <a:p>
              <a:pPr algn="ctr"/>
              <a:r>
                <a:rPr lang="zh-CN" altLang="en-US">
                  <a:latin typeface="阿里巴巴普惠体 3.0 105 Heavy" panose="00020600040101010101" charset="-122"/>
                  <a:ea typeface="阿里巴巴普惠体 3.0 105 Heavy" panose="00020600040101010101" charset="-122"/>
                </a:rPr>
                <a:t>攻击者</a:t>
              </a:r>
              <a:endParaRPr lang="zh-CN" altLang="en-US">
                <a:latin typeface="阿里巴巴普惠体 3.0 105 Heavy" panose="00020600040101010101" charset="-122"/>
                <a:ea typeface="阿里巴巴普惠体 3.0 105 Heavy" panose="00020600040101010101" charset="-122"/>
              </a:endParaRPr>
            </a:p>
          </p:txBody>
        </p:sp>
        <p:pic>
          <p:nvPicPr>
            <p:cNvPr id="88" name="图片 87"/>
            <p:cNvPicPr>
              <a:picLocks noChangeAspect="1"/>
            </p:cNvPicPr>
            <p:nvPr>
              <p:custDataLst>
                <p:tags r:id="rId38"/>
              </p:custDataLst>
            </p:nvPr>
          </p:nvPicPr>
          <p:blipFill>
            <a:blip r:embed="rId39">
              <a:clrChange>
                <a:clrFrom>
                  <a:srgbClr val="FFFFFF">
                    <a:alpha val="100000"/>
                  </a:srgbClr>
                </a:clrFrom>
                <a:clrTo>
                  <a:srgbClr val="FFFFFF">
                    <a:alpha val="100000"/>
                    <a:alpha val="0"/>
                  </a:srgbClr>
                </a:clrTo>
              </a:clrChange>
            </a:blip>
            <a:stretch>
              <a:fillRect/>
            </a:stretch>
          </p:blipFill>
          <p:spPr>
            <a:xfrm>
              <a:off x="12439" y="3337"/>
              <a:ext cx="3314" cy="3293"/>
            </a:xfrm>
            <a:prstGeom prst="rect">
              <a:avLst/>
            </a:prstGeom>
          </p:spPr>
        </p:pic>
      </p:grpSp>
      <p:grpSp>
        <p:nvGrpSpPr>
          <p:cNvPr id="68" name="组合 67"/>
          <p:cNvGrpSpPr/>
          <p:nvPr/>
        </p:nvGrpSpPr>
        <p:grpSpPr>
          <a:xfrm>
            <a:off x="9445625" y="2399030"/>
            <a:ext cx="2163445" cy="1658620"/>
            <a:chOff x="15435" y="4018"/>
            <a:chExt cx="3407" cy="2612"/>
          </a:xfrm>
        </p:grpSpPr>
        <p:cxnSp>
          <p:nvCxnSpPr>
            <p:cNvPr id="119" name="直接箭头连接符 118"/>
            <p:cNvCxnSpPr/>
            <p:nvPr/>
          </p:nvCxnSpPr>
          <p:spPr>
            <a:xfrm>
              <a:off x="15435" y="5125"/>
              <a:ext cx="996" cy="0"/>
            </a:xfrm>
            <a:prstGeom prst="straightConnector1">
              <a:avLst/>
            </a:prstGeom>
            <a:ln w="22225">
              <a:solidFill>
                <a:srgbClr val="253F64"/>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rot="0">
              <a:off x="16504" y="4018"/>
              <a:ext cx="2338" cy="2612"/>
              <a:chOff x="16489" y="4018"/>
              <a:chExt cx="2338" cy="2612"/>
            </a:xfrm>
          </p:grpSpPr>
          <p:sp>
            <p:nvSpPr>
              <p:cNvPr id="118" name="文本框 117"/>
              <p:cNvSpPr txBox="1"/>
              <p:nvPr>
                <p:custDataLst>
                  <p:tags r:id="rId40"/>
                </p:custDataLst>
              </p:nvPr>
            </p:nvSpPr>
            <p:spPr>
              <a:xfrm>
                <a:off x="16583" y="6050"/>
                <a:ext cx="1786" cy="580"/>
              </a:xfrm>
              <a:prstGeom prst="rect">
                <a:avLst/>
              </a:prstGeom>
              <a:noFill/>
            </p:spPr>
            <p:txBody>
              <a:bodyPr wrap="square" rtlCol="0">
                <a:spAutoFit/>
              </a:bodyPr>
              <a:p>
                <a:pPr algn="ctr"/>
                <a:r>
                  <a:rPr lang="zh-CN" altLang="en-US">
                    <a:solidFill>
                      <a:srgbClr val="253F64"/>
                    </a:solidFill>
                    <a:latin typeface="钉钉进步体" panose="00020600040101010101" charset="-122"/>
                    <a:ea typeface="钉钉进步体" panose="00020600040101010101" charset="-122"/>
                  </a:rPr>
                  <a:t>会话日志</a:t>
                </a:r>
                <a:endParaRPr lang="zh-CN" altLang="en-US">
                  <a:solidFill>
                    <a:srgbClr val="253F64"/>
                  </a:solidFill>
                  <a:latin typeface="钉钉进步体" panose="00020600040101010101" charset="-122"/>
                  <a:ea typeface="钉钉进步体" panose="00020600040101010101" charset="-122"/>
                </a:endParaRPr>
              </a:p>
            </p:txBody>
          </p:sp>
          <p:sp>
            <p:nvSpPr>
              <p:cNvPr id="42" name="剪去单角的矩形 41"/>
              <p:cNvSpPr/>
              <p:nvPr>
                <p:custDataLst>
                  <p:tags r:id="rId41"/>
                </p:custDataLst>
              </p:nvPr>
            </p:nvSpPr>
            <p:spPr>
              <a:xfrm>
                <a:off x="16583" y="4018"/>
                <a:ext cx="1786" cy="2032"/>
              </a:xfrm>
              <a:prstGeom prst="snip1Rect">
                <a:avLst/>
              </a:prstGeom>
              <a:solidFill>
                <a:srgbClr val="AFAFAF"/>
              </a:solidFill>
              <a:ln w="38100">
                <a:solidFill>
                  <a:srgbClr val="253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39" name="文本框 38"/>
              <p:cNvSpPr txBox="1"/>
              <p:nvPr/>
            </p:nvSpPr>
            <p:spPr>
              <a:xfrm>
                <a:off x="16489" y="4055"/>
                <a:ext cx="2338" cy="1888"/>
              </a:xfrm>
              <a:prstGeom prst="rect">
                <a:avLst/>
              </a:prstGeom>
              <a:noFill/>
            </p:spPr>
            <p:txBody>
              <a:bodyPr wrap="square" rtlCol="0">
                <a:spAutoFit/>
              </a:bodyPr>
              <a:p>
                <a:r>
                  <a:rPr lang="zh-CN" altLang="en-US" sz="1800">
                    <a:solidFill>
                      <a:schemeClr val="tx1"/>
                    </a:solidFill>
                    <a:latin typeface="钉钉进步体" panose="00020600040101010101" charset="-122"/>
                    <a:ea typeface="钉钉进步体" panose="00020600040101010101" charset="-122"/>
                  </a:rPr>
                  <a:t>甲：</a:t>
                </a:r>
                <a:r>
                  <a:rPr lang="en-US" altLang="zh-CN" sz="1800">
                    <a:solidFill>
                      <a:schemeClr val="tx1"/>
                    </a:solidFill>
                    <a:latin typeface="钉钉进步体" panose="00020600040101010101" charset="-122"/>
                    <a:ea typeface="钉钉进步体" panose="00020600040101010101" charset="-122"/>
                  </a:rPr>
                  <a:t>@@@</a:t>
                </a:r>
                <a:endParaRPr lang="zh-CN" altLang="en-US" sz="1800">
                  <a:solidFill>
                    <a:schemeClr val="tx1"/>
                  </a:solidFill>
                  <a:latin typeface="钉钉进步体" panose="00020600040101010101" charset="-122"/>
                  <a:ea typeface="钉钉进步体" panose="00020600040101010101" charset="-122"/>
                </a:endParaRPr>
              </a:p>
              <a:p>
                <a:r>
                  <a:rPr lang="zh-CN" altLang="en-US" sz="1800">
                    <a:solidFill>
                      <a:schemeClr val="tx1"/>
                    </a:solidFill>
                    <a:latin typeface="钉钉进步体" panose="00020600040101010101" charset="-122"/>
                    <a:ea typeface="钉钉进步体" panose="00020600040101010101" charset="-122"/>
                  </a:rPr>
                  <a:t>乙：</a:t>
                </a:r>
                <a:r>
                  <a:rPr lang="en-US" altLang="zh-CN" sz="1800">
                    <a:solidFill>
                      <a:schemeClr val="tx1"/>
                    </a:solidFill>
                    <a:latin typeface="钉钉进步体" panose="00020600040101010101" charset="-122"/>
                    <a:ea typeface="钉钉进步体" panose="00020600040101010101" charset="-122"/>
                  </a:rPr>
                  <a:t>###</a:t>
                </a:r>
                <a:endParaRPr lang="en-US" altLang="zh-CN" sz="1800">
                  <a:solidFill>
                    <a:schemeClr val="tx1"/>
                  </a:solidFill>
                  <a:latin typeface="钉钉进步体" panose="00020600040101010101" charset="-122"/>
                  <a:ea typeface="钉钉进步体" panose="00020600040101010101" charset="-122"/>
                </a:endParaRPr>
              </a:p>
              <a:p>
                <a:r>
                  <a:rPr lang="zh-CN" altLang="en-US" sz="1800">
                    <a:latin typeface="钉钉进步体" panose="00020600040101010101" charset="-122"/>
                    <a:ea typeface="钉钉进步体" panose="00020600040101010101" charset="-122"/>
                    <a:sym typeface="+mn-ea"/>
                  </a:rPr>
                  <a:t>甲：</a:t>
                </a:r>
                <a:r>
                  <a:rPr lang="en-US" altLang="zh-CN" sz="1800">
                    <a:latin typeface="钉钉进步体" panose="00020600040101010101" charset="-122"/>
                    <a:ea typeface="钉钉进步体" panose="00020600040101010101" charset="-122"/>
                    <a:sym typeface="+mn-ea"/>
                  </a:rPr>
                  <a:t>%</a:t>
                </a:r>
                <a:r>
                  <a:rPr lang="en-US" altLang="zh-CN" sz="1800">
                    <a:latin typeface="钉钉进步体" panose="00020600040101010101" charset="-122"/>
                    <a:ea typeface="钉钉进步体" panose="00020600040101010101" charset="-122"/>
                    <a:sym typeface="+mn-ea"/>
                  </a:rPr>
                  <a:t>%</a:t>
                </a:r>
                <a:r>
                  <a:rPr lang="en-US" altLang="zh-CN" sz="1800">
                    <a:latin typeface="钉钉进步体" panose="00020600040101010101" charset="-122"/>
                    <a:ea typeface="钉钉进步体" panose="00020600040101010101" charset="-122"/>
                    <a:sym typeface="+mn-ea"/>
                  </a:rPr>
                  <a:t>%</a:t>
                </a:r>
                <a:endParaRPr lang="zh-CN" altLang="en-US" sz="1800">
                  <a:solidFill>
                    <a:schemeClr val="tx1"/>
                  </a:solidFill>
                  <a:latin typeface="钉钉进步体" panose="00020600040101010101" charset="-122"/>
                  <a:ea typeface="钉钉进步体" panose="00020600040101010101" charset="-122"/>
                </a:endParaRPr>
              </a:p>
              <a:p>
                <a:r>
                  <a:rPr lang="zh-CN" altLang="en-US" sz="1800">
                    <a:solidFill>
                      <a:schemeClr val="tx1"/>
                    </a:solidFill>
                    <a:latin typeface="钉钉进步体" panose="00020600040101010101" charset="-122"/>
                    <a:ea typeface="钉钉进步体" panose="00020600040101010101" charset="-122"/>
                  </a:rPr>
                  <a:t>丙：？？？</a:t>
                </a:r>
                <a:endParaRPr lang="en-US" altLang="zh-CN" sz="1800">
                  <a:solidFill>
                    <a:schemeClr val="tx1"/>
                  </a:solidFill>
                  <a:latin typeface="钉钉进步体" panose="00020600040101010101" charset="-122"/>
                  <a:ea typeface="钉钉进步体" panose="00020600040101010101" charset="-122"/>
                </a:endParaRPr>
              </a:p>
            </p:txBody>
          </p:sp>
        </p:grpSp>
      </p:grpSp>
      <p:pic>
        <p:nvPicPr>
          <p:cNvPr id="56" name="图片 55" descr="通过手机视频会议与公司会面-云会议-178622439"/>
          <p:cNvPicPr>
            <a:picLocks noChangeAspect="1"/>
          </p:cNvPicPr>
          <p:nvPr/>
        </p:nvPicPr>
        <p:blipFill>
          <a:blip r:embed="rId42"/>
          <a:srcRect l="25399" t="12831" r="11588" b="5440"/>
          <a:stretch>
            <a:fillRect/>
          </a:stretch>
        </p:blipFill>
        <p:spPr>
          <a:xfrm>
            <a:off x="726440" y="2123440"/>
            <a:ext cx="1214120" cy="1758950"/>
          </a:xfrm>
          <a:prstGeom prst="rect">
            <a:avLst/>
          </a:prstGeom>
        </p:spPr>
      </p:pic>
      <p:grpSp>
        <p:nvGrpSpPr>
          <p:cNvPr id="6" name="组合 5"/>
          <p:cNvGrpSpPr/>
          <p:nvPr/>
        </p:nvGrpSpPr>
        <p:grpSpPr>
          <a:xfrm>
            <a:off x="1579880" y="2400935"/>
            <a:ext cx="2769235" cy="1603375"/>
            <a:chOff x="3048" y="3781"/>
            <a:chExt cx="4361" cy="2525"/>
          </a:xfrm>
        </p:grpSpPr>
        <p:cxnSp>
          <p:nvCxnSpPr>
            <p:cNvPr id="5" name="肘形连接符 4"/>
            <p:cNvCxnSpPr/>
            <p:nvPr>
              <p:custDataLst>
                <p:tags r:id="rId43"/>
              </p:custDataLst>
            </p:nvPr>
          </p:nvCxnSpPr>
          <p:spPr>
            <a:xfrm flipV="1">
              <a:off x="5764" y="3781"/>
              <a:ext cx="1645" cy="2211"/>
            </a:xfrm>
            <a:prstGeom prst="bentConnector3">
              <a:avLst>
                <a:gd name="adj1" fmla="val 37629"/>
              </a:avLst>
            </a:prstGeom>
            <a:ln w="22225">
              <a:solidFill>
                <a:srgbClr val="253F64"/>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圆角矩形 36"/>
            <p:cNvSpPr/>
            <p:nvPr>
              <p:custDataLst>
                <p:tags r:id="rId44"/>
              </p:custDataLst>
            </p:nvPr>
          </p:nvSpPr>
          <p:spPr>
            <a:xfrm>
              <a:off x="4310" y="5767"/>
              <a:ext cx="1520" cy="539"/>
            </a:xfrm>
            <a:prstGeom prst="roundRect">
              <a:avLst>
                <a:gd name="adj" fmla="val 50000"/>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buClrTx/>
                <a:buSzTx/>
                <a:buFontTx/>
              </a:pPr>
              <a:r>
                <a:rPr lang="zh-CN" altLang="en-US" sz="1400">
                  <a:solidFill>
                    <a:schemeClr val="tx1"/>
                  </a:solidFill>
                  <a:latin typeface="钉钉进步体" panose="00020600040101010101" charset="-122"/>
                  <a:ea typeface="钉钉进步体" panose="00020600040101010101" charset="-122"/>
                  <a:cs typeface="Consolas" panose="020B0609020204030204" charset="0"/>
                </a:rPr>
                <a:t>扬声器</a:t>
              </a:r>
              <a:endParaRPr lang="zh-CN" altLang="en-US" sz="1400">
                <a:solidFill>
                  <a:schemeClr val="tx1"/>
                </a:solidFill>
                <a:latin typeface="钉钉进步体" panose="00020600040101010101" charset="-122"/>
                <a:ea typeface="钉钉进步体" panose="00020600040101010101" charset="-122"/>
                <a:cs typeface="Consolas" panose="020B0609020204030204" charset="0"/>
              </a:endParaRPr>
            </a:p>
          </p:txBody>
        </p:sp>
        <p:cxnSp>
          <p:nvCxnSpPr>
            <p:cNvPr id="38" name="直接连接符 37"/>
            <p:cNvCxnSpPr>
              <a:stCxn id="11" idx="0"/>
              <a:endCxn id="37" idx="1"/>
            </p:cNvCxnSpPr>
            <p:nvPr>
              <p:custDataLst>
                <p:tags r:id="rId45"/>
              </p:custDataLst>
            </p:nvPr>
          </p:nvCxnSpPr>
          <p:spPr>
            <a:xfrm flipV="1">
              <a:off x="3048" y="6037"/>
              <a:ext cx="1262" cy="1"/>
            </a:xfrm>
            <a:prstGeom prst="line">
              <a:avLst/>
            </a:prstGeom>
            <a:ln w="12700">
              <a:solidFill>
                <a:schemeClr val="tx1"/>
              </a:solidFill>
              <a:prstDash val="solid"/>
              <a:headEnd type="oval" w="sm" len="sm"/>
              <a:tailEnd type="triangle"/>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nvSpPr>
        <p:spPr>
          <a:xfrm>
            <a:off x="474345" y="1793875"/>
            <a:ext cx="1554480" cy="306705"/>
          </a:xfrm>
          <a:prstGeom prst="rect">
            <a:avLst/>
          </a:prstGeom>
          <a:noFill/>
        </p:spPr>
        <p:txBody>
          <a:bodyPr wrap="square" rtlCol="0" anchor="t">
            <a:spAutoFit/>
          </a:bodyPr>
          <a:p>
            <a:pPr algn="ctr"/>
            <a:r>
              <a:rPr lang="zh-CN" altLang="en-US" sz="1400" b="1">
                <a:latin typeface="微软雅黑" panose="020B0503020204020204" pitchFamily="34" charset="-122"/>
                <a:ea typeface="微软雅黑" panose="020B0503020204020204" pitchFamily="34" charset="-122"/>
                <a:sym typeface="+mn-ea"/>
              </a:rPr>
              <a:t>多人在线会议</a:t>
            </a:r>
            <a:endParaRPr lang="zh-CN" altLang="en-US" sz="1400" b="1">
              <a:latin typeface="微软雅黑" panose="020B0503020204020204" pitchFamily="34" charset="-122"/>
              <a:ea typeface="微软雅黑" panose="020B0503020204020204" pitchFamily="34" charset="-122"/>
              <a:sym typeface="+mn-ea"/>
            </a:endParaRPr>
          </a:p>
        </p:txBody>
      </p:sp>
      <p:pic>
        <p:nvPicPr>
          <p:cNvPr id="11" name="图片 10" descr="014声音"/>
          <p:cNvPicPr>
            <a:picLocks noChangeAspect="1"/>
          </p:cNvPicPr>
          <p:nvPr>
            <p:custDataLst>
              <p:tags r:id="rId46"/>
            </p:custDataLst>
          </p:nvPr>
        </p:nvPicPr>
        <p:blipFill>
          <a:blip r:embed="rId47">
            <a:extLst>
              <a:ext uri="{96DAC541-7B7A-43D3-8B79-37D633B846F1}">
                <asvg:svgBlip xmlns:asvg="http://schemas.microsoft.com/office/drawing/2016/SVG/main" r:embed="rId48"/>
              </a:ext>
            </a:extLst>
          </a:blip>
          <a:srcRect l="56615"/>
          <a:stretch>
            <a:fillRect/>
          </a:stretch>
        </p:blipFill>
        <p:spPr>
          <a:xfrm rot="5580000">
            <a:off x="1047750" y="3432175"/>
            <a:ext cx="301625" cy="763905"/>
          </a:xfrm>
          <a:prstGeom prst="rect">
            <a:avLst/>
          </a:prstGeom>
        </p:spPr>
      </p:pic>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grpSp>
        <p:nvGrpSpPr>
          <p:cNvPr id="67" name="组合 66"/>
          <p:cNvGrpSpPr/>
          <p:nvPr/>
        </p:nvGrpSpPr>
        <p:grpSpPr>
          <a:xfrm>
            <a:off x="1685290" y="2803525"/>
            <a:ext cx="5808980" cy="1998345"/>
            <a:chOff x="3214" y="4655"/>
            <a:chExt cx="9148" cy="3147"/>
          </a:xfrm>
        </p:grpSpPr>
        <p:grpSp>
          <p:nvGrpSpPr>
            <p:cNvPr id="18" name="组合 17"/>
            <p:cNvGrpSpPr/>
            <p:nvPr/>
          </p:nvGrpSpPr>
          <p:grpSpPr>
            <a:xfrm rot="8820000">
              <a:off x="3214" y="4655"/>
              <a:ext cx="353" cy="1171"/>
              <a:chOff x="5100" y="4495"/>
              <a:chExt cx="391" cy="913"/>
            </a:xfrm>
          </p:grpSpPr>
          <p:pic>
            <p:nvPicPr>
              <p:cNvPr id="21" name="图片 20" descr="振动模式"/>
              <p:cNvPicPr>
                <a:picLocks noChangeAspect="1"/>
              </p:cNvPicPr>
              <p:nvPr>
                <p:custDataLst>
                  <p:tags r:id="rId49"/>
                </p:custDataLst>
              </p:nvPr>
            </p:nvPicPr>
            <p:blipFill>
              <a:blip r:embed="rId50">
                <a:extLst>
                  <a:ext uri="{96DAC541-7B7A-43D3-8B79-37D633B846F1}">
                    <asvg:svgBlip xmlns:asvg="http://schemas.microsoft.com/office/drawing/2016/SVG/main" r:embed="rId51"/>
                  </a:ext>
                </a:extLst>
              </a:blip>
              <a:srcRect l="6771" t="26146" r="74063" b="24844"/>
              <a:stretch>
                <a:fillRect/>
              </a:stretch>
            </p:blipFill>
            <p:spPr>
              <a:xfrm rot="2160000">
                <a:off x="5185" y="4566"/>
                <a:ext cx="307" cy="842"/>
              </a:xfrm>
              <a:prstGeom prst="rect">
                <a:avLst/>
              </a:prstGeom>
            </p:spPr>
          </p:pic>
          <p:pic>
            <p:nvPicPr>
              <p:cNvPr id="22" name="图片 21" descr="振动模式"/>
              <p:cNvPicPr>
                <a:picLocks noChangeAspect="1"/>
              </p:cNvPicPr>
              <p:nvPr>
                <p:custDataLst>
                  <p:tags r:id="rId52"/>
                </p:custDataLst>
              </p:nvPr>
            </p:nvPicPr>
            <p:blipFill>
              <a:blip r:embed="rId50">
                <a:extLst>
                  <a:ext uri="{96DAC541-7B7A-43D3-8B79-37D633B846F1}">
                    <asvg:svgBlip xmlns:asvg="http://schemas.microsoft.com/office/drawing/2016/SVG/main" r:embed="rId51"/>
                  </a:ext>
                </a:extLst>
              </a:blip>
              <a:srcRect l="6771" t="26146" r="74063" b="24844"/>
              <a:stretch>
                <a:fillRect/>
              </a:stretch>
            </p:blipFill>
            <p:spPr>
              <a:xfrm rot="2160000">
                <a:off x="5100" y="4495"/>
                <a:ext cx="307" cy="842"/>
              </a:xfrm>
              <a:prstGeom prst="rect">
                <a:avLst/>
              </a:prstGeom>
            </p:spPr>
          </p:pic>
        </p:grpSp>
        <p:grpSp>
          <p:nvGrpSpPr>
            <p:cNvPr id="45" name="组合 44"/>
            <p:cNvGrpSpPr/>
            <p:nvPr/>
          </p:nvGrpSpPr>
          <p:grpSpPr>
            <a:xfrm rot="0">
              <a:off x="7005" y="5302"/>
              <a:ext cx="3244" cy="2500"/>
              <a:chOff x="7040" y="2472"/>
              <a:chExt cx="3244" cy="2500"/>
            </a:xfrm>
          </p:grpSpPr>
          <p:grpSp>
            <p:nvGrpSpPr>
              <p:cNvPr id="71" name="组合 70"/>
              <p:cNvGrpSpPr/>
              <p:nvPr/>
            </p:nvGrpSpPr>
            <p:grpSpPr>
              <a:xfrm rot="0">
                <a:off x="7683" y="2472"/>
                <a:ext cx="2252" cy="1968"/>
                <a:chOff x="9108" y="5607"/>
                <a:chExt cx="2252" cy="1968"/>
              </a:xfrm>
            </p:grpSpPr>
            <p:pic>
              <p:nvPicPr>
                <p:cNvPr id="72" name="图片 71"/>
                <p:cNvPicPr>
                  <a:picLocks noChangeAspect="1"/>
                </p:cNvPicPr>
                <p:nvPr>
                  <p:custDataLst>
                    <p:tags r:id="rId53"/>
                  </p:custDataLst>
                </p:nvPr>
              </p:nvPicPr>
              <p:blipFill>
                <a:blip r:embed="rId54">
                  <a:clrChange>
                    <a:clrFrom>
                      <a:srgbClr val="FFFFFF">
                        <a:alpha val="100000"/>
                      </a:srgbClr>
                    </a:clrFrom>
                    <a:clrTo>
                      <a:srgbClr val="FFFFFF">
                        <a:alpha val="100000"/>
                        <a:alpha val="0"/>
                      </a:srgbClr>
                    </a:clrTo>
                  </a:clrChange>
                </a:blip>
                <a:stretch>
                  <a:fillRect/>
                </a:stretch>
              </p:blipFill>
              <p:spPr>
                <a:xfrm>
                  <a:off x="9782" y="5607"/>
                  <a:ext cx="1578" cy="1750"/>
                </a:xfrm>
                <a:prstGeom prst="rect">
                  <a:avLst/>
                </a:prstGeom>
              </p:spPr>
            </p:pic>
            <p:sp>
              <p:nvSpPr>
                <p:cNvPr id="74" name="圆角矩形 73"/>
                <p:cNvSpPr/>
                <p:nvPr>
                  <p:custDataLst>
                    <p:tags r:id="rId55"/>
                  </p:custDataLst>
                </p:nvPr>
              </p:nvSpPr>
              <p:spPr>
                <a:xfrm>
                  <a:off x="9142" y="6184"/>
                  <a:ext cx="1434" cy="1343"/>
                </a:xfrm>
                <a:prstGeom prst="round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kumimoji="1" lang="zh-CN" altLang="en-US" dirty="0"/>
                </a:p>
              </p:txBody>
            </p:sp>
            <p:pic>
              <p:nvPicPr>
                <p:cNvPr id="77" name="图形 17" descr="处理器 轮廓"/>
                <p:cNvPicPr>
                  <a:picLocks noChangeAspect="1"/>
                </p:cNvPicPr>
                <p:nvPr>
                  <p:custDataLst>
                    <p:tags r:id="rId56"/>
                  </p:custDataLst>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108" y="6135"/>
                  <a:ext cx="1503" cy="1440"/>
                </a:xfrm>
                <a:prstGeom prst="rect">
                  <a:avLst/>
                </a:prstGeom>
              </p:spPr>
            </p:pic>
          </p:grpSp>
          <p:sp>
            <p:nvSpPr>
              <p:cNvPr id="83" name="文本框 82"/>
              <p:cNvSpPr txBox="1"/>
              <p:nvPr>
                <p:custDataLst>
                  <p:tags r:id="rId59"/>
                </p:custDataLst>
              </p:nvPr>
            </p:nvSpPr>
            <p:spPr>
              <a:xfrm>
                <a:off x="7040" y="4392"/>
                <a:ext cx="3245" cy="580"/>
              </a:xfrm>
              <a:prstGeom prst="rect">
                <a:avLst/>
              </a:prstGeom>
              <a:noFill/>
            </p:spPr>
            <p:txBody>
              <a:bodyPr wrap="square" rtlCol="0">
                <a:spAutoFit/>
              </a:bodyPr>
              <a:p>
                <a:pPr algn="ctr"/>
                <a:r>
                  <a:rPr lang="zh-CN" altLang="en-US">
                    <a:solidFill>
                      <a:srgbClr val="9D1E25"/>
                    </a:solidFill>
                    <a:latin typeface="钉钉进步体" panose="00020600040101010101" charset="-122"/>
                    <a:ea typeface="钉钉进步体" panose="00020600040101010101" charset="-122"/>
                  </a:rPr>
                  <a:t>低权限</a:t>
                </a:r>
                <a:r>
                  <a:rPr lang="zh-CN" altLang="en-US" sz="1800">
                    <a:solidFill>
                      <a:srgbClr val="9D1E25"/>
                    </a:solidFill>
                    <a:latin typeface="钉钉进步体" panose="00020600040101010101" charset="-122"/>
                    <a:ea typeface="钉钉进步体" panose="00020600040101010101" charset="-122"/>
                  </a:rPr>
                  <a:t>设备</a:t>
                </a:r>
                <a:endParaRPr lang="zh-CN" altLang="en-US">
                  <a:latin typeface="钉钉进步体" panose="00020600040101010101" charset="-122"/>
                  <a:ea typeface="钉钉进步体" panose="00020600040101010101" charset="-122"/>
                </a:endParaRPr>
              </a:p>
            </p:txBody>
          </p:sp>
        </p:grpSp>
        <p:cxnSp>
          <p:nvCxnSpPr>
            <p:cNvPr id="85" name="肘形连接符 84"/>
            <p:cNvCxnSpPr>
              <a:stCxn id="28" idx="3"/>
              <a:endCxn id="77" idx="1"/>
            </p:cNvCxnSpPr>
            <p:nvPr>
              <p:custDataLst>
                <p:tags r:id="rId60"/>
              </p:custDataLst>
            </p:nvPr>
          </p:nvCxnSpPr>
          <p:spPr>
            <a:xfrm>
              <a:off x="6703" y="5261"/>
              <a:ext cx="945" cy="1289"/>
            </a:xfrm>
            <a:prstGeom prst="bentConnector3">
              <a:avLst>
                <a:gd name="adj1" fmla="val 50053"/>
              </a:avLst>
            </a:prstGeom>
            <a:ln w="22225">
              <a:solidFill>
                <a:srgbClr val="9D1E25"/>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rot="0">
              <a:off x="9926" y="5853"/>
              <a:ext cx="2436" cy="1213"/>
              <a:chOff x="9966" y="3620"/>
              <a:chExt cx="2436" cy="1213"/>
            </a:xfrm>
          </p:grpSpPr>
          <p:pic>
            <p:nvPicPr>
              <p:cNvPr id="97" name="图片 96" descr="互联网"/>
              <p:cNvPicPr>
                <a:picLocks noChangeAspect="1"/>
              </p:cNvPicPr>
              <p:nvPr>
                <p:custDataLst>
                  <p:tags r:id="rId61"/>
                </p:custDataLst>
              </p:nvPr>
            </p:nvPicPr>
            <p:blipFill>
              <a:blip r:embed="rId62">
                <a:extLst>
                  <a:ext uri="{96DAC541-7B7A-43D3-8B79-37D633B846F1}">
                    <asvg:svgBlip xmlns:asvg="http://schemas.microsoft.com/office/drawing/2016/SVG/main" r:embed="rId63"/>
                  </a:ext>
                </a:extLst>
              </a:blip>
              <a:stretch>
                <a:fillRect/>
              </a:stretch>
            </p:blipFill>
            <p:spPr>
              <a:xfrm>
                <a:off x="10433" y="3620"/>
                <a:ext cx="1413" cy="1213"/>
              </a:xfrm>
              <a:prstGeom prst="rect">
                <a:avLst/>
              </a:prstGeom>
            </p:spPr>
          </p:pic>
          <p:cxnSp>
            <p:nvCxnSpPr>
              <p:cNvPr id="98" name="直接箭头连接符 97"/>
              <p:cNvCxnSpPr/>
              <p:nvPr>
                <p:custDataLst>
                  <p:tags r:id="rId64"/>
                </p:custDataLst>
              </p:nvPr>
            </p:nvCxnSpPr>
            <p:spPr>
              <a:xfrm flipV="1">
                <a:off x="9966" y="3843"/>
                <a:ext cx="2436" cy="528"/>
              </a:xfrm>
              <a:prstGeom prst="straightConnector1">
                <a:avLst/>
              </a:prstGeom>
              <a:ln w="28575">
                <a:solidFill>
                  <a:schemeClr val="tx1">
                    <a:lumMod val="95000"/>
                    <a:lumOff val="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cxnSp>
          <p:nvCxnSpPr>
            <p:cNvPr id="41" name="直接连接符 40"/>
            <p:cNvCxnSpPr>
              <a:stCxn id="22" idx="1"/>
              <a:endCxn id="28" idx="1"/>
            </p:cNvCxnSpPr>
            <p:nvPr>
              <p:custDataLst>
                <p:tags r:id="rId65"/>
              </p:custDataLst>
            </p:nvPr>
          </p:nvCxnSpPr>
          <p:spPr>
            <a:xfrm flipV="1">
              <a:off x="3585" y="5261"/>
              <a:ext cx="536" cy="4"/>
            </a:xfrm>
            <a:prstGeom prst="line">
              <a:avLst/>
            </a:prstGeom>
            <a:ln w="12700">
              <a:solidFill>
                <a:schemeClr val="tx1"/>
              </a:solidFill>
              <a:prstDash val="solid"/>
              <a:headEnd type="oval" w="sm" len="sm"/>
              <a:tailEnd type="triangle"/>
            </a:ln>
          </p:spPr>
          <p:style>
            <a:lnRef idx="1">
              <a:schemeClr val="accent1"/>
            </a:lnRef>
            <a:fillRef idx="0">
              <a:schemeClr val="accent1"/>
            </a:fillRef>
            <a:effectRef idx="0">
              <a:schemeClr val="accent1"/>
            </a:effectRef>
            <a:fontRef idx="minor">
              <a:schemeClr val="tx1"/>
            </a:fontRef>
          </p:style>
        </p:cxnSp>
        <p:sp>
          <p:nvSpPr>
            <p:cNvPr id="28" name="圆角矩形 27"/>
            <p:cNvSpPr/>
            <p:nvPr>
              <p:custDataLst>
                <p:tags r:id="rId66"/>
              </p:custDataLst>
            </p:nvPr>
          </p:nvSpPr>
          <p:spPr>
            <a:xfrm>
              <a:off x="4121" y="4916"/>
              <a:ext cx="2582" cy="689"/>
            </a:xfrm>
            <a:prstGeom prst="roundRect">
              <a:avLst>
                <a:gd name="adj" fmla="val 50000"/>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tx1"/>
                  </a:solidFill>
                  <a:latin typeface="钉钉进步体" panose="00020600040101010101" charset="-122"/>
                  <a:ea typeface="钉钉进步体" panose="00020600040101010101" charset="-122"/>
                  <a:cs typeface="Consolas" panose="020B0609020204030204" charset="0"/>
                </a:rPr>
                <a:t>振动</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信号</a:t>
              </a:r>
              <a:endParaRPr lang="zh-CN" altLang="en-US" sz="1400">
                <a:solidFill>
                  <a:schemeClr val="tx1"/>
                </a:solidFill>
                <a:latin typeface="钉钉进步体" panose="00020600040101010101" charset="-122"/>
                <a:ea typeface="钉钉进步体" panose="00020600040101010101" charset="-122"/>
                <a:cs typeface="Consolas" panose="020B0609020204030204" charset="0"/>
              </a:endParaRPr>
            </a:p>
            <a:p>
              <a:pPr algn="ct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加速度</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陀螺仪</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endParaRPr lang="en-US" altLang="zh-CN" sz="1400">
                <a:solidFill>
                  <a:schemeClr val="tx1"/>
                </a:solidFill>
                <a:latin typeface="钉钉进步体" panose="00020600040101010101" charset="-122"/>
                <a:ea typeface="钉钉进步体" panose="00020600040101010101" charset="-122"/>
                <a:cs typeface="Consolas" panose="020B0609020204030204"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500"/>
                                        <p:tgtEl>
                                          <p:spTgt spid="6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500"/>
                                        <p:tgtEl>
                                          <p:spTgt spid="6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right)">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en-US" altLang="zh-CN"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2" cstate="screen"/>
          <a:stretch>
            <a:fillRect/>
          </a:stretch>
        </p:blipFill>
        <p:spPr>
          <a:xfrm>
            <a:off x="10118090" y="6523355"/>
            <a:ext cx="1546225" cy="388620"/>
          </a:xfrm>
          <a:prstGeom prst="rect">
            <a:avLst/>
          </a:prstGeom>
        </p:spPr>
      </p:pic>
      <p:sp>
        <p:nvSpPr>
          <p:cNvPr id="44" name="圆角矩形 43"/>
          <p:cNvSpPr/>
          <p:nvPr>
            <p:custDataLst>
              <p:tags r:id="rId3"/>
            </p:custDataLst>
          </p:nvPr>
        </p:nvSpPr>
        <p:spPr>
          <a:xfrm>
            <a:off x="7351576" y="1441062"/>
            <a:ext cx="1903730" cy="573405"/>
          </a:xfrm>
          <a:prstGeom prst="roundRect">
            <a:avLst>
              <a:gd name="adj" fmla="val 0"/>
            </a:avLst>
          </a:prstGeom>
          <a:solidFill>
            <a:srgbClr val="92D050">
              <a:alpha val="39000"/>
            </a:srgb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绿色高精度感知技术 </a:t>
            </a:r>
            <a:endParaRPr 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圆角矩形 44"/>
          <p:cNvSpPr/>
          <p:nvPr>
            <p:custDataLst>
              <p:tags r:id="rId4"/>
            </p:custDataLst>
          </p:nvPr>
        </p:nvSpPr>
        <p:spPr>
          <a:xfrm>
            <a:off x="7355386" y="1441062"/>
            <a:ext cx="1903730" cy="573405"/>
          </a:xfrm>
          <a:prstGeom prst="roundRect">
            <a:avLst>
              <a:gd name="adj" fmla="val 0"/>
            </a:avLst>
          </a:prstGeom>
          <a:solidFill>
            <a:srgbClr val="92D050">
              <a:alpha val="39000"/>
            </a:srgb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绿色高精度感知技术 </a:t>
            </a:r>
            <a:endParaRPr 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圆角矩形 45"/>
          <p:cNvSpPr/>
          <p:nvPr>
            <p:custDataLst>
              <p:tags r:id="rId5"/>
            </p:custDataLst>
          </p:nvPr>
        </p:nvSpPr>
        <p:spPr>
          <a:xfrm>
            <a:off x="7238365" y="1299845"/>
            <a:ext cx="3308350" cy="3183255"/>
          </a:xfrm>
          <a:prstGeom prst="roundRect">
            <a:avLst>
              <a:gd name="adj" fmla="val 5928"/>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custDataLst>
              <p:tags r:id="rId6"/>
            </p:custDataLst>
          </p:nvPr>
        </p:nvSpPr>
        <p:spPr>
          <a:xfrm>
            <a:off x="7238365" y="904240"/>
            <a:ext cx="3308350" cy="398780"/>
          </a:xfrm>
          <a:prstGeom prst="rect">
            <a:avLst/>
          </a:prstGeom>
        </p:spPr>
        <p:txBody>
          <a:bodyPr wrap="square">
            <a:spAutoFit/>
          </a:bodyPr>
          <a:p>
            <a:pPr algn="ctr"/>
            <a:r>
              <a:rPr lang="zh-CN" altLang="en-US" sz="2000" b="1" dirty="0">
                <a:effectLst/>
                <a:latin typeface="微软雅黑" panose="020B0503020204020204" pitchFamily="34" charset="-122"/>
                <a:ea typeface="微软雅黑" panose="020B0503020204020204" pitchFamily="34" charset="-122"/>
                <a:cs typeface="Times New Roman" panose="02020603050405020304" charset="0"/>
              </a:rPr>
              <a:t>研究</a:t>
            </a:r>
            <a:r>
              <a:rPr lang="zh-CN" altLang="en-US" sz="2000" b="1" dirty="0">
                <a:effectLst/>
                <a:latin typeface="微软雅黑" panose="020B0503020204020204" pitchFamily="34" charset="-122"/>
                <a:ea typeface="微软雅黑" panose="020B0503020204020204" pitchFamily="34" charset="-122"/>
                <a:cs typeface="Times New Roman" panose="02020603050405020304" charset="0"/>
              </a:rPr>
              <a:t>方案</a:t>
            </a:r>
            <a:endParaRPr lang="zh-CN" altLang="en-US" sz="2000" b="1" dirty="0">
              <a:effectLst/>
              <a:latin typeface="微软雅黑" panose="020B0503020204020204" pitchFamily="34" charset="-122"/>
              <a:ea typeface="微软雅黑" panose="020B0503020204020204" pitchFamily="34" charset="-122"/>
              <a:cs typeface="Times New Roman" panose="02020603050405020304" charset="0"/>
            </a:endParaRPr>
          </a:p>
        </p:txBody>
      </p:sp>
      <p:sp>
        <p:nvSpPr>
          <p:cNvPr id="51" name="圆角矩形 50"/>
          <p:cNvSpPr/>
          <p:nvPr>
            <p:custDataLst>
              <p:tags r:id="rId7"/>
            </p:custDataLst>
          </p:nvPr>
        </p:nvSpPr>
        <p:spPr>
          <a:xfrm>
            <a:off x="1009650" y="1300480"/>
            <a:ext cx="2880360" cy="3183255"/>
          </a:xfrm>
          <a:prstGeom prst="roundRect">
            <a:avLst>
              <a:gd name="adj" fmla="val 5928"/>
            </a:avLst>
          </a:prstGeom>
          <a:solidFill>
            <a:schemeClr val="bg1"/>
          </a:solid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custDataLst>
              <p:tags r:id="rId8"/>
            </p:custDataLst>
          </p:nvPr>
        </p:nvSpPr>
        <p:spPr>
          <a:xfrm>
            <a:off x="1257935" y="904240"/>
            <a:ext cx="2632075" cy="398780"/>
          </a:xfrm>
          <a:prstGeom prst="rect">
            <a:avLst/>
          </a:prstGeom>
        </p:spPr>
        <p:txBody>
          <a:bodyPr wrap="square">
            <a:spAutoFit/>
          </a:bodyPr>
          <a:p>
            <a:pPr algn="ctr"/>
            <a:r>
              <a:rPr lang="zh-CN" altLang="en-US" sz="2000" b="1" dirty="0">
                <a:effectLst/>
                <a:latin typeface="微软雅黑" panose="020B0503020204020204" pitchFamily="34" charset="-122"/>
                <a:ea typeface="微软雅黑" panose="020B0503020204020204" pitchFamily="34" charset="-122"/>
                <a:cs typeface="Times New Roman" panose="02020603050405020304" charset="0"/>
              </a:rPr>
              <a:t>研究挑战</a:t>
            </a:r>
            <a:endParaRPr lang="zh-CN" altLang="en-US" sz="2000" b="1" dirty="0">
              <a:effectLst/>
              <a:latin typeface="微软雅黑" panose="020B0503020204020204" pitchFamily="34" charset="-122"/>
              <a:ea typeface="微软雅黑" panose="020B0503020204020204" pitchFamily="34" charset="-122"/>
              <a:cs typeface="Times New Roman" panose="02020603050405020304" charset="0"/>
            </a:endParaRPr>
          </a:p>
        </p:txBody>
      </p:sp>
      <p:sp>
        <p:nvSpPr>
          <p:cNvPr id="53" name="矩形 52"/>
          <p:cNvSpPr/>
          <p:nvPr>
            <p:custDataLst>
              <p:tags r:id="rId9"/>
            </p:custDataLst>
          </p:nvPr>
        </p:nvSpPr>
        <p:spPr>
          <a:xfrm>
            <a:off x="1242060" y="1560195"/>
            <a:ext cx="616585" cy="279019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p>
            <a:pPr marL="0" indent="0" algn="ctr" latinLnBrk="0">
              <a:lnSpc>
                <a:spcPct val="110000"/>
              </a:lnSpc>
            </a:pPr>
            <a:r>
              <a:rPr lang="zh-CN" altLang="en-US" sz="1600" b="1" dirty="0">
                <a:solidFill>
                  <a:schemeClr val="bg1"/>
                </a:solidFill>
                <a:latin typeface="微软雅黑" panose="020B0503020204020204" pitchFamily="34" charset="-122"/>
                <a:ea typeface="微软雅黑" panose="020B0503020204020204" pitchFamily="34" charset="-122"/>
              </a:rPr>
              <a:t>运动传感器语音侧信道攻击</a:t>
            </a:r>
            <a:r>
              <a:rPr lang="zh-CN" altLang="en-US" sz="1600" b="1" dirty="0">
                <a:solidFill>
                  <a:schemeClr val="bg1"/>
                </a:solidFill>
                <a:latin typeface="微软雅黑" panose="020B0503020204020204" pitchFamily="34" charset="-122"/>
                <a:ea typeface="微软雅黑" panose="020B0503020204020204" pitchFamily="34" charset="-122"/>
              </a:rPr>
              <a:t>相关研究现状</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8" name="圆角矩形 57"/>
          <p:cNvSpPr/>
          <p:nvPr>
            <p:custDataLst>
              <p:tags r:id="rId10"/>
            </p:custDataLst>
          </p:nvPr>
        </p:nvSpPr>
        <p:spPr>
          <a:xfrm>
            <a:off x="4563745" y="1300480"/>
            <a:ext cx="2061210" cy="3183255"/>
          </a:xfrm>
          <a:prstGeom prst="roundRect">
            <a:avLst>
              <a:gd name="adj" fmla="val 5928"/>
            </a:avLst>
          </a:prstGeom>
          <a:noFill/>
          <a:ln w="19050">
            <a:solidFill>
              <a:schemeClr val="tx1">
                <a:lumMod val="75000"/>
                <a:lumOff val="25000"/>
              </a:schemeClr>
            </a:solid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60" name="矩形 59"/>
          <p:cNvSpPr/>
          <p:nvPr>
            <p:custDataLst>
              <p:tags r:id="rId11"/>
            </p:custDataLst>
          </p:nvPr>
        </p:nvSpPr>
        <p:spPr>
          <a:xfrm>
            <a:off x="4563110" y="904240"/>
            <a:ext cx="2061845" cy="398780"/>
          </a:xfrm>
          <a:prstGeom prst="rect">
            <a:avLst/>
          </a:prstGeom>
        </p:spPr>
        <p:txBody>
          <a:bodyPr wrap="square">
            <a:spAutoFit/>
          </a:bodyPr>
          <a:p>
            <a:pPr algn="ctr"/>
            <a:r>
              <a:rPr lang="zh-CN" altLang="en-US" sz="2000" b="1" dirty="0">
                <a:effectLst/>
                <a:latin typeface="微软雅黑" panose="020B0503020204020204" pitchFamily="34" charset="-122"/>
                <a:ea typeface="微软雅黑" panose="020B0503020204020204" pitchFamily="34" charset="-122"/>
                <a:cs typeface="Times New Roman" panose="02020603050405020304" charset="0"/>
              </a:rPr>
              <a:t>研究内容</a:t>
            </a:r>
            <a:endParaRPr lang="zh-CN" altLang="en-US" sz="2000" b="1" dirty="0">
              <a:effectLst/>
              <a:latin typeface="微软雅黑" panose="020B0503020204020204" pitchFamily="34" charset="-122"/>
              <a:ea typeface="微软雅黑" panose="020B0503020204020204" pitchFamily="34" charset="-122"/>
              <a:cs typeface="Times New Roman" panose="02020603050405020304" charset="0"/>
            </a:endParaRPr>
          </a:p>
        </p:txBody>
      </p:sp>
      <p:sp>
        <p:nvSpPr>
          <p:cNvPr id="69" name="文本框 68"/>
          <p:cNvSpPr txBox="1"/>
          <p:nvPr>
            <p:custDataLst>
              <p:tags r:id="rId12"/>
            </p:custDataLst>
          </p:nvPr>
        </p:nvSpPr>
        <p:spPr>
          <a:xfrm>
            <a:off x="7368540" y="1268730"/>
            <a:ext cx="1948815" cy="306705"/>
          </a:xfrm>
          <a:prstGeom prst="rect">
            <a:avLst/>
          </a:prstGeom>
          <a:noFill/>
        </p:spPr>
        <p:txBody>
          <a:bodyPr wrap="square" rtlCol="0">
            <a:spAutoFit/>
          </a:bodyPr>
          <a:p>
            <a:pPr algn="ctr"/>
            <a:r>
              <a:rPr lang="zh-CN" altLang="en-US" sz="1400" b="1">
                <a:solidFill>
                  <a:srgbClr val="FF0000"/>
                </a:solidFill>
                <a:latin typeface="微软雅黑" panose="020B0503020204020204" pitchFamily="34" charset="-122"/>
                <a:ea typeface="微软雅黑" panose="020B0503020204020204" pitchFamily="34" charset="-122"/>
              </a:rPr>
              <a:t>关键技术</a:t>
            </a:r>
            <a:endParaRPr lang="zh-CN" altLang="en-US" sz="1400" b="1">
              <a:solidFill>
                <a:srgbClr val="FF0000"/>
              </a:solidFill>
              <a:latin typeface="微软雅黑" panose="020B0503020204020204" pitchFamily="34" charset="-122"/>
              <a:ea typeface="微软雅黑" panose="020B0503020204020204" pitchFamily="34" charset="-122"/>
            </a:endParaRPr>
          </a:p>
        </p:txBody>
      </p:sp>
      <p:sp>
        <p:nvSpPr>
          <p:cNvPr id="12" name="圆角矩形 11"/>
          <p:cNvSpPr/>
          <p:nvPr>
            <p:custDataLst>
              <p:tags r:id="rId13"/>
            </p:custDataLst>
          </p:nvPr>
        </p:nvSpPr>
        <p:spPr>
          <a:xfrm>
            <a:off x="1974215" y="1560195"/>
            <a:ext cx="1767840" cy="574040"/>
          </a:xfrm>
          <a:prstGeom prst="roundRect">
            <a:avLst>
              <a:gd name="adj" fmla="val 0"/>
            </a:avLst>
          </a:prstGeom>
          <a:solidFill>
            <a:schemeClr val="bg2"/>
          </a:solidFill>
          <a:ln w="1905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传感器采样率</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低</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说话人身份</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难以确定</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9" name="圆角矩形 58"/>
          <p:cNvSpPr/>
          <p:nvPr>
            <p:custDataLst>
              <p:tags r:id="rId14"/>
            </p:custDataLst>
          </p:nvPr>
        </p:nvSpPr>
        <p:spPr>
          <a:xfrm>
            <a:off x="4636770" y="1527175"/>
            <a:ext cx="1914525" cy="658495"/>
          </a:xfrm>
          <a:prstGeom prst="roundRect">
            <a:avLst>
              <a:gd name="adj" fmla="val 0"/>
            </a:avLst>
          </a:prstGeom>
          <a:solidFill>
            <a:srgbClr val="DBF1FF"/>
          </a:solidFill>
          <a:ln w="1270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p>
            <a:pPr algn="ctr"/>
            <a:r>
              <a:rPr lang="zh-CN" sz="1400" b="1" dirty="0">
                <a:solidFill>
                  <a:srgbClr val="2F5597"/>
                </a:solidFill>
                <a:latin typeface="微软雅黑" panose="020B0503020204020204" pitchFamily="34" charset="-122"/>
                <a:ea typeface="微软雅黑" panose="020B0503020204020204" pitchFamily="34" charset="-122"/>
              </a:rPr>
              <a:t>面向异构时序数据的</a:t>
            </a:r>
            <a:endParaRPr lang="zh-CN" sz="1400" b="1" dirty="0">
              <a:solidFill>
                <a:srgbClr val="2F5597"/>
              </a:solidFill>
              <a:latin typeface="微软雅黑" panose="020B0503020204020204" pitchFamily="34" charset="-122"/>
              <a:ea typeface="微软雅黑" panose="020B0503020204020204" pitchFamily="34" charset="-122"/>
            </a:endParaRPr>
          </a:p>
          <a:p>
            <a:pPr algn="ctr"/>
            <a:r>
              <a:rPr lang="zh-CN" sz="1400" b="1" dirty="0">
                <a:solidFill>
                  <a:srgbClr val="2F5597"/>
                </a:solidFill>
                <a:latin typeface="微软雅黑" panose="020B0503020204020204" pitchFamily="34" charset="-122"/>
                <a:ea typeface="微软雅黑" panose="020B0503020204020204" pitchFamily="34" charset="-122"/>
              </a:rPr>
              <a:t>群组会话识别</a:t>
            </a:r>
            <a:endParaRPr lang="zh-CN" sz="1400" b="1" dirty="0">
              <a:solidFill>
                <a:srgbClr val="2F5597"/>
              </a:solidFill>
              <a:latin typeface="微软雅黑" panose="020B0503020204020204" pitchFamily="34" charset="-122"/>
              <a:ea typeface="微软雅黑" panose="020B0503020204020204" pitchFamily="34" charset="-122"/>
            </a:endParaRPr>
          </a:p>
        </p:txBody>
      </p:sp>
      <p:sp>
        <p:nvSpPr>
          <p:cNvPr id="64" name="圆角矩形 63"/>
          <p:cNvSpPr/>
          <p:nvPr>
            <p:custDataLst>
              <p:tags r:id="rId15"/>
            </p:custDataLst>
          </p:nvPr>
        </p:nvSpPr>
        <p:spPr>
          <a:xfrm>
            <a:off x="7368540" y="1526540"/>
            <a:ext cx="1981200" cy="668655"/>
          </a:xfrm>
          <a:prstGeom prst="roundRect">
            <a:avLst>
              <a:gd name="adj" fmla="val 0"/>
            </a:avLst>
          </a:prstGeom>
          <a:solidFill>
            <a:srgbClr val="92D050">
              <a:alpha val="39000"/>
            </a:srgbClr>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sz="1400" b="1" kern="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基于</a:t>
            </a:r>
            <a:r>
              <a:rPr lang="zh-CN" sz="1400" b="1" kern="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多源注意力机制</a:t>
            </a:r>
            <a:endParaRPr lang="zh-CN" sz="1400" b="1" kern="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sz="1400" b="1" kern="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sz="1400" b="1" kern="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群组会话</a:t>
            </a:r>
            <a:r>
              <a:rPr sz="1400" b="1" kern="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识别算法</a:t>
            </a:r>
            <a:endParaRPr sz="1400" b="1" kern="0" dirty="0">
              <a:solidFill>
                <a:schemeClr val="tx1">
                  <a:lumMod val="95000"/>
                  <a:lumOff val="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0" name="右箭头 69"/>
          <p:cNvSpPr/>
          <p:nvPr>
            <p:custDataLst>
              <p:tags r:id="rId16"/>
            </p:custDataLst>
          </p:nvPr>
        </p:nvSpPr>
        <p:spPr>
          <a:xfrm>
            <a:off x="3997960" y="1683385"/>
            <a:ext cx="493395" cy="301625"/>
          </a:xfrm>
          <a:prstGeom prst="righ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73" name="右箭头 72"/>
          <p:cNvSpPr/>
          <p:nvPr>
            <p:custDataLst>
              <p:tags r:id="rId17"/>
            </p:custDataLst>
          </p:nvPr>
        </p:nvSpPr>
        <p:spPr>
          <a:xfrm>
            <a:off x="6697526" y="1683632"/>
            <a:ext cx="493395" cy="301625"/>
          </a:xfrm>
          <a:prstGeom prst="rightArrow">
            <a:avLst/>
          </a:prstGeom>
          <a:solidFill>
            <a:schemeClr val="bg1"/>
          </a:solid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nvGrpSpPr>
          <p:cNvPr id="40" name="组合 39"/>
          <p:cNvGrpSpPr/>
          <p:nvPr/>
        </p:nvGrpSpPr>
        <p:grpSpPr>
          <a:xfrm>
            <a:off x="9301480" y="1504315"/>
            <a:ext cx="1087755" cy="2907030"/>
            <a:chOff x="14648" y="2369"/>
            <a:chExt cx="1713" cy="4578"/>
          </a:xfrm>
        </p:grpSpPr>
        <p:cxnSp>
          <p:nvCxnSpPr>
            <p:cNvPr id="68" name="直接连接符 28"/>
            <p:cNvCxnSpPr/>
            <p:nvPr>
              <p:custDataLst>
                <p:tags r:id="rId18"/>
              </p:custDataLst>
            </p:nvPr>
          </p:nvCxnSpPr>
          <p:spPr>
            <a:xfrm>
              <a:off x="14946" y="2721"/>
              <a:ext cx="9" cy="422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63" name="右箭头 28"/>
            <p:cNvSpPr/>
            <p:nvPr>
              <p:custDataLst>
                <p:tags r:id="rId19"/>
              </p:custDataLst>
            </p:nvPr>
          </p:nvSpPr>
          <p:spPr>
            <a:xfrm>
              <a:off x="14733" y="2746"/>
              <a:ext cx="528" cy="338"/>
            </a:xfrm>
            <a:prstGeom prst="rightArrow">
              <a:avLst/>
            </a:prstGeom>
            <a:solidFill>
              <a:schemeClr val="tx1">
                <a:lumMod val="65000"/>
                <a:lumOff val="35000"/>
              </a:schemeClr>
            </a:solidFill>
            <a:ln w="19050">
              <a:no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800">
                <a:latin typeface="微软雅黑" panose="020B0503020204020204" pitchFamily="34" charset="-122"/>
                <a:ea typeface="微软雅黑" panose="020B0503020204020204" pitchFamily="34" charset="-122"/>
              </a:endParaRPr>
            </a:p>
          </p:txBody>
        </p:sp>
        <p:sp>
          <p:nvSpPr>
            <p:cNvPr id="56" name="圆角矩形 55"/>
            <p:cNvSpPr/>
            <p:nvPr>
              <p:custDataLst>
                <p:tags r:id="rId20"/>
              </p:custDataLst>
            </p:nvPr>
          </p:nvSpPr>
          <p:spPr>
            <a:xfrm>
              <a:off x="15279" y="2369"/>
              <a:ext cx="1083" cy="4578"/>
            </a:xfrm>
            <a:prstGeom prst="roundRect">
              <a:avLst>
                <a:gd name="adj" fmla="val 0"/>
              </a:avLst>
            </a:prstGeom>
            <a:solidFill>
              <a:srgbClr val="FFE697"/>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建立在线群组会话场景下跨设备开放域的</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对话识别系统</a:t>
              </a:r>
              <a:endPar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57" name="右箭头 56"/>
            <p:cNvSpPr/>
            <p:nvPr>
              <p:custDataLst>
                <p:tags r:id="rId21"/>
              </p:custDataLst>
            </p:nvPr>
          </p:nvSpPr>
          <p:spPr>
            <a:xfrm>
              <a:off x="14648" y="4557"/>
              <a:ext cx="618" cy="338"/>
            </a:xfrm>
            <a:prstGeom prst="rightArrow">
              <a:avLst/>
            </a:prstGeom>
            <a:solidFill>
              <a:schemeClr val="tx1">
                <a:lumMod val="65000"/>
                <a:lumOff val="35000"/>
              </a:schemeClr>
            </a:solidFill>
            <a:ln w="19050">
              <a:no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800">
                <a:latin typeface="微软雅黑" panose="020B0503020204020204" pitchFamily="34" charset="-122"/>
                <a:ea typeface="微软雅黑" panose="020B0503020204020204" pitchFamily="34" charset="-122"/>
              </a:endParaRPr>
            </a:p>
          </p:txBody>
        </p:sp>
        <p:sp>
          <p:nvSpPr>
            <p:cNvPr id="62" name="右箭头 28"/>
            <p:cNvSpPr/>
            <p:nvPr>
              <p:custDataLst>
                <p:tags r:id="rId22"/>
              </p:custDataLst>
            </p:nvPr>
          </p:nvSpPr>
          <p:spPr>
            <a:xfrm>
              <a:off x="14712" y="6119"/>
              <a:ext cx="549" cy="338"/>
            </a:xfrm>
            <a:prstGeom prst="rightArrow">
              <a:avLst/>
            </a:prstGeom>
            <a:solidFill>
              <a:schemeClr val="tx1">
                <a:lumMod val="65000"/>
                <a:lumOff val="35000"/>
              </a:schemeClr>
            </a:solidFill>
            <a:ln w="19050">
              <a:no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80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1979930" y="3676650"/>
            <a:ext cx="7361555" cy="673100"/>
            <a:chOff x="3118" y="5790"/>
            <a:chExt cx="11593" cy="1060"/>
          </a:xfrm>
        </p:grpSpPr>
        <p:sp>
          <p:nvSpPr>
            <p:cNvPr id="47" name="圆角矩形 46"/>
            <p:cNvSpPr/>
            <p:nvPr>
              <p:custDataLst>
                <p:tags r:id="rId23"/>
              </p:custDataLst>
            </p:nvPr>
          </p:nvSpPr>
          <p:spPr>
            <a:xfrm>
              <a:off x="11663" y="5790"/>
              <a:ext cx="3049" cy="1060"/>
            </a:xfrm>
            <a:prstGeom prst="roundRect">
              <a:avLst>
                <a:gd name="adj" fmla="val 0"/>
              </a:avLst>
            </a:prstGeom>
            <a:solidFill>
              <a:srgbClr val="FFC000">
                <a:alpha val="40000"/>
              </a:srgbClr>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marL="0" indent="0" algn="ctr" latinLnBrk="0">
                <a:lnSpc>
                  <a:spcPct val="120000"/>
                </a:lnSpc>
              </a:pPr>
              <a:r>
                <a:rPr lang="zh-CN" sz="1400" b="1" dirty="0">
                  <a:solidFill>
                    <a:schemeClr val="tx1">
                      <a:lumMod val="95000"/>
                      <a:lumOff val="5000"/>
                    </a:schemeClr>
                  </a:solidFill>
                  <a:latin typeface="微软雅黑" panose="020B0503020204020204" pitchFamily="34" charset="-122"/>
                  <a:ea typeface="微软雅黑" panose="020B0503020204020204" pitchFamily="34" charset="-122"/>
                </a:rPr>
                <a:t>基于解耦</a:t>
              </a:r>
              <a:r>
                <a:rPr lang="zh-CN" sz="1400" b="1" dirty="0">
                  <a:solidFill>
                    <a:schemeClr val="tx1">
                      <a:lumMod val="95000"/>
                      <a:lumOff val="5000"/>
                    </a:schemeClr>
                  </a:solidFill>
                  <a:latin typeface="微软雅黑" panose="020B0503020204020204" pitchFamily="34" charset="-122"/>
                  <a:ea typeface="微软雅黑" panose="020B0503020204020204" pitchFamily="34" charset="-122"/>
                </a:rPr>
                <a:t>学习的</a:t>
              </a:r>
              <a:endParaRPr lang="zh-CN" sz="14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lgn="ctr" latinLnBrk="0">
                <a:lnSpc>
                  <a:spcPct val="120000"/>
                </a:lnSpc>
              </a:pPr>
              <a:r>
                <a:rPr lang="zh-CN" sz="1400" b="1" dirty="0">
                  <a:solidFill>
                    <a:schemeClr val="tx1">
                      <a:lumMod val="95000"/>
                      <a:lumOff val="5000"/>
                    </a:schemeClr>
                  </a:solidFill>
                  <a:latin typeface="微软雅黑" panose="020B0503020204020204" pitchFamily="34" charset="-122"/>
                  <a:ea typeface="微软雅黑" panose="020B0503020204020204" pitchFamily="34" charset="-122"/>
                </a:rPr>
                <a:t>自</a:t>
              </a:r>
              <a:r>
                <a:rPr lang="zh-CN" sz="1400" b="1" dirty="0">
                  <a:solidFill>
                    <a:schemeClr val="tx1">
                      <a:lumMod val="95000"/>
                      <a:lumOff val="5000"/>
                    </a:schemeClr>
                  </a:solidFill>
                  <a:latin typeface="微软雅黑" panose="020B0503020204020204" pitchFamily="34" charset="-122"/>
                  <a:ea typeface="微软雅黑" panose="020B0503020204020204" pitchFamily="34" charset="-122"/>
                </a:rPr>
                <a:t>蒸馏域自适应</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算法</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7" name="圆角矩形 66"/>
            <p:cNvSpPr/>
            <p:nvPr>
              <p:custDataLst>
                <p:tags r:id="rId24"/>
              </p:custDataLst>
            </p:nvPr>
          </p:nvSpPr>
          <p:spPr>
            <a:xfrm>
              <a:off x="7302" y="5790"/>
              <a:ext cx="3014" cy="1061"/>
            </a:xfrm>
            <a:prstGeom prst="roundRect">
              <a:avLst>
                <a:gd name="adj" fmla="val 0"/>
              </a:avLst>
            </a:prstGeom>
            <a:solidFill>
              <a:srgbClr val="DBF1FF"/>
            </a:solidFill>
            <a:ln w="1270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p>
              <a:pPr algn="ctr"/>
              <a:r>
                <a:rPr lang="zh-CN" sz="1400" b="1" dirty="0">
                  <a:solidFill>
                    <a:srgbClr val="2F5597"/>
                  </a:solidFill>
                  <a:latin typeface="微软雅黑" panose="020B0503020204020204" pitchFamily="34" charset="-122"/>
                  <a:ea typeface="微软雅黑" panose="020B0503020204020204" pitchFamily="34" charset="-122"/>
                </a:rPr>
                <a:t>开放域的</a:t>
              </a:r>
              <a:endParaRPr lang="zh-CN" sz="1400" b="1" dirty="0">
                <a:solidFill>
                  <a:srgbClr val="2F5597"/>
                </a:solidFill>
                <a:latin typeface="微软雅黑" panose="020B0503020204020204" pitchFamily="34" charset="-122"/>
                <a:ea typeface="微软雅黑" panose="020B0503020204020204" pitchFamily="34" charset="-122"/>
              </a:endParaRPr>
            </a:p>
            <a:p>
              <a:pPr algn="ctr"/>
              <a:r>
                <a:rPr lang="zh-CN" sz="1400" b="1" dirty="0">
                  <a:solidFill>
                    <a:srgbClr val="2F5597"/>
                  </a:solidFill>
                  <a:latin typeface="微软雅黑" panose="020B0503020204020204" pitchFamily="34" charset="-122"/>
                  <a:ea typeface="微软雅黑" panose="020B0503020204020204" pitchFamily="34" charset="-122"/>
                </a:rPr>
                <a:t>群组会话</a:t>
              </a:r>
              <a:r>
                <a:rPr lang="zh-CN" sz="1400" b="1" dirty="0">
                  <a:solidFill>
                    <a:srgbClr val="2F5597"/>
                  </a:solidFill>
                  <a:latin typeface="微软雅黑" panose="020B0503020204020204" pitchFamily="34" charset="-122"/>
                  <a:ea typeface="微软雅黑" panose="020B0503020204020204" pitchFamily="34" charset="-122"/>
                </a:rPr>
                <a:t>泛化识别</a:t>
              </a:r>
              <a:endParaRPr lang="zh-CN" sz="1400" b="1" dirty="0">
                <a:solidFill>
                  <a:srgbClr val="2F5597"/>
                </a:solidFill>
                <a:latin typeface="微软雅黑" panose="020B0503020204020204" pitchFamily="34" charset="-122"/>
                <a:ea typeface="微软雅黑" panose="020B0503020204020204" pitchFamily="34" charset="-122"/>
              </a:endParaRPr>
            </a:p>
          </p:txBody>
        </p:sp>
        <p:sp>
          <p:nvSpPr>
            <p:cNvPr id="72" name="右箭头 71"/>
            <p:cNvSpPr/>
            <p:nvPr>
              <p:custDataLst>
                <p:tags r:id="rId25"/>
              </p:custDataLst>
            </p:nvPr>
          </p:nvSpPr>
          <p:spPr>
            <a:xfrm>
              <a:off x="6271" y="6066"/>
              <a:ext cx="777" cy="475"/>
            </a:xfrm>
            <a:prstGeom prst="righ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75" name="右箭头 74"/>
            <p:cNvSpPr/>
            <p:nvPr>
              <p:custDataLst>
                <p:tags r:id="rId26"/>
              </p:custDataLst>
            </p:nvPr>
          </p:nvSpPr>
          <p:spPr>
            <a:xfrm>
              <a:off x="10528" y="5982"/>
              <a:ext cx="777" cy="475"/>
            </a:xfrm>
            <a:prstGeom prst="rightArrow">
              <a:avLst/>
            </a:prstGeom>
            <a:solidFill>
              <a:schemeClr val="bg1"/>
            </a:solid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76" name="圆角矩形 75"/>
            <p:cNvSpPr/>
            <p:nvPr>
              <p:custDataLst>
                <p:tags r:id="rId27"/>
              </p:custDataLst>
            </p:nvPr>
          </p:nvSpPr>
          <p:spPr>
            <a:xfrm>
              <a:off x="3118" y="5869"/>
              <a:ext cx="2784" cy="904"/>
            </a:xfrm>
            <a:prstGeom prst="roundRect">
              <a:avLst>
                <a:gd name="adj" fmla="val 0"/>
              </a:avLst>
            </a:prstGeom>
            <a:solidFill>
              <a:schemeClr val="bg2"/>
            </a:solidFill>
            <a:ln w="1905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数据分布差异</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大</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未知说话人难以</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识别</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4563110" y="1856740"/>
            <a:ext cx="2062480" cy="1078230"/>
            <a:chOff x="7186" y="2924"/>
            <a:chExt cx="3248" cy="1698"/>
          </a:xfrm>
        </p:grpSpPr>
        <p:sp>
          <p:nvSpPr>
            <p:cNvPr id="18" name="文本框 17"/>
            <p:cNvSpPr txBox="1"/>
            <p:nvPr>
              <p:custDataLst>
                <p:tags r:id="rId28"/>
              </p:custDataLst>
            </p:nvPr>
          </p:nvSpPr>
          <p:spPr>
            <a:xfrm>
              <a:off x="7186" y="3574"/>
              <a:ext cx="3248" cy="397"/>
            </a:xfrm>
            <a:prstGeom prst="rect">
              <a:avLst/>
            </a:prstGeom>
            <a:noFill/>
          </p:spPr>
          <p:txBody>
            <a:bodyPr wrap="square" rtlCol="0" anchor="t">
              <a:noAutofit/>
            </a:bodyPr>
            <a:p>
              <a:pPr algn="r"/>
              <a:r>
                <a:rPr lang="zh-CN" altLang="en-US" sz="1200" b="1">
                  <a:solidFill>
                    <a:srgbClr val="7030A0"/>
                  </a:solidFill>
                  <a:latin typeface="微软雅黑" panose="020B0503020204020204" pitchFamily="34" charset="-122"/>
                  <a:ea typeface="微软雅黑" panose="020B0503020204020204" pitchFamily="34" charset="-122"/>
                  <a:sym typeface="+mn-ea"/>
                </a:rPr>
                <a:t>跨设备</a:t>
              </a:r>
              <a:endParaRPr lang="zh-CN" altLang="en-US" sz="1200" b="1">
                <a:solidFill>
                  <a:srgbClr val="7030A0"/>
                </a:solidFill>
                <a:latin typeface="微软雅黑" panose="020B0503020204020204" pitchFamily="34" charset="-122"/>
                <a:ea typeface="微软雅黑" panose="020B0503020204020204" pitchFamily="34" charset="-122"/>
                <a:sym typeface="+mn-ea"/>
              </a:endParaRPr>
            </a:p>
          </p:txBody>
        </p:sp>
        <p:cxnSp>
          <p:nvCxnSpPr>
            <p:cNvPr id="24" name="曲线连接符 23"/>
            <p:cNvCxnSpPr>
              <a:stCxn id="59" idx="3"/>
              <a:endCxn id="66" idx="3"/>
            </p:cNvCxnSpPr>
            <p:nvPr/>
          </p:nvCxnSpPr>
          <p:spPr>
            <a:xfrm>
              <a:off x="10317" y="2924"/>
              <a:ext cx="5" cy="1699"/>
            </a:xfrm>
            <a:prstGeom prst="curvedConnector3">
              <a:avLst>
                <a:gd name="adj1" fmla="val 6640000"/>
              </a:avLst>
            </a:prstGeom>
            <a:ln w="19050">
              <a:solidFill>
                <a:srgbClr val="7030A0"/>
              </a:solidFill>
              <a:tailEnd type="triangle" w="lg" len="lg"/>
            </a:ln>
          </p:spPr>
          <p:style>
            <a:lnRef idx="1">
              <a:schemeClr val="dk1"/>
            </a:lnRef>
            <a:fillRef idx="0">
              <a:schemeClr val="dk1"/>
            </a:fillRef>
            <a:effectRef idx="0">
              <a:schemeClr val="dk1"/>
            </a:effectRef>
            <a:fontRef idx="minor">
              <a:schemeClr val="tx1"/>
            </a:fontRef>
          </p:style>
        </p:cxnSp>
      </p:grpSp>
      <p:sp>
        <p:nvSpPr>
          <p:cNvPr id="4" name="矩形 3"/>
          <p:cNvSpPr/>
          <p:nvPr>
            <p:custDataLst>
              <p:tags r:id="rId29"/>
            </p:custDataLst>
          </p:nvPr>
        </p:nvSpPr>
        <p:spPr>
          <a:xfrm>
            <a:off x="0" y="203200"/>
            <a:ext cx="754380"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0" name="矩形 9"/>
          <p:cNvSpPr/>
          <p:nvPr>
            <p:custDataLst>
              <p:tags r:id="rId30"/>
            </p:custDataLst>
          </p:nvPr>
        </p:nvSpPr>
        <p:spPr>
          <a:xfrm>
            <a:off x="7319010" y="203200"/>
            <a:ext cx="4872990"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 y="164705"/>
            <a:ext cx="12192000" cy="313322"/>
            <a:chOff x="-1" y="164705"/>
            <a:chExt cx="12192000" cy="313322"/>
          </a:xfrm>
        </p:grpSpPr>
        <p:sp>
          <p:nvSpPr>
            <p:cNvPr id="17" name="矩形 16"/>
            <p:cNvSpPr/>
            <p:nvPr>
              <p:custDataLst>
                <p:tags r:id="rId31"/>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19" name="矩形 18"/>
            <p:cNvSpPr/>
            <p:nvPr>
              <p:custDataLst>
                <p:tags r:id="rId32"/>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20" name="组合 19"/>
            <p:cNvGrpSpPr/>
            <p:nvPr/>
          </p:nvGrpSpPr>
          <p:grpSpPr>
            <a:xfrm>
              <a:off x="754602" y="164705"/>
              <a:ext cx="6564713" cy="313322"/>
              <a:chOff x="650084" y="1233945"/>
              <a:chExt cx="6564713" cy="313322"/>
            </a:xfrm>
          </p:grpSpPr>
          <p:cxnSp>
            <p:nvCxnSpPr>
              <p:cNvPr id="21" name="直接连接符 20"/>
              <p:cNvCxnSpPr/>
              <p:nvPr>
                <p:custDataLst>
                  <p:tags r:id="rId33"/>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2" name="矩形: 圆角 17"/>
              <p:cNvSpPr/>
              <p:nvPr>
                <p:custDataLst>
                  <p:tags r:id="rId34"/>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5" name="矩形: 圆角 38"/>
              <p:cNvSpPr/>
              <p:nvPr>
                <p:custDataLst>
                  <p:tags r:id="rId35"/>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6" name="矩形: 圆角 43"/>
              <p:cNvSpPr/>
              <p:nvPr>
                <p:custDataLst>
                  <p:tags r:id="rId36"/>
                </p:custDataLst>
              </p:nvPr>
            </p:nvSpPr>
            <p:spPr>
              <a:xfrm>
                <a:off x="3447168"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solidFill>
                      <a:schemeClr val="bg1"/>
                    </a:solidFill>
                    <a:latin typeface="微软雅黑" panose="020B0503020204020204" pitchFamily="34" charset="-122"/>
                    <a:ea typeface="微软雅黑" panose="020B0503020204020204" pitchFamily="34" charset="-122"/>
                  </a:rPr>
                  <a:t>研究内容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矩形: 圆角 44"/>
              <p:cNvSpPr/>
              <p:nvPr>
                <p:custDataLst>
                  <p:tags r:id="rId37"/>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 name="矩形: 圆角 45"/>
              <p:cNvSpPr/>
              <p:nvPr>
                <p:custDataLst>
                  <p:tags r:id="rId38"/>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2" name="圆角矩形 1"/>
          <p:cNvSpPr/>
          <p:nvPr>
            <p:custDataLst>
              <p:tags r:id="rId39"/>
            </p:custDataLst>
          </p:nvPr>
        </p:nvSpPr>
        <p:spPr>
          <a:xfrm>
            <a:off x="1008380" y="4608195"/>
            <a:ext cx="9538335" cy="1830705"/>
          </a:xfrm>
          <a:prstGeom prst="roundRect">
            <a:avLst>
              <a:gd name="adj" fmla="val 5928"/>
            </a:avLst>
          </a:prstGeom>
          <a:solidFill>
            <a:schemeClr val="bg1"/>
          </a:solid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grpSp>
        <p:nvGrpSpPr>
          <p:cNvPr id="129" name="组合 128"/>
          <p:cNvGrpSpPr/>
          <p:nvPr/>
        </p:nvGrpSpPr>
        <p:grpSpPr>
          <a:xfrm>
            <a:off x="1252855" y="4806315"/>
            <a:ext cx="2235761" cy="1583061"/>
            <a:chOff x="499" y="1584"/>
            <a:chExt cx="5094" cy="3607"/>
          </a:xfrm>
        </p:grpSpPr>
        <p:grpSp>
          <p:nvGrpSpPr>
            <p:cNvPr id="130" name="组合 129"/>
            <p:cNvGrpSpPr/>
            <p:nvPr/>
          </p:nvGrpSpPr>
          <p:grpSpPr>
            <a:xfrm rot="0">
              <a:off x="511" y="1584"/>
              <a:ext cx="2226" cy="2972"/>
              <a:chOff x="1530" y="3055"/>
              <a:chExt cx="2226" cy="2972"/>
            </a:xfrm>
          </p:grpSpPr>
          <p:pic>
            <p:nvPicPr>
              <p:cNvPr id="131" name="图片 130" descr="开会"/>
              <p:cNvPicPr>
                <a:picLocks noChangeAspect="1"/>
              </p:cNvPicPr>
              <p:nvPr>
                <p:custDataLst>
                  <p:tags r:id="rId40"/>
                </p:custDataLst>
              </p:nvPr>
            </p:nvPicPr>
            <p:blipFill>
              <a:blip r:embed="rId41"/>
              <a:stretch>
                <a:fillRect/>
              </a:stretch>
            </p:blipFill>
            <p:spPr>
              <a:xfrm>
                <a:off x="1530" y="3963"/>
                <a:ext cx="2225" cy="2064"/>
              </a:xfrm>
              <a:prstGeom prst="rect">
                <a:avLst/>
              </a:prstGeom>
            </p:spPr>
          </p:pic>
          <p:sp>
            <p:nvSpPr>
              <p:cNvPr id="132" name="任意多边形 131"/>
              <p:cNvSpPr/>
              <p:nvPr>
                <p:custDataLst>
                  <p:tags r:id="rId42"/>
                </p:custDataLst>
              </p:nvPr>
            </p:nvSpPr>
            <p:spPr>
              <a:xfrm>
                <a:off x="1530" y="3055"/>
                <a:ext cx="2226" cy="967"/>
              </a:xfrm>
              <a:custGeom>
                <a:avLst/>
                <a:gdLst>
                  <a:gd name="adj1" fmla="val -26984"/>
                  <a:gd name="adj2" fmla="val 95348"/>
                  <a:gd name="dxPos" fmla="*/ w adj1 100000"/>
                  <a:gd name="dyPos" fmla="*/ h adj2 100000"/>
                  <a:gd name="absadj1" fmla="abs adj1"/>
                  <a:gd name="absadj2" fmla="abs adj2"/>
                  <a:gd name="inXrange" fmla="+- 50000 0 absadj1"/>
                  <a:gd name="inYrange" fmla="+- 50000 0 absadj2"/>
                  <a:gd name="xPos" fmla="+- hc dxPos 0"/>
                  <a:gd name="yPos" fmla="+- vc dyPos 0"/>
                  <a:gd name="dx" fmla="+- xPos 0 hc"/>
                  <a:gd name="dy" fmla="+- yPos 0 vc"/>
                  <a:gd name="dq" fmla="*/ dxPos h w"/>
                  <a:gd name="ady" fmla="abs dyPos"/>
                  <a:gd name="adq" fmla="abs dq"/>
                  <a:gd name="dz" fmla="+- ady 0 adq"/>
                  <a:gd name="xg1" fmla="?: dxPos 7 2"/>
                  <a:gd name="xg2" fmla="?: dxPos 10 5"/>
                  <a:gd name="x1" fmla="*/ w xg1 12"/>
                  <a:gd name="x2" fmla="*/ w xg2 12"/>
                  <a:gd name="yg1" fmla="?: dyPos 7 2"/>
                  <a:gd name="yg2" fmla="?: dyPos 10 5"/>
                  <a:gd name="y1" fmla="*/ h yg1 12"/>
                  <a:gd name="y2" fmla="*/ h yg2 12"/>
                  <a:gd name="t1" fmla="?: dxPos l xPos"/>
                  <a:gd name="xl" fmla="?: dz l t1"/>
                  <a:gd name="xl1" fmla="?: inXrange l xl"/>
                  <a:gd name="t2" fmla="?: dyPos x1 xPos"/>
                  <a:gd name="xt" fmla="?: dz t2 x1"/>
                  <a:gd name="t3" fmla="?: dxPos xPos r"/>
                  <a:gd name="xr" fmla="?: dz r t3"/>
                  <a:gd name="xr1" fmla="?: inXrange r xr"/>
                  <a:gd name="t4" fmla="?: dyPos xPos x1"/>
                  <a:gd name="xb" fmla="?: dz t4 x1"/>
                  <a:gd name="t5" fmla="?: dxPos y1 yPos"/>
                  <a:gd name="yl" fmla="?: dz y1 t5"/>
                  <a:gd name="t6" fmla="?: dyPos t yPos"/>
                  <a:gd name="yt" fmla="?: dz t6 t"/>
                  <a:gd name="yt1" fmla="?: inYrange t yt"/>
                  <a:gd name="t7" fmla="?: dxPos yPos y1"/>
                  <a:gd name="yr" fmla="?: dz y1 t7"/>
                  <a:gd name="t8" fmla="?: dyPos yPos b"/>
                  <a:gd name="yb" fmla="?: dz t8 b"/>
                  <a:gd name="yb1" fmla="?: inYrange b yb"/>
                </a:gdLst>
                <a:ahLst/>
                <a:cxnLst>
                  <a:cxn ang="3">
                    <a:pos x="hc" y="t"/>
                  </a:cxn>
                  <a:cxn ang="cd2">
                    <a:pos x="l" y="vc"/>
                  </a:cxn>
                  <a:cxn ang="cd4">
                    <a:pos x="hc" y="b"/>
                  </a:cxn>
                  <a:cxn ang="0">
                    <a:pos x="r" y="vc"/>
                  </a:cxn>
                  <a:cxn ang="cd4">
                    <a:pos x="xPos" y="yPos"/>
                  </a:cxn>
                </a:cxnLst>
                <a:rect l="l" t="t" r="r" b="b"/>
                <a:pathLst>
                  <a:path w="2226" h="967">
                    <a:moveTo>
                      <a:pt x="0" y="0"/>
                    </a:moveTo>
                    <a:lnTo>
                      <a:pt x="371" y="0"/>
                    </a:lnTo>
                    <a:lnTo>
                      <a:pt x="928" y="0"/>
                    </a:lnTo>
                    <a:lnTo>
                      <a:pt x="1299" y="0"/>
                    </a:lnTo>
                    <a:lnTo>
                      <a:pt x="1855" y="0"/>
                    </a:lnTo>
                    <a:lnTo>
                      <a:pt x="2226" y="0"/>
                    </a:lnTo>
                    <a:lnTo>
                      <a:pt x="2226" y="388"/>
                    </a:lnTo>
                    <a:lnTo>
                      <a:pt x="2226" y="554"/>
                    </a:lnTo>
                    <a:lnTo>
                      <a:pt x="2226" y="665"/>
                    </a:lnTo>
                    <a:lnTo>
                      <a:pt x="1855" y="665"/>
                    </a:lnTo>
                    <a:lnTo>
                      <a:pt x="1714" y="967"/>
                    </a:lnTo>
                    <a:lnTo>
                      <a:pt x="1299" y="665"/>
                    </a:lnTo>
                    <a:lnTo>
                      <a:pt x="928" y="665"/>
                    </a:lnTo>
                    <a:lnTo>
                      <a:pt x="512" y="967"/>
                    </a:lnTo>
                    <a:lnTo>
                      <a:pt x="371" y="665"/>
                    </a:lnTo>
                    <a:lnTo>
                      <a:pt x="0" y="665"/>
                    </a:lnTo>
                    <a:lnTo>
                      <a:pt x="0" y="554"/>
                    </a:lnTo>
                    <a:lnTo>
                      <a:pt x="0" y="388"/>
                    </a:lnTo>
                    <a:lnTo>
                      <a:pt x="0" y="0"/>
                    </a:lnTo>
                    <a:close/>
                  </a:path>
                </a:pathLst>
              </a:custGeom>
              <a:ln w="31750"/>
            </p:spPr>
            <p:style>
              <a:lnRef idx="2">
                <a:schemeClr val="dk1"/>
              </a:lnRef>
              <a:fillRef idx="1">
                <a:schemeClr val="lt1"/>
              </a:fillRef>
              <a:effectRef idx="0">
                <a:schemeClr val="dk1"/>
              </a:effectRef>
              <a:fontRef idx="minor">
                <a:schemeClr val="dk1"/>
              </a:fontRef>
            </p:style>
            <p:txBody>
              <a:bodyPr wrap="square" rtlCol="0" anchor="t" anchorCtr="0">
                <a:noAutofit/>
              </a:bodyPr>
              <a:p>
                <a:pPr algn="ctr"/>
                <a:r>
                  <a:rPr kumimoji="1" lang="en-US" altLang="zh-CN" sz="1800" b="1" dirty="0"/>
                  <a:t>······</a:t>
                </a:r>
                <a:endParaRPr kumimoji="1" lang="en-US" altLang="zh-CN" sz="1800" b="1" dirty="0"/>
              </a:p>
            </p:txBody>
          </p:sp>
        </p:grpSp>
        <p:pic>
          <p:nvPicPr>
            <p:cNvPr id="133" name="图片 132" descr="手机"/>
            <p:cNvPicPr>
              <a:picLocks noChangeAspect="1"/>
            </p:cNvPicPr>
            <p:nvPr>
              <p:custDataLst>
                <p:tags r:id="rId43"/>
              </p:custDataLst>
            </p:nvPr>
          </p:nvPicPr>
          <p:blipFill>
            <a:blip r:embed="rId44">
              <a:extLst>
                <a:ext uri="{96DAC541-7B7A-43D3-8B79-37D633B846F1}">
                  <asvg:svgBlip xmlns:asvg="http://schemas.microsoft.com/office/drawing/2016/SVG/main" r:embed="rId45"/>
                </a:ext>
              </a:extLst>
            </a:blip>
            <a:stretch>
              <a:fillRect/>
            </a:stretch>
          </p:blipFill>
          <p:spPr>
            <a:xfrm>
              <a:off x="3501" y="1961"/>
              <a:ext cx="1920" cy="2218"/>
            </a:xfrm>
            <a:prstGeom prst="rect">
              <a:avLst/>
            </a:prstGeom>
          </p:spPr>
        </p:pic>
        <p:sp>
          <p:nvSpPr>
            <p:cNvPr id="134" name="右箭头 133"/>
            <p:cNvSpPr/>
            <p:nvPr>
              <p:custDataLst>
                <p:tags r:id="rId46"/>
              </p:custDataLst>
            </p:nvPr>
          </p:nvSpPr>
          <p:spPr>
            <a:xfrm>
              <a:off x="2952" y="2752"/>
              <a:ext cx="816" cy="510"/>
            </a:xfrm>
            <a:prstGeom prst="rightArrow">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35" name="文本框 134"/>
            <p:cNvSpPr txBox="1"/>
            <p:nvPr>
              <p:custDataLst>
                <p:tags r:id="rId47"/>
              </p:custDataLst>
            </p:nvPr>
          </p:nvSpPr>
          <p:spPr>
            <a:xfrm>
              <a:off x="3275" y="3976"/>
              <a:ext cx="2318" cy="839"/>
            </a:xfrm>
            <a:prstGeom prst="rect">
              <a:avLst/>
            </a:prstGeom>
            <a:noFill/>
          </p:spPr>
          <p:txBody>
            <a:bodyPr wrap="square" rtlCol="0">
              <a:spAutoFit/>
            </a:bodyPr>
            <a:p>
              <a:pPr algn="ctr"/>
              <a:r>
                <a:rPr lang="zh-CN" altLang="en-US" b="1"/>
                <a:t>设备</a:t>
              </a:r>
              <a:r>
                <a:rPr lang="en-US" altLang="zh-CN" b="1"/>
                <a:t>A</a:t>
              </a:r>
              <a:endParaRPr lang="en-US" altLang="zh-CN" b="1"/>
            </a:p>
          </p:txBody>
        </p:sp>
        <p:sp>
          <p:nvSpPr>
            <p:cNvPr id="136" name="文本框 135"/>
            <p:cNvSpPr txBox="1"/>
            <p:nvPr>
              <p:custDataLst>
                <p:tags r:id="rId48"/>
              </p:custDataLst>
            </p:nvPr>
          </p:nvSpPr>
          <p:spPr>
            <a:xfrm>
              <a:off x="499" y="4352"/>
              <a:ext cx="2238" cy="839"/>
            </a:xfrm>
            <a:prstGeom prst="rect">
              <a:avLst/>
            </a:prstGeom>
            <a:noFill/>
          </p:spPr>
          <p:txBody>
            <a:bodyPr wrap="square" rtlCol="0">
              <a:spAutoFit/>
            </a:bodyPr>
            <a:p>
              <a:pPr algn="dist"/>
              <a:r>
                <a:rPr lang="zh-CN" altLang="en-US" b="1">
                  <a:latin typeface="微软雅黑" panose="020B0503020204020204" pitchFamily="34" charset="-122"/>
                  <a:ea typeface="微软雅黑" panose="020B0503020204020204" pitchFamily="34" charset="-122"/>
                </a:rPr>
                <a:t>甲乙丙</a:t>
              </a:r>
              <a:endParaRPr lang="zh-CN" altLang="en-US" b="1">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53105" y="4685030"/>
            <a:ext cx="3677285" cy="1797050"/>
            <a:chOff x="5123" y="7378"/>
            <a:chExt cx="5791" cy="2830"/>
          </a:xfrm>
        </p:grpSpPr>
        <p:grpSp>
          <p:nvGrpSpPr>
            <p:cNvPr id="145" name="组合 144"/>
            <p:cNvGrpSpPr/>
            <p:nvPr/>
          </p:nvGrpSpPr>
          <p:grpSpPr>
            <a:xfrm>
              <a:off x="7056" y="7378"/>
              <a:ext cx="3859" cy="2830"/>
              <a:chOff x="7056" y="7174"/>
              <a:chExt cx="3859" cy="2830"/>
            </a:xfrm>
          </p:grpSpPr>
          <p:grpSp>
            <p:nvGrpSpPr>
              <p:cNvPr id="146" name="组合 145"/>
              <p:cNvGrpSpPr/>
              <p:nvPr/>
            </p:nvGrpSpPr>
            <p:grpSpPr>
              <a:xfrm rot="0">
                <a:off x="7065" y="7410"/>
                <a:ext cx="1538" cy="2054"/>
                <a:chOff x="7215" y="2897"/>
                <a:chExt cx="2226" cy="2972"/>
              </a:xfrm>
            </p:grpSpPr>
            <p:pic>
              <p:nvPicPr>
                <p:cNvPr id="147" name="图片 146" descr="开会"/>
                <p:cNvPicPr>
                  <a:picLocks noChangeAspect="1"/>
                </p:cNvPicPr>
                <p:nvPr>
                  <p:custDataLst>
                    <p:tags r:id="rId49"/>
                  </p:custDataLst>
                </p:nvPr>
              </p:nvPicPr>
              <p:blipFill>
                <a:blip r:embed="rId41"/>
                <a:stretch>
                  <a:fillRect/>
                </a:stretch>
              </p:blipFill>
              <p:spPr>
                <a:xfrm>
                  <a:off x="7215" y="3805"/>
                  <a:ext cx="2225" cy="2064"/>
                </a:xfrm>
                <a:prstGeom prst="rect">
                  <a:avLst/>
                </a:prstGeom>
              </p:spPr>
            </p:pic>
            <p:sp>
              <p:nvSpPr>
                <p:cNvPr id="148" name="任意多边形 147"/>
                <p:cNvSpPr/>
                <p:nvPr>
                  <p:custDataLst>
                    <p:tags r:id="rId50"/>
                  </p:custDataLst>
                </p:nvPr>
              </p:nvSpPr>
              <p:spPr>
                <a:xfrm>
                  <a:off x="7215" y="2897"/>
                  <a:ext cx="2226" cy="967"/>
                </a:xfrm>
                <a:custGeom>
                  <a:avLst/>
                  <a:gdLst>
                    <a:gd name="adj1" fmla="val -26984"/>
                    <a:gd name="adj2" fmla="val 95348"/>
                    <a:gd name="dxPos" fmla="*/ w adj1 100000"/>
                    <a:gd name="dyPos" fmla="*/ h adj2 100000"/>
                    <a:gd name="absadj1" fmla="abs adj1"/>
                    <a:gd name="absadj2" fmla="abs adj2"/>
                    <a:gd name="inXrange" fmla="+- 50000 0 absadj1"/>
                    <a:gd name="inYrange" fmla="+- 50000 0 absadj2"/>
                    <a:gd name="xPos" fmla="+- hc dxPos 0"/>
                    <a:gd name="yPos" fmla="+- vc dyPos 0"/>
                    <a:gd name="dx" fmla="+- xPos 0 hc"/>
                    <a:gd name="dy" fmla="+- yPos 0 vc"/>
                    <a:gd name="dq" fmla="*/ dxPos h w"/>
                    <a:gd name="ady" fmla="abs dyPos"/>
                    <a:gd name="adq" fmla="abs dq"/>
                    <a:gd name="dz" fmla="+- ady 0 adq"/>
                    <a:gd name="xg1" fmla="?: dxPos 7 2"/>
                    <a:gd name="xg2" fmla="?: dxPos 10 5"/>
                    <a:gd name="x1" fmla="*/ w xg1 12"/>
                    <a:gd name="x2" fmla="*/ w xg2 12"/>
                    <a:gd name="yg1" fmla="?: dyPos 7 2"/>
                    <a:gd name="yg2" fmla="?: dyPos 10 5"/>
                    <a:gd name="y1" fmla="*/ h yg1 12"/>
                    <a:gd name="y2" fmla="*/ h yg2 12"/>
                    <a:gd name="t1" fmla="?: dxPos l xPos"/>
                    <a:gd name="xl" fmla="?: dz l t1"/>
                    <a:gd name="xl1" fmla="?: inXrange l xl"/>
                    <a:gd name="t2" fmla="?: dyPos x1 xPos"/>
                    <a:gd name="xt" fmla="?: dz t2 x1"/>
                    <a:gd name="t3" fmla="?: dxPos xPos r"/>
                    <a:gd name="xr" fmla="?: dz r t3"/>
                    <a:gd name="xr1" fmla="?: inXrange r xr"/>
                    <a:gd name="t4" fmla="?: dyPos xPos x1"/>
                    <a:gd name="xb" fmla="?: dz t4 x1"/>
                    <a:gd name="t5" fmla="?: dxPos y1 yPos"/>
                    <a:gd name="yl" fmla="?: dz y1 t5"/>
                    <a:gd name="t6" fmla="?: dyPos t yPos"/>
                    <a:gd name="yt" fmla="?: dz t6 t"/>
                    <a:gd name="yt1" fmla="?: inYrange t yt"/>
                    <a:gd name="t7" fmla="?: dxPos yPos y1"/>
                    <a:gd name="yr" fmla="?: dz y1 t7"/>
                    <a:gd name="t8" fmla="?: dyPos yPos b"/>
                    <a:gd name="yb" fmla="?: dz t8 b"/>
                    <a:gd name="yb1" fmla="?: inYrange b yb"/>
                  </a:gdLst>
                  <a:ahLst/>
                  <a:cxnLst>
                    <a:cxn ang="3">
                      <a:pos x="hc" y="t"/>
                    </a:cxn>
                    <a:cxn ang="cd2">
                      <a:pos x="l" y="vc"/>
                    </a:cxn>
                    <a:cxn ang="cd4">
                      <a:pos x="hc" y="b"/>
                    </a:cxn>
                    <a:cxn ang="0">
                      <a:pos x="r" y="vc"/>
                    </a:cxn>
                    <a:cxn ang="cd4">
                      <a:pos x="xPos" y="yPos"/>
                    </a:cxn>
                  </a:cxnLst>
                  <a:rect l="l" t="t" r="r" b="b"/>
                  <a:pathLst>
                    <a:path w="2226" h="967">
                      <a:moveTo>
                        <a:pt x="0" y="0"/>
                      </a:moveTo>
                      <a:lnTo>
                        <a:pt x="371" y="0"/>
                      </a:lnTo>
                      <a:lnTo>
                        <a:pt x="928" y="0"/>
                      </a:lnTo>
                      <a:lnTo>
                        <a:pt x="1299" y="0"/>
                      </a:lnTo>
                      <a:lnTo>
                        <a:pt x="1855" y="0"/>
                      </a:lnTo>
                      <a:lnTo>
                        <a:pt x="2226" y="0"/>
                      </a:lnTo>
                      <a:lnTo>
                        <a:pt x="2226" y="388"/>
                      </a:lnTo>
                      <a:lnTo>
                        <a:pt x="2226" y="554"/>
                      </a:lnTo>
                      <a:lnTo>
                        <a:pt x="2226" y="665"/>
                      </a:lnTo>
                      <a:lnTo>
                        <a:pt x="1855" y="665"/>
                      </a:lnTo>
                      <a:lnTo>
                        <a:pt x="1714" y="967"/>
                      </a:lnTo>
                      <a:lnTo>
                        <a:pt x="1299" y="665"/>
                      </a:lnTo>
                      <a:lnTo>
                        <a:pt x="928" y="665"/>
                      </a:lnTo>
                      <a:lnTo>
                        <a:pt x="512" y="967"/>
                      </a:lnTo>
                      <a:lnTo>
                        <a:pt x="371" y="665"/>
                      </a:lnTo>
                      <a:lnTo>
                        <a:pt x="0" y="665"/>
                      </a:lnTo>
                      <a:lnTo>
                        <a:pt x="0" y="554"/>
                      </a:lnTo>
                      <a:lnTo>
                        <a:pt x="0" y="388"/>
                      </a:lnTo>
                      <a:lnTo>
                        <a:pt x="0" y="0"/>
                      </a:lnTo>
                      <a:close/>
                    </a:path>
                  </a:pathLst>
                </a:custGeom>
                <a:ln w="31750"/>
              </p:spPr>
              <p:style>
                <a:lnRef idx="2">
                  <a:schemeClr val="dk1"/>
                </a:lnRef>
                <a:fillRef idx="1">
                  <a:schemeClr val="lt1"/>
                </a:fillRef>
                <a:effectRef idx="0">
                  <a:schemeClr val="dk1"/>
                </a:effectRef>
                <a:fontRef idx="minor">
                  <a:schemeClr val="dk1"/>
                </a:fontRef>
              </p:style>
              <p:txBody>
                <a:bodyPr wrap="square" rtlCol="0" anchor="t" anchorCtr="0">
                  <a:noAutofit/>
                </a:bodyPr>
                <a:p>
                  <a:pPr algn="ctr"/>
                  <a:r>
                    <a:rPr kumimoji="1" lang="en-US" altLang="zh-CN" sz="1800" b="1" dirty="0"/>
                    <a:t>······</a:t>
                  </a:r>
                  <a:endParaRPr kumimoji="1" lang="en-US" altLang="zh-CN" sz="1800" b="1" dirty="0"/>
                </a:p>
              </p:txBody>
            </p:sp>
          </p:grpSp>
          <p:sp>
            <p:nvSpPr>
              <p:cNvPr id="149" name="右箭头 148"/>
              <p:cNvSpPr/>
              <p:nvPr>
                <p:custDataLst>
                  <p:tags r:id="rId51"/>
                </p:custDataLst>
              </p:nvPr>
            </p:nvSpPr>
            <p:spPr>
              <a:xfrm>
                <a:off x="8785" y="8821"/>
                <a:ext cx="700" cy="352"/>
              </a:xfrm>
              <a:prstGeom prst="rightArrow">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50" name="图片 149" descr="手机 (1)"/>
              <p:cNvPicPr>
                <a:picLocks noChangeAspect="1"/>
              </p:cNvPicPr>
              <p:nvPr>
                <p:custDataLst>
                  <p:tags r:id="rId52"/>
                </p:custDataLst>
              </p:nvPr>
            </p:nvPicPr>
            <p:blipFill>
              <a:blip r:embed="rId53">
                <a:extLst>
                  <a:ext uri="{96DAC541-7B7A-43D3-8B79-37D633B846F1}">
                    <asvg:svgBlip xmlns:asvg="http://schemas.microsoft.com/office/drawing/2016/SVG/main" r:embed="rId54"/>
                  </a:ext>
                </a:extLst>
              </a:blip>
              <a:stretch>
                <a:fillRect/>
              </a:stretch>
            </p:blipFill>
            <p:spPr>
              <a:xfrm>
                <a:off x="9594" y="8625"/>
                <a:ext cx="923" cy="843"/>
              </a:xfrm>
              <a:prstGeom prst="rect">
                <a:avLst/>
              </a:prstGeom>
            </p:spPr>
          </p:pic>
          <p:sp>
            <p:nvSpPr>
              <p:cNvPr id="151" name="文本框 150"/>
              <p:cNvSpPr txBox="1"/>
              <p:nvPr>
                <p:custDataLst>
                  <p:tags r:id="rId55"/>
                </p:custDataLst>
              </p:nvPr>
            </p:nvSpPr>
            <p:spPr>
              <a:xfrm>
                <a:off x="9195" y="9424"/>
                <a:ext cx="1721" cy="580"/>
              </a:xfrm>
              <a:prstGeom prst="rect">
                <a:avLst/>
              </a:prstGeom>
              <a:noFill/>
            </p:spPr>
            <p:txBody>
              <a:bodyPr wrap="square" rtlCol="0">
                <a:spAutoFit/>
              </a:bodyPr>
              <a:p>
                <a:pPr algn="ctr"/>
                <a:r>
                  <a:rPr lang="zh-CN" altLang="en-US" b="1"/>
                  <a:t>设备</a:t>
                </a:r>
                <a:r>
                  <a:rPr lang="en-US" altLang="zh-CN" b="1"/>
                  <a:t>B</a:t>
                </a:r>
                <a:endParaRPr lang="en-US" altLang="zh-CN" b="1"/>
              </a:p>
            </p:txBody>
          </p:sp>
          <p:sp>
            <p:nvSpPr>
              <p:cNvPr id="152" name="文本框 151"/>
              <p:cNvSpPr txBox="1"/>
              <p:nvPr>
                <p:custDataLst>
                  <p:tags r:id="rId56"/>
                </p:custDataLst>
              </p:nvPr>
            </p:nvSpPr>
            <p:spPr>
              <a:xfrm>
                <a:off x="7056" y="9323"/>
                <a:ext cx="1547" cy="580"/>
              </a:xfrm>
              <a:prstGeom prst="rect">
                <a:avLst/>
              </a:prstGeom>
              <a:noFill/>
            </p:spPr>
            <p:txBody>
              <a:bodyPr wrap="square" rtlCol="0">
                <a:spAutoFit/>
              </a:bodyPr>
              <a:p>
                <a:pPr algn="dist"/>
                <a:r>
                  <a:rPr lang="zh-CN" altLang="en-US" b="1">
                    <a:latin typeface="微软雅黑" panose="020B0503020204020204" pitchFamily="34" charset="-122"/>
                    <a:ea typeface="微软雅黑" panose="020B0503020204020204" pitchFamily="34" charset="-122"/>
                  </a:rPr>
                  <a:t>甲乙丙</a:t>
                </a:r>
                <a:endParaRPr lang="zh-CN" altLang="en-US" b="1">
                  <a:latin typeface="微软雅黑" panose="020B0503020204020204" pitchFamily="34" charset="-122"/>
                  <a:ea typeface="微软雅黑" panose="020B0503020204020204" pitchFamily="34" charset="-122"/>
                </a:endParaRPr>
              </a:p>
            </p:txBody>
          </p:sp>
          <p:pic>
            <p:nvPicPr>
              <p:cNvPr id="153" name="图片 152" descr="手机"/>
              <p:cNvPicPr>
                <a:picLocks noChangeAspect="1"/>
              </p:cNvPicPr>
              <p:nvPr>
                <p:custDataLst>
                  <p:tags r:id="rId57"/>
                </p:custDataLst>
              </p:nvPr>
            </p:nvPicPr>
            <p:blipFill>
              <a:blip r:embed="rId44">
                <a:extLst>
                  <a:ext uri="{96DAC541-7B7A-43D3-8B79-37D633B846F1}">
                    <asvg:svgBlip xmlns:asvg="http://schemas.microsoft.com/office/drawing/2016/SVG/main" r:embed="rId45"/>
                  </a:ext>
                </a:extLst>
              </a:blip>
              <a:stretch>
                <a:fillRect/>
              </a:stretch>
            </p:blipFill>
            <p:spPr>
              <a:xfrm>
                <a:off x="9685" y="7174"/>
                <a:ext cx="741" cy="857"/>
              </a:xfrm>
              <a:prstGeom prst="rect">
                <a:avLst/>
              </a:prstGeom>
            </p:spPr>
          </p:pic>
          <p:sp>
            <p:nvSpPr>
              <p:cNvPr id="154" name="文本框 153"/>
              <p:cNvSpPr txBox="1"/>
              <p:nvPr>
                <p:custDataLst>
                  <p:tags r:id="rId58"/>
                </p:custDataLst>
              </p:nvPr>
            </p:nvSpPr>
            <p:spPr>
              <a:xfrm>
                <a:off x="9315" y="7856"/>
                <a:ext cx="1480" cy="580"/>
              </a:xfrm>
              <a:prstGeom prst="rect">
                <a:avLst/>
              </a:prstGeom>
              <a:noFill/>
            </p:spPr>
            <p:txBody>
              <a:bodyPr wrap="square" rtlCol="0">
                <a:spAutoFit/>
              </a:bodyPr>
              <a:p>
                <a:pPr algn="ctr"/>
                <a:r>
                  <a:rPr lang="zh-CN" altLang="en-US" b="1"/>
                  <a:t>设备</a:t>
                </a:r>
                <a:r>
                  <a:rPr lang="en-US" altLang="zh-CN" b="1"/>
                  <a:t>A</a:t>
                </a:r>
                <a:endParaRPr lang="en-US" altLang="zh-CN" b="1"/>
              </a:p>
            </p:txBody>
          </p:sp>
          <p:sp>
            <p:nvSpPr>
              <p:cNvPr id="155" name="右箭头 154"/>
              <p:cNvSpPr/>
              <p:nvPr>
                <p:custDataLst>
                  <p:tags r:id="rId59"/>
                </p:custDataLst>
              </p:nvPr>
            </p:nvSpPr>
            <p:spPr>
              <a:xfrm rot="5400000">
                <a:off x="9938" y="8432"/>
                <a:ext cx="235" cy="157"/>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grpSp>
          <p:nvGrpSpPr>
            <p:cNvPr id="32" name="组合 31"/>
            <p:cNvGrpSpPr/>
            <p:nvPr/>
          </p:nvGrpSpPr>
          <p:grpSpPr>
            <a:xfrm>
              <a:off x="5123" y="7893"/>
              <a:ext cx="1716" cy="993"/>
              <a:chOff x="5123" y="7893"/>
              <a:chExt cx="1716" cy="993"/>
            </a:xfrm>
          </p:grpSpPr>
          <p:sp>
            <p:nvSpPr>
              <p:cNvPr id="156" name="右箭头 155"/>
              <p:cNvSpPr/>
              <p:nvPr>
                <p:custDataLst>
                  <p:tags r:id="rId60"/>
                </p:custDataLst>
              </p:nvPr>
            </p:nvSpPr>
            <p:spPr>
              <a:xfrm>
                <a:off x="5594" y="8376"/>
                <a:ext cx="946" cy="510"/>
              </a:xfrm>
              <a:prstGeom prst="rightArrow">
                <a:avLst/>
              </a:prstGeom>
              <a:solidFill>
                <a:srgbClr val="DBCBE7"/>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59" name="文本框 158"/>
              <p:cNvSpPr txBox="1"/>
              <p:nvPr/>
            </p:nvSpPr>
            <p:spPr>
              <a:xfrm>
                <a:off x="5123" y="7893"/>
                <a:ext cx="1717" cy="483"/>
              </a:xfrm>
              <a:prstGeom prst="rect">
                <a:avLst/>
              </a:prstGeom>
              <a:noFill/>
            </p:spPr>
            <p:txBody>
              <a:bodyPr wrap="square" rtlCol="0">
                <a:spAutoFit/>
              </a:bodyPr>
              <a:p>
                <a:pPr algn="ctr"/>
                <a:r>
                  <a:rPr lang="zh-CN" altLang="en-US" sz="1400">
                    <a:solidFill>
                      <a:srgbClr val="7030A0"/>
                    </a:solidFill>
                    <a:latin typeface="微软雅黑" panose="020B0503020204020204" pitchFamily="34" charset="-122"/>
                    <a:ea typeface="微软雅黑" panose="020B0503020204020204" pitchFamily="34" charset="-122"/>
                  </a:rPr>
                  <a:t>跨设备</a:t>
                </a:r>
                <a:endParaRPr lang="zh-CN" altLang="en-US" sz="1400">
                  <a:solidFill>
                    <a:srgbClr val="7030A0"/>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6833235" y="4775835"/>
            <a:ext cx="3376295" cy="1612900"/>
            <a:chOff x="10761" y="7521"/>
            <a:chExt cx="5317" cy="2540"/>
          </a:xfrm>
        </p:grpSpPr>
        <p:grpSp>
          <p:nvGrpSpPr>
            <p:cNvPr id="137" name="组合 136"/>
            <p:cNvGrpSpPr/>
            <p:nvPr/>
          </p:nvGrpSpPr>
          <p:grpSpPr>
            <a:xfrm>
              <a:off x="12478" y="7521"/>
              <a:ext cx="3600" cy="2541"/>
              <a:chOff x="13844" y="1516"/>
              <a:chExt cx="5208" cy="3675"/>
            </a:xfrm>
          </p:grpSpPr>
          <p:grpSp>
            <p:nvGrpSpPr>
              <p:cNvPr id="138" name="组合 137"/>
              <p:cNvGrpSpPr/>
              <p:nvPr/>
            </p:nvGrpSpPr>
            <p:grpSpPr>
              <a:xfrm rot="0">
                <a:off x="13844" y="1516"/>
                <a:ext cx="2664" cy="3272"/>
                <a:chOff x="12126" y="3055"/>
                <a:chExt cx="2664" cy="3272"/>
              </a:xfrm>
            </p:grpSpPr>
            <p:sp>
              <p:nvSpPr>
                <p:cNvPr id="139" name="任意多边形 138"/>
                <p:cNvSpPr/>
                <p:nvPr>
                  <p:custDataLst>
                    <p:tags r:id="rId61"/>
                  </p:custDataLst>
                </p:nvPr>
              </p:nvSpPr>
              <p:spPr>
                <a:xfrm>
                  <a:off x="12345" y="3055"/>
                  <a:ext cx="2226" cy="967"/>
                </a:xfrm>
                <a:custGeom>
                  <a:avLst/>
                  <a:gdLst>
                    <a:gd name="adj1" fmla="val -26984"/>
                    <a:gd name="adj2" fmla="val 95348"/>
                    <a:gd name="dxPos" fmla="*/ w adj1 100000"/>
                    <a:gd name="dyPos" fmla="*/ h adj2 100000"/>
                    <a:gd name="absadj1" fmla="abs adj1"/>
                    <a:gd name="absadj2" fmla="abs adj2"/>
                    <a:gd name="inXrange" fmla="+- 50000 0 absadj1"/>
                    <a:gd name="inYrange" fmla="+- 50000 0 absadj2"/>
                    <a:gd name="xPos" fmla="+- hc dxPos 0"/>
                    <a:gd name="yPos" fmla="+- vc dyPos 0"/>
                    <a:gd name="dx" fmla="+- xPos 0 hc"/>
                    <a:gd name="dy" fmla="+- yPos 0 vc"/>
                    <a:gd name="dq" fmla="*/ dxPos h w"/>
                    <a:gd name="ady" fmla="abs dyPos"/>
                    <a:gd name="adq" fmla="abs dq"/>
                    <a:gd name="dz" fmla="+- ady 0 adq"/>
                    <a:gd name="xg1" fmla="?: dxPos 7 2"/>
                    <a:gd name="xg2" fmla="?: dxPos 10 5"/>
                    <a:gd name="x1" fmla="*/ w xg1 12"/>
                    <a:gd name="x2" fmla="*/ w xg2 12"/>
                    <a:gd name="yg1" fmla="?: dyPos 7 2"/>
                    <a:gd name="yg2" fmla="?: dyPos 10 5"/>
                    <a:gd name="y1" fmla="*/ h yg1 12"/>
                    <a:gd name="y2" fmla="*/ h yg2 12"/>
                    <a:gd name="t1" fmla="?: dxPos l xPos"/>
                    <a:gd name="xl" fmla="?: dz l t1"/>
                    <a:gd name="xl1" fmla="?: inXrange l xl"/>
                    <a:gd name="t2" fmla="?: dyPos x1 xPos"/>
                    <a:gd name="xt" fmla="?: dz t2 x1"/>
                    <a:gd name="t3" fmla="?: dxPos xPos r"/>
                    <a:gd name="xr" fmla="?: dz r t3"/>
                    <a:gd name="xr1" fmla="?: inXrange r xr"/>
                    <a:gd name="t4" fmla="?: dyPos xPos x1"/>
                    <a:gd name="xb" fmla="?: dz t4 x1"/>
                    <a:gd name="t5" fmla="?: dxPos y1 yPos"/>
                    <a:gd name="yl" fmla="?: dz y1 t5"/>
                    <a:gd name="t6" fmla="?: dyPos t yPos"/>
                    <a:gd name="yt" fmla="?: dz t6 t"/>
                    <a:gd name="yt1" fmla="?: inYrange t yt"/>
                    <a:gd name="t7" fmla="?: dxPos yPos y1"/>
                    <a:gd name="yr" fmla="?: dz y1 t7"/>
                    <a:gd name="t8" fmla="?: dyPos yPos b"/>
                    <a:gd name="yb" fmla="?: dz t8 b"/>
                    <a:gd name="yb1" fmla="?: inYrange b yb"/>
                  </a:gdLst>
                  <a:ahLst/>
                  <a:cxnLst>
                    <a:cxn ang="3">
                      <a:pos x="hc" y="t"/>
                    </a:cxn>
                    <a:cxn ang="cd2">
                      <a:pos x="l" y="vc"/>
                    </a:cxn>
                    <a:cxn ang="cd4">
                      <a:pos x="hc" y="b"/>
                    </a:cxn>
                    <a:cxn ang="0">
                      <a:pos x="r" y="vc"/>
                    </a:cxn>
                    <a:cxn ang="cd4">
                      <a:pos x="xPos" y="yPos"/>
                    </a:cxn>
                  </a:cxnLst>
                  <a:rect l="l" t="t" r="r" b="b"/>
                  <a:pathLst>
                    <a:path w="2226" h="967">
                      <a:moveTo>
                        <a:pt x="0" y="0"/>
                      </a:moveTo>
                      <a:lnTo>
                        <a:pt x="371" y="0"/>
                      </a:lnTo>
                      <a:lnTo>
                        <a:pt x="928" y="0"/>
                      </a:lnTo>
                      <a:lnTo>
                        <a:pt x="1299" y="0"/>
                      </a:lnTo>
                      <a:lnTo>
                        <a:pt x="1855" y="0"/>
                      </a:lnTo>
                      <a:lnTo>
                        <a:pt x="2226" y="0"/>
                      </a:lnTo>
                      <a:lnTo>
                        <a:pt x="2226" y="388"/>
                      </a:lnTo>
                      <a:lnTo>
                        <a:pt x="2226" y="554"/>
                      </a:lnTo>
                      <a:lnTo>
                        <a:pt x="2226" y="665"/>
                      </a:lnTo>
                      <a:lnTo>
                        <a:pt x="1855" y="665"/>
                      </a:lnTo>
                      <a:lnTo>
                        <a:pt x="1714" y="967"/>
                      </a:lnTo>
                      <a:lnTo>
                        <a:pt x="1299" y="665"/>
                      </a:lnTo>
                      <a:lnTo>
                        <a:pt x="928" y="665"/>
                      </a:lnTo>
                      <a:lnTo>
                        <a:pt x="512" y="967"/>
                      </a:lnTo>
                      <a:lnTo>
                        <a:pt x="371" y="665"/>
                      </a:lnTo>
                      <a:lnTo>
                        <a:pt x="0" y="665"/>
                      </a:lnTo>
                      <a:lnTo>
                        <a:pt x="0" y="554"/>
                      </a:lnTo>
                      <a:lnTo>
                        <a:pt x="0" y="388"/>
                      </a:lnTo>
                      <a:lnTo>
                        <a:pt x="0" y="0"/>
                      </a:lnTo>
                      <a:close/>
                    </a:path>
                  </a:pathLst>
                </a:custGeom>
                <a:ln w="31750"/>
              </p:spPr>
              <p:style>
                <a:lnRef idx="2">
                  <a:schemeClr val="dk1"/>
                </a:lnRef>
                <a:fillRef idx="1">
                  <a:schemeClr val="lt1"/>
                </a:fillRef>
                <a:effectRef idx="0">
                  <a:schemeClr val="dk1"/>
                </a:effectRef>
                <a:fontRef idx="minor">
                  <a:schemeClr val="dk1"/>
                </a:fontRef>
              </p:style>
              <p:txBody>
                <a:bodyPr wrap="square" rtlCol="0" anchor="t" anchorCtr="0">
                  <a:noAutofit/>
                </a:bodyPr>
                <a:p>
                  <a:pPr algn="ctr"/>
                  <a:r>
                    <a:rPr kumimoji="1" lang="en-US" altLang="zh-CN" sz="1800" b="1" dirty="0"/>
                    <a:t>······</a:t>
                  </a:r>
                  <a:endParaRPr kumimoji="1" lang="en-US" altLang="zh-CN" sz="1800" b="1" dirty="0"/>
                </a:p>
              </p:txBody>
            </p:sp>
            <p:pic>
              <p:nvPicPr>
                <p:cNvPr id="140" name="图片 139" descr="会议 开会 讨论"/>
                <p:cNvPicPr>
                  <a:picLocks noChangeAspect="1"/>
                </p:cNvPicPr>
                <p:nvPr>
                  <p:custDataLst>
                    <p:tags r:id="rId62"/>
                  </p:custDataLst>
                </p:nvPr>
              </p:nvPicPr>
              <p:blipFill>
                <a:blip r:embed="rId63">
                  <a:extLst>
                    <a:ext uri="{96DAC541-7B7A-43D3-8B79-37D633B846F1}">
                      <asvg:svgBlip xmlns:asvg="http://schemas.microsoft.com/office/drawing/2016/SVG/main" r:embed="rId64"/>
                    </a:ext>
                  </a:extLst>
                </a:blip>
                <a:stretch>
                  <a:fillRect/>
                </a:stretch>
              </p:blipFill>
              <p:spPr>
                <a:xfrm>
                  <a:off x="12126" y="3663"/>
                  <a:ext cx="2664" cy="2664"/>
                </a:xfrm>
                <a:prstGeom prst="rect">
                  <a:avLst/>
                </a:prstGeom>
              </p:spPr>
            </p:pic>
          </p:grpSp>
          <p:pic>
            <p:nvPicPr>
              <p:cNvPr id="141" name="图片 140" descr="手机"/>
              <p:cNvPicPr>
                <a:picLocks noChangeAspect="1"/>
              </p:cNvPicPr>
              <p:nvPr>
                <p:custDataLst>
                  <p:tags r:id="rId65"/>
                </p:custDataLst>
              </p:nvPr>
            </p:nvPicPr>
            <p:blipFill>
              <a:blip r:embed="rId44">
                <a:extLst>
                  <a:ext uri="{96DAC541-7B7A-43D3-8B79-37D633B846F1}">
                    <asvg:svgBlip xmlns:asvg="http://schemas.microsoft.com/office/drawing/2016/SVG/main" r:embed="rId45"/>
                  </a:ext>
                </a:extLst>
              </a:blip>
              <a:stretch>
                <a:fillRect/>
              </a:stretch>
            </p:blipFill>
            <p:spPr>
              <a:xfrm>
                <a:off x="17053" y="1961"/>
                <a:ext cx="1920" cy="2218"/>
              </a:xfrm>
              <a:prstGeom prst="rect">
                <a:avLst/>
              </a:prstGeom>
            </p:spPr>
          </p:pic>
          <p:sp>
            <p:nvSpPr>
              <p:cNvPr id="142" name="右箭头 141"/>
              <p:cNvSpPr/>
              <p:nvPr>
                <p:custDataLst>
                  <p:tags r:id="rId66"/>
                </p:custDataLst>
              </p:nvPr>
            </p:nvSpPr>
            <p:spPr>
              <a:xfrm>
                <a:off x="16508" y="2752"/>
                <a:ext cx="816" cy="510"/>
              </a:xfrm>
              <a:prstGeom prst="rightArrow">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43" name="文本框 142"/>
              <p:cNvSpPr txBox="1"/>
              <p:nvPr>
                <p:custDataLst>
                  <p:tags r:id="rId67"/>
                </p:custDataLst>
              </p:nvPr>
            </p:nvSpPr>
            <p:spPr>
              <a:xfrm>
                <a:off x="16738" y="3976"/>
                <a:ext cx="2314" cy="839"/>
              </a:xfrm>
              <a:prstGeom prst="rect">
                <a:avLst/>
              </a:prstGeom>
              <a:noFill/>
            </p:spPr>
            <p:txBody>
              <a:bodyPr wrap="square" rtlCol="0">
                <a:spAutoFit/>
              </a:bodyPr>
              <a:p>
                <a:pPr algn="ctr"/>
                <a:r>
                  <a:rPr lang="zh-CN" altLang="en-US" b="1"/>
                  <a:t>设备</a:t>
                </a:r>
                <a:r>
                  <a:rPr lang="en-US" altLang="zh-CN" b="1"/>
                  <a:t>A</a:t>
                </a:r>
                <a:endParaRPr lang="en-US" altLang="zh-CN" b="1"/>
              </a:p>
            </p:txBody>
          </p:sp>
          <p:sp>
            <p:nvSpPr>
              <p:cNvPr id="144" name="文本框 143"/>
              <p:cNvSpPr txBox="1"/>
              <p:nvPr>
                <p:custDataLst>
                  <p:tags r:id="rId68"/>
                </p:custDataLst>
              </p:nvPr>
            </p:nvSpPr>
            <p:spPr>
              <a:xfrm>
                <a:off x="14048" y="4352"/>
                <a:ext cx="2238" cy="839"/>
              </a:xfrm>
              <a:prstGeom prst="rect">
                <a:avLst/>
              </a:prstGeom>
              <a:noFill/>
            </p:spPr>
            <p:txBody>
              <a:bodyPr wrap="square" rtlCol="0">
                <a:spAutoFit/>
              </a:bodyPr>
              <a:p>
                <a:pPr algn="dist"/>
                <a:r>
                  <a:rPr lang="zh-CN" altLang="en-US" b="1">
                    <a:latin typeface="微软雅黑" panose="020B0503020204020204" pitchFamily="34" charset="-122"/>
                    <a:ea typeface="微软雅黑" panose="020B0503020204020204" pitchFamily="34" charset="-122"/>
                  </a:rPr>
                  <a:t>丁戊己</a:t>
                </a:r>
                <a:endParaRPr lang="zh-CN" altLang="en-US" b="1">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0761" y="7893"/>
              <a:ext cx="1716" cy="993"/>
              <a:chOff x="10761" y="7893"/>
              <a:chExt cx="1716" cy="993"/>
            </a:xfrm>
          </p:grpSpPr>
          <p:sp>
            <p:nvSpPr>
              <p:cNvPr id="158" name="右箭头 157"/>
              <p:cNvSpPr/>
              <p:nvPr>
                <p:custDataLst>
                  <p:tags r:id="rId69"/>
                </p:custDataLst>
              </p:nvPr>
            </p:nvSpPr>
            <p:spPr>
              <a:xfrm>
                <a:off x="11074" y="8376"/>
                <a:ext cx="1078" cy="510"/>
              </a:xfrm>
              <a:prstGeom prst="rightArrow">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60" name="文本框 159"/>
              <p:cNvSpPr txBox="1"/>
              <p:nvPr>
                <p:custDataLst>
                  <p:tags r:id="rId70"/>
                </p:custDataLst>
              </p:nvPr>
            </p:nvSpPr>
            <p:spPr>
              <a:xfrm>
                <a:off x="10761" y="7893"/>
                <a:ext cx="1717" cy="483"/>
              </a:xfrm>
              <a:prstGeom prst="rect">
                <a:avLst/>
              </a:prstGeom>
              <a:noFill/>
            </p:spPr>
            <p:txBody>
              <a:bodyPr wrap="square" rtlCol="0">
                <a:spAutoFit/>
              </a:bodyPr>
              <a:p>
                <a:pPr algn="ctr"/>
                <a:r>
                  <a:rPr lang="zh-CN" altLang="en-US" sz="1400">
                    <a:solidFill>
                      <a:schemeClr val="accent2"/>
                    </a:solidFill>
                    <a:latin typeface="微软雅黑" panose="020B0503020204020204" pitchFamily="34" charset="-122"/>
                    <a:ea typeface="微软雅黑" panose="020B0503020204020204" pitchFamily="34" charset="-122"/>
                  </a:rPr>
                  <a:t>跨说话人</a:t>
                </a:r>
                <a:endParaRPr lang="zh-CN" altLang="en-US" sz="1400">
                  <a:solidFill>
                    <a:schemeClr val="accent2"/>
                  </a:solidFill>
                  <a:latin typeface="微软雅黑" panose="020B0503020204020204" pitchFamily="34" charset="-122"/>
                  <a:ea typeface="微软雅黑" panose="020B0503020204020204" pitchFamily="34" charset="-122"/>
                </a:endParaRPr>
              </a:p>
            </p:txBody>
          </p:sp>
        </p:grpSp>
      </p:grpSp>
      <p:cxnSp>
        <p:nvCxnSpPr>
          <p:cNvPr id="162" name="直接连接符 52"/>
          <p:cNvCxnSpPr/>
          <p:nvPr>
            <p:custDataLst>
              <p:tags r:id="rId71"/>
            </p:custDataLst>
          </p:nvPr>
        </p:nvCxnSpPr>
        <p:spPr>
          <a:xfrm>
            <a:off x="2082800" y="814705"/>
            <a:ext cx="9158605" cy="1905"/>
          </a:xfrm>
          <a:prstGeom prst="line">
            <a:avLst/>
          </a:prstGeom>
          <a:solidFill>
            <a:srgbClr val="253F64"/>
          </a:solidFill>
          <a:ln w="9525">
            <a:solidFill>
              <a:srgbClr val="005AD2"/>
            </a:solidFill>
            <a:prstDash val="dash"/>
          </a:ln>
        </p:spPr>
        <p:style>
          <a:lnRef idx="1">
            <a:schemeClr val="accent1"/>
          </a:lnRef>
          <a:fillRef idx="0">
            <a:schemeClr val="accent1"/>
          </a:fillRef>
          <a:effectRef idx="0">
            <a:schemeClr val="accent1"/>
          </a:effectRef>
          <a:fontRef idx="minor">
            <a:schemeClr val="tx1"/>
          </a:fontRef>
        </p:style>
      </p:cxnSp>
      <p:sp>
        <p:nvSpPr>
          <p:cNvPr id="163" name="箭头: 五边形 2"/>
          <p:cNvSpPr/>
          <p:nvPr>
            <p:custDataLst>
              <p:tags r:id="rId72"/>
            </p:custDataLst>
          </p:nvPr>
        </p:nvSpPr>
        <p:spPr>
          <a:xfrm>
            <a:off x="255905" y="603885"/>
            <a:ext cx="1826895" cy="421640"/>
          </a:xfrm>
          <a:prstGeom prst="homePlate">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研究内容</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组合 28"/>
          <p:cNvGrpSpPr/>
          <p:nvPr/>
        </p:nvGrpSpPr>
        <p:grpSpPr>
          <a:xfrm>
            <a:off x="1974215" y="2609850"/>
            <a:ext cx="7324090" cy="651510"/>
            <a:chOff x="3109" y="4110"/>
            <a:chExt cx="11534" cy="1026"/>
          </a:xfrm>
        </p:grpSpPr>
        <p:sp>
          <p:nvSpPr>
            <p:cNvPr id="5" name="圆角矩形 4"/>
            <p:cNvSpPr/>
            <p:nvPr>
              <p:custDataLst>
                <p:tags r:id="rId73"/>
              </p:custDataLst>
            </p:nvPr>
          </p:nvSpPr>
          <p:spPr>
            <a:xfrm>
              <a:off x="11645" y="4118"/>
              <a:ext cx="2998" cy="1019"/>
            </a:xfrm>
            <a:prstGeom prst="roundRect">
              <a:avLst>
                <a:gd name="adj" fmla="val 0"/>
              </a:avLst>
            </a:prstGeom>
            <a:solidFill>
              <a:srgbClr val="00B0F0">
                <a:alpha val="39000"/>
              </a:srgbClr>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rIns="36000" rtlCol="0" anchor="ctr"/>
            <a:p>
              <a:pPr marL="0" indent="0" algn="ctr" latinLnBrk="0">
                <a:lnSpc>
                  <a:spcPct val="120000"/>
                </a:lnSpc>
              </a:pPr>
              <a:r>
                <a:rPr 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基于</a:t>
              </a:r>
              <a:r>
                <a:rPr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域自适应</a:t>
              </a:r>
              <a:r>
                <a:rPr 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的</a:t>
              </a:r>
              <a:endParaRPr 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marL="0" indent="0" algn="ctr" latinLnBrk="0">
                <a:lnSpc>
                  <a:spcPct val="120000"/>
                </a:lnSpc>
              </a:pPr>
              <a:r>
                <a:rPr 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轻量化模型微调</a:t>
              </a:r>
              <a:r>
                <a:rPr 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算法</a:t>
              </a:r>
              <a:endParaRPr lang="zh-CN" sz="14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55" name="圆角矩形 54"/>
            <p:cNvSpPr/>
            <p:nvPr>
              <p:custDataLst>
                <p:tags r:id="rId74"/>
              </p:custDataLst>
            </p:nvPr>
          </p:nvSpPr>
          <p:spPr>
            <a:xfrm>
              <a:off x="3109" y="4165"/>
              <a:ext cx="2782" cy="903"/>
            </a:xfrm>
            <a:prstGeom prst="roundRect">
              <a:avLst>
                <a:gd name="adj" fmla="val 0"/>
              </a:avLst>
            </a:prstGeom>
            <a:solidFill>
              <a:schemeClr val="bg2"/>
            </a:solidFill>
            <a:ln w="1905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数据样本</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少</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sym typeface="+mn-ea"/>
                </a:rPr>
                <a:t>设备间难以高效适配</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6" name="圆角矩形 65"/>
            <p:cNvSpPr/>
            <p:nvPr>
              <p:custDataLst>
                <p:tags r:id="rId75"/>
              </p:custDataLst>
            </p:nvPr>
          </p:nvSpPr>
          <p:spPr>
            <a:xfrm>
              <a:off x="7303" y="4110"/>
              <a:ext cx="3015" cy="1026"/>
            </a:xfrm>
            <a:prstGeom prst="roundRect">
              <a:avLst>
                <a:gd name="adj" fmla="val 0"/>
              </a:avLst>
            </a:prstGeom>
            <a:solidFill>
              <a:srgbClr val="DBF1FF"/>
            </a:solidFill>
            <a:ln w="1270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36000" bIns="36000" rtlCol="0" anchor="ctr"/>
            <a:p>
              <a:pPr algn="ctr"/>
              <a:r>
                <a:rPr lang="zh-CN" sz="1400" b="1" dirty="0">
                  <a:solidFill>
                    <a:srgbClr val="2F5597"/>
                  </a:solidFill>
                  <a:latin typeface="微软雅黑" panose="020B0503020204020204" pitchFamily="34" charset="-122"/>
                  <a:ea typeface="微软雅黑" panose="020B0503020204020204" pitchFamily="34" charset="-122"/>
                  <a:sym typeface="+mn-ea"/>
                </a:rPr>
                <a:t>跨设备的</a:t>
              </a:r>
              <a:endParaRPr lang="zh-CN" sz="1400" b="1" dirty="0">
                <a:solidFill>
                  <a:srgbClr val="2F5597"/>
                </a:solidFill>
                <a:latin typeface="微软雅黑" panose="020B0503020204020204" pitchFamily="34" charset="-122"/>
                <a:ea typeface="微软雅黑" panose="020B0503020204020204" pitchFamily="34" charset="-122"/>
                <a:sym typeface="+mn-ea"/>
              </a:endParaRPr>
            </a:p>
            <a:p>
              <a:pPr algn="ctr"/>
              <a:r>
                <a:rPr lang="zh-CN" sz="1400" b="1" dirty="0">
                  <a:solidFill>
                    <a:srgbClr val="2F5597"/>
                  </a:solidFill>
                  <a:latin typeface="微软雅黑" panose="020B0503020204020204" pitchFamily="34" charset="-122"/>
                  <a:ea typeface="微软雅黑" panose="020B0503020204020204" pitchFamily="34" charset="-122"/>
                  <a:sym typeface="+mn-ea"/>
                </a:rPr>
                <a:t>群组会话鲁棒识别</a:t>
              </a:r>
              <a:endParaRPr lang="zh-CN" sz="1400" b="1" dirty="0">
                <a:solidFill>
                  <a:srgbClr val="2F5597"/>
                </a:solidFill>
                <a:latin typeface="微软雅黑" panose="020B0503020204020204" pitchFamily="34" charset="-122"/>
                <a:ea typeface="微软雅黑" panose="020B0503020204020204" pitchFamily="34" charset="-122"/>
                <a:sym typeface="+mn-ea"/>
              </a:endParaRPr>
            </a:p>
          </p:txBody>
        </p:sp>
        <p:sp>
          <p:nvSpPr>
            <p:cNvPr id="74" name="右箭头 73"/>
            <p:cNvSpPr/>
            <p:nvPr>
              <p:custDataLst>
                <p:tags r:id="rId76"/>
              </p:custDataLst>
            </p:nvPr>
          </p:nvSpPr>
          <p:spPr>
            <a:xfrm>
              <a:off x="10528" y="4378"/>
              <a:ext cx="777" cy="475"/>
            </a:xfrm>
            <a:prstGeom prst="rightArrow">
              <a:avLst/>
            </a:prstGeom>
            <a:solidFill>
              <a:schemeClr val="bg1">
                <a:alpha val="80000"/>
              </a:schemeClr>
            </a:solid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3" name="右箭头 2"/>
            <p:cNvSpPr/>
            <p:nvPr>
              <p:custDataLst>
                <p:tags r:id="rId77"/>
              </p:custDataLst>
            </p:nvPr>
          </p:nvSpPr>
          <p:spPr>
            <a:xfrm>
              <a:off x="6271" y="4420"/>
              <a:ext cx="777" cy="475"/>
            </a:xfrm>
            <a:prstGeom prst="righ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grpSp>
      <p:grpSp>
        <p:nvGrpSpPr>
          <p:cNvPr id="39" name="组合 38"/>
          <p:cNvGrpSpPr/>
          <p:nvPr/>
        </p:nvGrpSpPr>
        <p:grpSpPr>
          <a:xfrm>
            <a:off x="4782820" y="3252470"/>
            <a:ext cx="987425" cy="414020"/>
            <a:chOff x="7532" y="5122"/>
            <a:chExt cx="1555" cy="652"/>
          </a:xfrm>
        </p:grpSpPr>
        <p:sp>
          <p:nvSpPr>
            <p:cNvPr id="71" name="右箭头 70"/>
            <p:cNvSpPr/>
            <p:nvPr>
              <p:custDataLst>
                <p:tags r:id="rId78"/>
              </p:custDataLst>
            </p:nvPr>
          </p:nvSpPr>
          <p:spPr>
            <a:xfrm rot="5400000">
              <a:off x="7439" y="5343"/>
              <a:ext cx="479" cy="293"/>
            </a:xfrm>
            <a:prstGeom prst="rightArrow">
              <a:avLst/>
            </a:prstGeom>
            <a:solidFill>
              <a:srgbClr val="DBF1FF"/>
            </a:solid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30" name="文本框 29"/>
            <p:cNvSpPr txBox="1"/>
            <p:nvPr>
              <p:custDataLst>
                <p:tags r:id="rId79"/>
              </p:custDataLst>
            </p:nvPr>
          </p:nvSpPr>
          <p:spPr>
            <a:xfrm>
              <a:off x="7705" y="5122"/>
              <a:ext cx="1382" cy="652"/>
            </a:xfrm>
            <a:prstGeom prst="rect">
              <a:avLst/>
            </a:prstGeom>
            <a:noFill/>
          </p:spPr>
          <p:txBody>
            <a:bodyPr wrap="square" rtlCol="0" anchor="t">
              <a:noAutofit/>
            </a:bodyPr>
            <a:p>
              <a:pPr algn="l"/>
              <a:r>
                <a:rPr lang="zh-CN" altLang="en-US" sz="1200" b="1">
                  <a:solidFill>
                    <a:schemeClr val="accent1"/>
                  </a:solidFill>
                  <a:latin typeface="微软雅黑" panose="020B0503020204020204" pitchFamily="34" charset="-122"/>
                  <a:ea typeface="微软雅黑" panose="020B0503020204020204" pitchFamily="34" charset="-122"/>
                  <a:sym typeface="+mn-ea"/>
                </a:rPr>
                <a:t>有监督</a:t>
              </a:r>
              <a:endParaRPr lang="zh-CN" altLang="en-US" sz="1200" b="1">
                <a:solidFill>
                  <a:schemeClr val="accent1"/>
                </a:solidFill>
                <a:latin typeface="微软雅黑" panose="020B0503020204020204" pitchFamily="34" charset="-122"/>
                <a:ea typeface="微软雅黑" panose="020B0503020204020204" pitchFamily="34" charset="-122"/>
                <a:sym typeface="+mn-ea"/>
              </a:endParaRPr>
            </a:p>
            <a:p>
              <a:pPr algn="l"/>
              <a:r>
                <a:rPr lang="zh-CN" altLang="en-US" sz="1200" b="1">
                  <a:solidFill>
                    <a:schemeClr val="accent1"/>
                  </a:solidFill>
                  <a:latin typeface="微软雅黑" panose="020B0503020204020204" pitchFamily="34" charset="-122"/>
                  <a:ea typeface="微软雅黑" panose="020B0503020204020204" pitchFamily="34" charset="-122"/>
                  <a:sym typeface="+mn-ea"/>
                </a:rPr>
                <a:t>无监督</a:t>
              </a:r>
              <a:endParaRPr lang="zh-CN" altLang="en-US" sz="1200" b="1">
                <a:solidFill>
                  <a:schemeClr val="accent1"/>
                </a:solidFill>
                <a:latin typeface="微软雅黑" panose="020B0503020204020204" pitchFamily="34" charset="-122"/>
                <a:ea typeface="微软雅黑" panose="020B0503020204020204" pitchFamily="34" charset="-122"/>
                <a:sym typeface="+mn-ea"/>
              </a:endParaRPr>
            </a:p>
          </p:txBody>
        </p:sp>
      </p:grpSp>
      <p:grpSp>
        <p:nvGrpSpPr>
          <p:cNvPr id="38" name="组合 37"/>
          <p:cNvGrpSpPr/>
          <p:nvPr/>
        </p:nvGrpSpPr>
        <p:grpSpPr>
          <a:xfrm>
            <a:off x="5748655" y="1856740"/>
            <a:ext cx="877570" cy="2156460"/>
            <a:chOff x="9053" y="2924"/>
            <a:chExt cx="1382" cy="3396"/>
          </a:xfrm>
        </p:grpSpPr>
        <p:sp>
          <p:nvSpPr>
            <p:cNvPr id="23" name="文本框 22"/>
            <p:cNvSpPr txBox="1"/>
            <p:nvPr>
              <p:custDataLst>
                <p:tags r:id="rId80"/>
              </p:custDataLst>
            </p:nvPr>
          </p:nvSpPr>
          <p:spPr>
            <a:xfrm>
              <a:off x="9053" y="5287"/>
              <a:ext cx="1382" cy="397"/>
            </a:xfrm>
            <a:prstGeom prst="rect">
              <a:avLst/>
            </a:prstGeom>
            <a:noFill/>
          </p:spPr>
          <p:txBody>
            <a:bodyPr wrap="square" rtlCol="0" anchor="t">
              <a:noAutofit/>
            </a:bodyPr>
            <a:p>
              <a:pPr algn="r"/>
              <a:r>
                <a:rPr lang="zh-CN" altLang="en-US" sz="1200" b="1">
                  <a:solidFill>
                    <a:srgbClr val="E77A4B"/>
                  </a:solidFill>
                  <a:latin typeface="微软雅黑" panose="020B0503020204020204" pitchFamily="34" charset="-122"/>
                  <a:ea typeface="微软雅黑" panose="020B0503020204020204" pitchFamily="34" charset="-122"/>
                  <a:sym typeface="+mn-ea"/>
                </a:rPr>
                <a:t>跨</a:t>
              </a:r>
              <a:r>
                <a:rPr lang="zh-CN" altLang="en-US" sz="1200" b="1">
                  <a:solidFill>
                    <a:srgbClr val="E77A4B"/>
                  </a:solidFill>
                  <a:latin typeface="微软雅黑" panose="020B0503020204020204" pitchFamily="34" charset="-122"/>
                  <a:ea typeface="微软雅黑" panose="020B0503020204020204" pitchFamily="34" charset="-122"/>
                  <a:sym typeface="+mn-ea"/>
                </a:rPr>
                <a:t>说话人</a:t>
              </a:r>
              <a:endParaRPr lang="zh-CN" altLang="en-US" sz="1200" b="1">
                <a:solidFill>
                  <a:srgbClr val="E77A4B"/>
                </a:solidFill>
                <a:latin typeface="微软雅黑" panose="020B0503020204020204" pitchFamily="34" charset="-122"/>
                <a:ea typeface="微软雅黑" panose="020B0503020204020204" pitchFamily="34" charset="-122"/>
                <a:sym typeface="+mn-ea"/>
              </a:endParaRPr>
            </a:p>
          </p:txBody>
        </p:sp>
        <p:cxnSp>
          <p:nvCxnSpPr>
            <p:cNvPr id="37" name="曲线连接符 36"/>
            <p:cNvCxnSpPr>
              <a:stCxn id="59" idx="3"/>
              <a:endCxn id="67" idx="3"/>
            </p:cNvCxnSpPr>
            <p:nvPr>
              <p:custDataLst>
                <p:tags r:id="rId81"/>
              </p:custDataLst>
            </p:nvPr>
          </p:nvCxnSpPr>
          <p:spPr>
            <a:xfrm flipH="1">
              <a:off x="10316" y="2924"/>
              <a:ext cx="5" cy="3397"/>
            </a:xfrm>
            <a:prstGeom prst="curvedConnector3">
              <a:avLst>
                <a:gd name="adj1" fmla="val -9420000"/>
              </a:avLst>
            </a:prstGeom>
            <a:ln w="19050">
              <a:solidFill>
                <a:srgbClr val="E77A4B"/>
              </a:solidFill>
              <a:tailEnd type="triangle" w="lg" len="lg"/>
            </a:ln>
          </p:spPr>
          <p:style>
            <a:lnRef idx="1">
              <a:schemeClr val="dk1"/>
            </a:lnRef>
            <a:fillRef idx="0">
              <a:schemeClr val="dk1"/>
            </a:fillRef>
            <a:effectRef idx="0">
              <a:schemeClr val="dk1"/>
            </a:effectRef>
            <a:fontRef idx="minor">
              <a:schemeClr val="tx1"/>
            </a:fontRef>
          </p:style>
        </p:cxnSp>
      </p:grpSp>
      <p:sp>
        <p:nvSpPr>
          <p:cNvPr id="41" name="灯片编号占位符 40"/>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1"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up)">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par>
                                <p:cTn id="19" presetID="22" presetClass="entr" presetSubtype="1"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par>
                                <p:cTn id="22" presetID="22" presetClass="entr" presetSubtype="1"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04219"/>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4</a:t>
            </a:r>
            <a:endParaRPr lang="en-US" altLang="zh-CN" sz="11500" dirty="0">
              <a:solidFill>
                <a:schemeClr val="bg1"/>
              </a:solidFill>
              <a:latin typeface="Impact" panose="020B0806030902050204" pitchFamily="34" charset="0"/>
            </a:endParaRPr>
          </a:p>
        </p:txBody>
      </p:sp>
      <p:sp>
        <p:nvSpPr>
          <p:cNvPr id="9" name="文本框 8"/>
          <p:cNvSpPr txBox="1"/>
          <p:nvPr/>
        </p:nvSpPr>
        <p:spPr bwMode="auto">
          <a:xfrm>
            <a:off x="419101"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第</a:t>
            </a:r>
            <a:endParaRPr lang="zh-CN" altLang="en-US" sz="3200" b="1" dirty="0">
              <a:latin typeface="微软雅黑" panose="020B0503020204020204" pitchFamily="34" charset="-122"/>
              <a:ea typeface="微软雅黑" panose="020B0503020204020204" pitchFamily="34"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p:nvPr/>
        </p:nvSpPr>
        <p:spPr bwMode="auto">
          <a:xfrm>
            <a:off x="2525714"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部分</a:t>
            </a:r>
            <a:endParaRPr lang="zh-CN" altLang="en-US" sz="3200" b="1" dirty="0">
              <a:latin typeface="微软雅黑" panose="020B0503020204020204" pitchFamily="34" charset="-122"/>
              <a:ea typeface="微软雅黑" panose="020B0503020204020204" pitchFamily="34" charset="-122"/>
            </a:endParaRPr>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5963285" y="4075331"/>
            <a:ext cx="6096000" cy="36830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Research </a:t>
            </a:r>
            <a:r>
              <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Solution</a:t>
            </a:r>
            <a:endPar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基础扎实"/>
          <p:cNvSpPr txBox="1"/>
          <p:nvPr/>
        </p:nvSpPr>
        <p:spPr>
          <a:xfrm>
            <a:off x="5963285" y="3429000"/>
            <a:ext cx="6096000" cy="6451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研究方案</a:t>
            </a:r>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肘形连接符 5"/>
          <p:cNvCxnSpPr/>
          <p:nvPr/>
        </p:nvCxnSpPr>
        <p:spPr>
          <a:xfrm flipV="1">
            <a:off x="3482340" y="3556635"/>
            <a:ext cx="1044575" cy="1404000"/>
          </a:xfrm>
          <a:prstGeom prst="bentConnector3">
            <a:avLst>
              <a:gd name="adj1" fmla="val 37629"/>
            </a:avLst>
          </a:prstGeom>
          <a:ln w="22225">
            <a:solidFill>
              <a:srgbClr val="253F64"/>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en-US" altLang="zh-CN"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2"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3"/>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 name="矩形 2"/>
            <p:cNvSpPr/>
            <p:nvPr>
              <p:custDataLst>
                <p:tags r:id="rId4"/>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23" name="组合 22"/>
            <p:cNvGrpSpPr/>
            <p:nvPr/>
          </p:nvGrpSpPr>
          <p:grpSpPr>
            <a:xfrm>
              <a:off x="754602" y="164705"/>
              <a:ext cx="6564713" cy="313322"/>
              <a:chOff x="650084" y="1233945"/>
              <a:chExt cx="6564713" cy="313322"/>
            </a:xfrm>
          </p:grpSpPr>
          <p:cxnSp>
            <p:nvCxnSpPr>
              <p:cNvPr id="24" name="直接连接符 23"/>
              <p:cNvCxnSpPr/>
              <p:nvPr>
                <p:custDataLst>
                  <p:tags r:id="rId5"/>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5" name="矩形: 圆角 17"/>
              <p:cNvSpPr/>
              <p:nvPr>
                <p:custDataLst>
                  <p:tags r:id="rId6"/>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7"/>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8"/>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custDataLst>
                  <p:tags r:id="rId9"/>
                </p:custDataLst>
              </p:nvPr>
            </p:nvSpPr>
            <p:spPr>
              <a:xfrm>
                <a:off x="4614262"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solidFill>
                      <a:schemeClr val="bg1"/>
                    </a:solidFill>
                    <a:latin typeface="微软雅黑" panose="020B0503020204020204" pitchFamily="34" charset="-122"/>
                    <a:ea typeface="微软雅黑" panose="020B0503020204020204" pitchFamily="34" charset="-122"/>
                  </a:rPr>
                  <a:t>研究方案</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10"/>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11" name="文本框 10"/>
          <p:cNvSpPr txBox="1"/>
          <p:nvPr>
            <p:custDataLst>
              <p:tags r:id="rId11"/>
            </p:custDataLst>
          </p:nvPr>
        </p:nvSpPr>
        <p:spPr>
          <a:xfrm>
            <a:off x="255905" y="592455"/>
            <a:ext cx="6096000" cy="398780"/>
          </a:xfrm>
          <a:prstGeom prst="rect">
            <a:avLst/>
          </a:prstGeom>
          <a:noFill/>
        </p:spPr>
        <p:txBody>
          <a:bodyPr wrap="square" rtlCol="0" anchor="t">
            <a:spAutoFit/>
          </a:bodyPr>
          <a:p>
            <a:r>
              <a:rPr lang="zh-CN" altLang="en-US"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研究点一：面向异构时序数据的群组会话识别</a:t>
            </a:r>
            <a:endParaRPr lang="zh-CN" altLang="en-US"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文本框 31"/>
          <p:cNvSpPr txBox="1"/>
          <p:nvPr>
            <p:custDataLst>
              <p:tags r:id="rId12"/>
            </p:custDataLst>
          </p:nvPr>
        </p:nvSpPr>
        <p:spPr>
          <a:xfrm>
            <a:off x="661035" y="972185"/>
            <a:ext cx="10308590" cy="1640205"/>
          </a:xfrm>
          <a:prstGeom prst="rect">
            <a:avLst/>
          </a:prstGeom>
          <a:noFill/>
        </p:spPr>
        <p:txBody>
          <a:bodyPr wrap="square" rtlCol="0">
            <a:spAutoFit/>
          </a:bodyPr>
          <a:p>
            <a:pPr marL="285750" indent="-285750" latinLnBrk="0">
              <a:lnSpc>
                <a:spcPct val="120000"/>
              </a:lnSpc>
              <a:spcAft>
                <a:spcPts val="0"/>
              </a:spcAft>
              <a:buFont typeface="Wingdings" panose="05000000000000000000" charset="0"/>
              <a:buChar char="p"/>
            </a:pPr>
            <a:r>
              <a:rPr lang="zh-CN" altLang="en-US">
                <a:latin typeface="微软雅黑" panose="020B0503020204020204" pitchFamily="34" charset="-122"/>
                <a:ea typeface="微软雅黑" panose="020B0503020204020204" pitchFamily="34" charset="-122"/>
              </a:rPr>
              <a:t>研究目标</a:t>
            </a:r>
            <a:endParaRPr lang="zh-CN" altLang="en-US">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l"/>
            </a:pPr>
            <a:r>
              <a:rPr lang="zh-CN" altLang="en-US" sz="1600">
                <a:latin typeface="微软雅黑" panose="020B0503020204020204" pitchFamily="34" charset="-122"/>
                <a:ea typeface="微软雅黑" panose="020B0503020204020204" pitchFamily="34" charset="-122"/>
              </a:rPr>
              <a:t>根据多源异构传感器信号进行群组会话识别，解决“谁说了什么”</a:t>
            </a:r>
            <a:endParaRPr lang="zh-CN" altLang="en-US" sz="1600">
              <a:latin typeface="微软雅黑" panose="020B0503020204020204" pitchFamily="34" charset="-122"/>
              <a:ea typeface="微软雅黑" panose="020B0503020204020204" pitchFamily="34" charset="-122"/>
            </a:endParaRPr>
          </a:p>
          <a:p>
            <a:pPr marL="285750" indent="-285750" latinLnBrk="0">
              <a:lnSpc>
                <a:spcPct val="120000"/>
              </a:lnSpc>
              <a:spcAft>
                <a:spcPts val="0"/>
              </a:spcAft>
              <a:buFont typeface="Wingdings" panose="05000000000000000000" charset="0"/>
              <a:buChar char="p"/>
            </a:pPr>
            <a:r>
              <a:rPr lang="zh-CN" altLang="en-US">
                <a:latin typeface="微软雅黑" panose="020B0503020204020204" pitchFamily="34" charset="-122"/>
                <a:ea typeface="微软雅黑" panose="020B0503020204020204" pitchFamily="34" charset="-122"/>
              </a:rPr>
              <a:t>研究挑战</a:t>
            </a:r>
            <a:endParaRPr lang="zh-CN" altLang="en-US">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Ø"/>
            </a:pPr>
            <a:r>
              <a:rPr lang="en-US" altLang="zh-CN" sz="1600">
                <a:latin typeface="微软雅黑" panose="020B0503020204020204" pitchFamily="34" charset="-122"/>
                <a:ea typeface="微软雅黑" panose="020B0503020204020204" pitchFamily="34" charset="-122"/>
              </a:rPr>
              <a:t>IMU</a:t>
            </a:r>
            <a:r>
              <a:rPr lang="zh-CN" altLang="en-US" sz="1600">
                <a:latin typeface="微软雅黑" panose="020B0503020204020204" pitchFamily="34" charset="-122"/>
                <a:ea typeface="微软雅黑" panose="020B0503020204020204" pitchFamily="34" charset="-122"/>
              </a:rPr>
              <a:t>采样能力弱、类型</a:t>
            </a:r>
            <a:r>
              <a:rPr lang="zh-CN" altLang="en-US" sz="1600">
                <a:latin typeface="微软雅黑" panose="020B0503020204020204" pitchFamily="34" charset="-122"/>
                <a:ea typeface="微软雅黑" panose="020B0503020204020204" pitchFamily="34" charset="-122"/>
              </a:rPr>
              <a:t>不一致</a:t>
            </a:r>
            <a:endParaRPr lang="zh-CN" altLang="en-US" sz="1600">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Ø"/>
            </a:pPr>
            <a:r>
              <a:rPr lang="zh-CN" altLang="en-US" sz="1600">
                <a:latin typeface="微软雅黑" panose="020B0503020204020204" pitchFamily="34" charset="-122"/>
                <a:ea typeface="微软雅黑" panose="020B0503020204020204" pitchFamily="34" charset="-122"/>
              </a:rPr>
              <a:t>群组会话成员数量</a:t>
            </a:r>
            <a:r>
              <a:rPr lang="zh-CN" altLang="en-US" sz="1600">
                <a:latin typeface="微软雅黑" panose="020B0503020204020204" pitchFamily="34" charset="-122"/>
                <a:ea typeface="微软雅黑" panose="020B0503020204020204" pitchFamily="34" charset="-122"/>
              </a:rPr>
              <a:t>未知</a:t>
            </a:r>
            <a:endParaRPr lang="zh-CN" altLang="en-US" sz="1600">
              <a:latin typeface="微软雅黑" panose="020B0503020204020204" pitchFamily="34" charset="-122"/>
              <a:ea typeface="微软雅黑" panose="020B0503020204020204" pitchFamily="34" charset="-122"/>
              <a:sym typeface="+mn-ea"/>
            </a:endParaRPr>
          </a:p>
        </p:txBody>
      </p:sp>
      <p:sp>
        <p:nvSpPr>
          <p:cNvPr id="33" name="文本框 32"/>
          <p:cNvSpPr txBox="1"/>
          <p:nvPr/>
        </p:nvSpPr>
        <p:spPr>
          <a:xfrm>
            <a:off x="5200015" y="1931035"/>
            <a:ext cx="6096000" cy="681355"/>
          </a:xfrm>
          <a:prstGeom prst="rect">
            <a:avLst/>
          </a:prstGeom>
          <a:noFill/>
        </p:spPr>
        <p:txBody>
          <a:bodyPr wrap="square" rtlCol="0" anchor="t">
            <a:spAutoFit/>
          </a:bodyPr>
          <a:p>
            <a:pPr marL="539750" lvl="1" indent="-285750" algn="l">
              <a:lnSpc>
                <a:spcPct val="120000"/>
              </a:lnSpc>
              <a:spcAft>
                <a:spcPts val="0"/>
              </a:spcAft>
              <a:buFont typeface="Wingdings" panose="05000000000000000000" charset="0"/>
              <a:buChar char="Ø"/>
            </a:pPr>
            <a:r>
              <a:rPr lang="zh-CN" altLang="en-US" sz="1600">
                <a:latin typeface="微软雅黑" panose="020B0503020204020204" pitchFamily="34" charset="-122"/>
                <a:ea typeface="微软雅黑" panose="020B0503020204020204" pitchFamily="34" charset="-122"/>
                <a:sym typeface="+mn-ea"/>
              </a:rPr>
              <a:t>群组会话内容识别困难</a:t>
            </a:r>
            <a:endParaRPr lang="zh-CN" altLang="en-US" sz="1600">
              <a:latin typeface="微软雅黑" panose="020B0503020204020204" pitchFamily="34" charset="-122"/>
              <a:ea typeface="微软雅黑" panose="020B0503020204020204" pitchFamily="34" charset="-122"/>
            </a:endParaRPr>
          </a:p>
          <a:p>
            <a:pPr marL="539750" lvl="1" indent="-285750" algn="l">
              <a:lnSpc>
                <a:spcPct val="120000"/>
              </a:lnSpc>
              <a:spcAft>
                <a:spcPts val="0"/>
              </a:spcAft>
              <a:buFont typeface="Wingdings" panose="05000000000000000000" charset="0"/>
              <a:buChar char="Ø"/>
            </a:pPr>
            <a:r>
              <a:rPr lang="zh-CN" altLang="en-US" sz="1600">
                <a:latin typeface="微软雅黑" panose="020B0503020204020204" pitchFamily="34" charset="-122"/>
                <a:ea typeface="微软雅黑" panose="020B0503020204020204" pitchFamily="34" charset="-122"/>
                <a:sym typeface="+mn-ea"/>
              </a:rPr>
              <a:t>群组会话关系抽取困难</a:t>
            </a:r>
            <a:endParaRPr lang="zh-CN" altLang="en-US" sz="1600">
              <a:latin typeface="微软雅黑" panose="020B0503020204020204" pitchFamily="34" charset="-122"/>
              <a:ea typeface="微软雅黑" panose="020B0503020204020204" pitchFamily="34" charset="-122"/>
              <a:sym typeface="+mn-ea"/>
            </a:endParaRPr>
          </a:p>
        </p:txBody>
      </p:sp>
      <p:grpSp>
        <p:nvGrpSpPr>
          <p:cNvPr id="5" name="组合 4"/>
          <p:cNvGrpSpPr/>
          <p:nvPr/>
        </p:nvGrpSpPr>
        <p:grpSpPr>
          <a:xfrm>
            <a:off x="1365885" y="5106035"/>
            <a:ext cx="9996805" cy="1151255"/>
            <a:chOff x="2430" y="6521"/>
            <a:chExt cx="15743" cy="1813"/>
          </a:xfrm>
        </p:grpSpPr>
        <p:grpSp>
          <p:nvGrpSpPr>
            <p:cNvPr id="12" name="组合 11"/>
            <p:cNvGrpSpPr/>
            <p:nvPr/>
          </p:nvGrpSpPr>
          <p:grpSpPr>
            <a:xfrm rot="0">
              <a:off x="11991" y="7268"/>
              <a:ext cx="6182" cy="1067"/>
              <a:chOff x="12511" y="7278"/>
              <a:chExt cx="6182" cy="1067"/>
            </a:xfrm>
          </p:grpSpPr>
          <p:sp>
            <p:nvSpPr>
              <p:cNvPr id="34" name="圆角矩形 33"/>
              <p:cNvSpPr/>
              <p:nvPr>
                <p:custDataLst>
                  <p:tags r:id="rId13"/>
                </p:custDataLst>
              </p:nvPr>
            </p:nvSpPr>
            <p:spPr>
              <a:xfrm>
                <a:off x="12511" y="7349"/>
                <a:ext cx="6183" cy="979"/>
              </a:xfrm>
              <a:prstGeom prst="roundRect">
                <a:avLst>
                  <a:gd name="adj" fmla="val 5691"/>
                </a:avLst>
              </a:prstGeom>
              <a:solidFill>
                <a:schemeClr val="bg1">
                  <a:lumMod val="95000"/>
                  <a:alpha val="21167"/>
                </a:scheme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rgbClr val="9D1E25"/>
                  </a:solidFill>
                  <a:latin typeface="仿宋" panose="02010609060101010101" pitchFamily="49" charset="-122"/>
                  <a:ea typeface="仿宋" panose="02010609060101010101" pitchFamily="49" charset="-122"/>
                </a:endParaRPr>
              </a:p>
            </p:txBody>
          </p:sp>
          <p:pic>
            <p:nvPicPr>
              <p:cNvPr id="35" name="图形 38" descr="聊天 纯色填充"/>
              <p:cNvPicPr>
                <a:picLocks noChangeAspect="1"/>
              </p:cNvPicPr>
              <p:nvPr>
                <p:custDataLst>
                  <p:tags r:id="rId14"/>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405" y="7329"/>
                <a:ext cx="1017" cy="1017"/>
              </a:xfrm>
              <a:prstGeom prst="rect">
                <a:avLst/>
              </a:prstGeom>
            </p:spPr>
          </p:pic>
          <p:pic>
            <p:nvPicPr>
              <p:cNvPr id="36" name="图形 43" descr="搏动的心 纯色填充"/>
              <p:cNvPicPr>
                <a:picLocks noChangeAspect="1"/>
              </p:cNvPicPr>
              <p:nvPr>
                <p:custDataLst>
                  <p:tags r:id="rId17"/>
                </p:custDataLst>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34" y="7294"/>
                <a:ext cx="1017" cy="1017"/>
              </a:xfrm>
              <a:prstGeom prst="rect">
                <a:avLst/>
              </a:prstGeom>
            </p:spPr>
          </p:pic>
          <p:pic>
            <p:nvPicPr>
              <p:cNvPr id="40" name="图形 48" descr="保险箱 纯色填充"/>
              <p:cNvPicPr>
                <a:picLocks noChangeAspect="1"/>
              </p:cNvPicPr>
              <p:nvPr>
                <p:custDataLst>
                  <p:tags r:id="rId20"/>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5063" y="7325"/>
                <a:ext cx="1017" cy="1017"/>
              </a:xfrm>
              <a:prstGeom prst="rect">
                <a:avLst/>
              </a:prstGeom>
            </p:spPr>
          </p:pic>
          <p:pic>
            <p:nvPicPr>
              <p:cNvPr id="42" name="图形 54" descr="锁定 纯色填充"/>
              <p:cNvPicPr>
                <a:picLocks noChangeAspect="1"/>
              </p:cNvPicPr>
              <p:nvPr>
                <p:custDataLst>
                  <p:tags r:id="rId23"/>
                </p:custDataLst>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3892" y="7278"/>
                <a:ext cx="1017" cy="1017"/>
              </a:xfrm>
              <a:prstGeom prst="rect">
                <a:avLst/>
              </a:prstGeom>
            </p:spPr>
          </p:pic>
          <p:pic>
            <p:nvPicPr>
              <p:cNvPr id="47" name="图形 62" descr="硬币 纯色填充"/>
              <p:cNvPicPr>
                <a:picLocks noChangeAspect="1"/>
              </p:cNvPicPr>
              <p:nvPr>
                <p:custDataLst>
                  <p:tags r:id="rId26"/>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721" y="7310"/>
                <a:ext cx="1017" cy="1017"/>
              </a:xfrm>
              <a:prstGeom prst="rect">
                <a:avLst/>
              </a:prstGeom>
            </p:spPr>
          </p:pic>
        </p:grpSp>
        <p:cxnSp>
          <p:nvCxnSpPr>
            <p:cNvPr id="48" name="直接箭头连接符 47"/>
            <p:cNvCxnSpPr/>
            <p:nvPr>
              <p:custDataLst>
                <p:tags r:id="rId29"/>
              </p:custDataLst>
            </p:nvPr>
          </p:nvCxnSpPr>
          <p:spPr>
            <a:xfrm>
              <a:off x="17375" y="6645"/>
              <a:ext cx="19" cy="554"/>
            </a:xfrm>
            <a:prstGeom prst="straightConnector1">
              <a:avLst/>
            </a:prstGeom>
            <a:ln w="22225">
              <a:solidFill>
                <a:srgbClr val="9D1E25"/>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custDataLst>
                <p:tags r:id="rId30"/>
              </p:custDataLst>
            </p:nvPr>
          </p:nvCxnSpPr>
          <p:spPr>
            <a:xfrm rot="10800000">
              <a:off x="2430" y="6521"/>
              <a:ext cx="9411" cy="1531"/>
            </a:xfrm>
            <a:prstGeom prst="bentConnector3">
              <a:avLst>
                <a:gd name="adj1" fmla="val 99960"/>
              </a:avLst>
            </a:prstGeom>
            <a:ln w="25400">
              <a:solidFill>
                <a:srgbClr val="9D1E25"/>
              </a:solidFill>
              <a:prstDash val="lgDash"/>
              <a:tailEnd type="arrow"/>
            </a:ln>
          </p:spPr>
          <p:style>
            <a:lnRef idx="1">
              <a:schemeClr val="accent1"/>
            </a:lnRef>
            <a:fillRef idx="0">
              <a:schemeClr val="accent1"/>
            </a:fillRef>
            <a:effectRef idx="0">
              <a:schemeClr val="accent1"/>
            </a:effectRef>
            <a:fontRef idx="minor">
              <a:schemeClr val="tx1"/>
            </a:fontRef>
          </p:style>
        </p:cxnSp>
        <p:pic>
          <p:nvPicPr>
            <p:cNvPr id="50" name="图片 49" descr="受攻击"/>
            <p:cNvPicPr>
              <a:picLocks noChangeAspect="1"/>
            </p:cNvPicPr>
            <p:nvPr>
              <p:custDataLst>
                <p:tags r:id="rId31"/>
              </p:custDataLst>
            </p:nvPr>
          </p:nvPicPr>
          <p:blipFill>
            <a:blip r:embed="rId32">
              <a:extLst>
                <a:ext uri="{96DAC541-7B7A-43D3-8B79-37D633B846F1}">
                  <asvg:svgBlip xmlns:asvg="http://schemas.microsoft.com/office/drawing/2016/SVG/main" r:embed="rId33"/>
                </a:ext>
              </a:extLst>
            </a:blip>
            <a:stretch>
              <a:fillRect/>
            </a:stretch>
          </p:blipFill>
          <p:spPr>
            <a:xfrm>
              <a:off x="2714" y="6814"/>
              <a:ext cx="1238" cy="1238"/>
            </a:xfrm>
            <a:prstGeom prst="rect">
              <a:avLst/>
            </a:prstGeom>
          </p:spPr>
        </p:pic>
      </p:grpSp>
      <p:grpSp>
        <p:nvGrpSpPr>
          <p:cNvPr id="51" name="组合 50"/>
          <p:cNvGrpSpPr/>
          <p:nvPr/>
        </p:nvGrpSpPr>
        <p:grpSpPr>
          <a:xfrm>
            <a:off x="1863725" y="3921125"/>
            <a:ext cx="5808980" cy="1998345"/>
            <a:chOff x="3214" y="4655"/>
            <a:chExt cx="9148" cy="3147"/>
          </a:xfrm>
        </p:grpSpPr>
        <p:grpSp>
          <p:nvGrpSpPr>
            <p:cNvPr id="52" name="组合 51"/>
            <p:cNvGrpSpPr/>
            <p:nvPr/>
          </p:nvGrpSpPr>
          <p:grpSpPr>
            <a:xfrm rot="8820000">
              <a:off x="3214" y="4655"/>
              <a:ext cx="353" cy="1171"/>
              <a:chOff x="5100" y="4495"/>
              <a:chExt cx="391" cy="913"/>
            </a:xfrm>
          </p:grpSpPr>
          <p:pic>
            <p:nvPicPr>
              <p:cNvPr id="55" name="图片 54" descr="振动模式"/>
              <p:cNvPicPr>
                <a:picLocks noChangeAspect="1"/>
              </p:cNvPicPr>
              <p:nvPr>
                <p:custDataLst>
                  <p:tags r:id="rId34"/>
                </p:custDataLst>
              </p:nvPr>
            </p:nvPicPr>
            <p:blipFill>
              <a:blip r:embed="rId35">
                <a:extLst>
                  <a:ext uri="{96DAC541-7B7A-43D3-8B79-37D633B846F1}">
                    <asvg:svgBlip xmlns:asvg="http://schemas.microsoft.com/office/drawing/2016/SVG/main" r:embed="rId36"/>
                  </a:ext>
                </a:extLst>
              </a:blip>
              <a:srcRect l="6771" t="26146" r="74063" b="24844"/>
              <a:stretch>
                <a:fillRect/>
              </a:stretch>
            </p:blipFill>
            <p:spPr>
              <a:xfrm rot="2160000">
                <a:off x="5185" y="4566"/>
                <a:ext cx="307" cy="842"/>
              </a:xfrm>
              <a:prstGeom prst="rect">
                <a:avLst/>
              </a:prstGeom>
            </p:spPr>
          </p:pic>
          <p:pic>
            <p:nvPicPr>
              <p:cNvPr id="57" name="图片 56" descr="振动模式"/>
              <p:cNvPicPr>
                <a:picLocks noChangeAspect="1"/>
              </p:cNvPicPr>
              <p:nvPr>
                <p:custDataLst>
                  <p:tags r:id="rId37"/>
                </p:custDataLst>
              </p:nvPr>
            </p:nvPicPr>
            <p:blipFill>
              <a:blip r:embed="rId35">
                <a:extLst>
                  <a:ext uri="{96DAC541-7B7A-43D3-8B79-37D633B846F1}">
                    <asvg:svgBlip xmlns:asvg="http://schemas.microsoft.com/office/drawing/2016/SVG/main" r:embed="rId36"/>
                  </a:ext>
                </a:extLst>
              </a:blip>
              <a:srcRect l="6771" t="26146" r="74063" b="24844"/>
              <a:stretch>
                <a:fillRect/>
              </a:stretch>
            </p:blipFill>
            <p:spPr>
              <a:xfrm rot="2160000">
                <a:off x="5100" y="4495"/>
                <a:ext cx="307" cy="842"/>
              </a:xfrm>
              <a:prstGeom prst="rect">
                <a:avLst/>
              </a:prstGeom>
            </p:spPr>
          </p:pic>
        </p:grpSp>
        <p:grpSp>
          <p:nvGrpSpPr>
            <p:cNvPr id="58" name="组合 57"/>
            <p:cNvGrpSpPr/>
            <p:nvPr/>
          </p:nvGrpSpPr>
          <p:grpSpPr>
            <a:xfrm rot="0">
              <a:off x="7005" y="5302"/>
              <a:ext cx="3244" cy="2500"/>
              <a:chOff x="7040" y="2472"/>
              <a:chExt cx="3244" cy="2500"/>
            </a:xfrm>
          </p:grpSpPr>
          <p:grpSp>
            <p:nvGrpSpPr>
              <p:cNvPr id="59" name="组合 58"/>
              <p:cNvGrpSpPr/>
              <p:nvPr/>
            </p:nvGrpSpPr>
            <p:grpSpPr>
              <a:xfrm rot="0">
                <a:off x="7683" y="2472"/>
                <a:ext cx="2252" cy="1968"/>
                <a:chOff x="9108" y="5607"/>
                <a:chExt cx="2252" cy="1968"/>
              </a:xfrm>
            </p:grpSpPr>
            <p:pic>
              <p:nvPicPr>
                <p:cNvPr id="60" name="图片 59"/>
                <p:cNvPicPr>
                  <a:picLocks noChangeAspect="1"/>
                </p:cNvPicPr>
                <p:nvPr>
                  <p:custDataLst>
                    <p:tags r:id="rId38"/>
                  </p:custDataLst>
                </p:nvPr>
              </p:nvPicPr>
              <p:blipFill>
                <a:blip r:embed="rId39">
                  <a:clrChange>
                    <a:clrFrom>
                      <a:srgbClr val="FFFFFF">
                        <a:alpha val="100000"/>
                      </a:srgbClr>
                    </a:clrFrom>
                    <a:clrTo>
                      <a:srgbClr val="FFFFFF">
                        <a:alpha val="100000"/>
                        <a:alpha val="0"/>
                      </a:srgbClr>
                    </a:clrTo>
                  </a:clrChange>
                </a:blip>
                <a:stretch>
                  <a:fillRect/>
                </a:stretch>
              </p:blipFill>
              <p:spPr>
                <a:xfrm>
                  <a:off x="9782" y="5607"/>
                  <a:ext cx="1578" cy="1750"/>
                </a:xfrm>
                <a:prstGeom prst="rect">
                  <a:avLst/>
                </a:prstGeom>
              </p:spPr>
            </p:pic>
            <p:sp>
              <p:nvSpPr>
                <p:cNvPr id="61" name="圆角矩形 60"/>
                <p:cNvSpPr/>
                <p:nvPr>
                  <p:custDataLst>
                    <p:tags r:id="rId40"/>
                  </p:custDataLst>
                </p:nvPr>
              </p:nvSpPr>
              <p:spPr>
                <a:xfrm>
                  <a:off x="9142" y="6184"/>
                  <a:ext cx="1434" cy="1343"/>
                </a:xfrm>
                <a:prstGeom prst="round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kumimoji="1" lang="zh-CN" altLang="en-US" dirty="0"/>
                </a:p>
              </p:txBody>
            </p:sp>
            <p:pic>
              <p:nvPicPr>
                <p:cNvPr id="62" name="图形 17" descr="处理器 轮廓"/>
                <p:cNvPicPr>
                  <a:picLocks noChangeAspect="1"/>
                </p:cNvPicPr>
                <p:nvPr>
                  <p:custDataLst>
                    <p:tags r:id="rId41"/>
                  </p:custDataLst>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108" y="6135"/>
                  <a:ext cx="1503" cy="1440"/>
                </a:xfrm>
                <a:prstGeom prst="rect">
                  <a:avLst/>
                </a:prstGeom>
              </p:spPr>
            </p:pic>
          </p:grpSp>
          <p:sp>
            <p:nvSpPr>
              <p:cNvPr id="63" name="文本框 62"/>
              <p:cNvSpPr txBox="1"/>
              <p:nvPr>
                <p:custDataLst>
                  <p:tags r:id="rId44"/>
                </p:custDataLst>
              </p:nvPr>
            </p:nvSpPr>
            <p:spPr>
              <a:xfrm>
                <a:off x="7040" y="4392"/>
                <a:ext cx="3245" cy="580"/>
              </a:xfrm>
              <a:prstGeom prst="rect">
                <a:avLst/>
              </a:prstGeom>
              <a:noFill/>
            </p:spPr>
            <p:txBody>
              <a:bodyPr wrap="square" rtlCol="0">
                <a:spAutoFit/>
              </a:bodyPr>
              <a:p>
                <a:pPr algn="ctr"/>
                <a:r>
                  <a:rPr lang="zh-CN" altLang="en-US">
                    <a:solidFill>
                      <a:srgbClr val="9D1E25"/>
                    </a:solidFill>
                    <a:latin typeface="钉钉进步体" panose="00020600040101010101" charset="-122"/>
                    <a:ea typeface="钉钉进步体" panose="00020600040101010101" charset="-122"/>
                  </a:rPr>
                  <a:t>低权限</a:t>
                </a:r>
                <a:r>
                  <a:rPr lang="zh-CN" altLang="en-US" sz="1800">
                    <a:solidFill>
                      <a:srgbClr val="9D1E25"/>
                    </a:solidFill>
                    <a:latin typeface="钉钉进步体" panose="00020600040101010101" charset="-122"/>
                    <a:ea typeface="钉钉进步体" panose="00020600040101010101" charset="-122"/>
                  </a:rPr>
                  <a:t>设备</a:t>
                </a:r>
                <a:endParaRPr lang="zh-CN" altLang="en-US">
                  <a:latin typeface="钉钉进步体" panose="00020600040101010101" charset="-122"/>
                  <a:ea typeface="钉钉进步体" panose="00020600040101010101" charset="-122"/>
                </a:endParaRPr>
              </a:p>
            </p:txBody>
          </p:sp>
        </p:grpSp>
        <p:cxnSp>
          <p:nvCxnSpPr>
            <p:cNvPr id="64" name="肘形连接符 63"/>
            <p:cNvCxnSpPr>
              <a:stCxn id="76" idx="3"/>
              <a:endCxn id="62" idx="1"/>
            </p:cNvCxnSpPr>
            <p:nvPr>
              <p:custDataLst>
                <p:tags r:id="rId45"/>
              </p:custDataLst>
            </p:nvPr>
          </p:nvCxnSpPr>
          <p:spPr>
            <a:xfrm>
              <a:off x="6703" y="5261"/>
              <a:ext cx="945" cy="1289"/>
            </a:xfrm>
            <a:prstGeom prst="bentConnector3">
              <a:avLst>
                <a:gd name="adj1" fmla="val 50053"/>
              </a:avLst>
            </a:prstGeom>
            <a:ln w="22225">
              <a:solidFill>
                <a:srgbClr val="9D1E25"/>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rot="0">
              <a:off x="9926" y="5853"/>
              <a:ext cx="2436" cy="1213"/>
              <a:chOff x="9966" y="3620"/>
              <a:chExt cx="2436" cy="1213"/>
            </a:xfrm>
          </p:grpSpPr>
          <p:pic>
            <p:nvPicPr>
              <p:cNvPr id="73" name="图片 72" descr="互联网"/>
              <p:cNvPicPr>
                <a:picLocks noChangeAspect="1"/>
              </p:cNvPicPr>
              <p:nvPr>
                <p:custDataLst>
                  <p:tags r:id="rId46"/>
                </p:custDataLst>
              </p:nvPr>
            </p:nvPicPr>
            <p:blipFill>
              <a:blip r:embed="rId47">
                <a:extLst>
                  <a:ext uri="{96DAC541-7B7A-43D3-8B79-37D633B846F1}">
                    <asvg:svgBlip xmlns:asvg="http://schemas.microsoft.com/office/drawing/2016/SVG/main" r:embed="rId48"/>
                  </a:ext>
                </a:extLst>
              </a:blip>
              <a:stretch>
                <a:fillRect/>
              </a:stretch>
            </p:blipFill>
            <p:spPr>
              <a:xfrm>
                <a:off x="10433" y="3620"/>
                <a:ext cx="1413" cy="1213"/>
              </a:xfrm>
              <a:prstGeom prst="rect">
                <a:avLst/>
              </a:prstGeom>
            </p:spPr>
          </p:pic>
          <p:cxnSp>
            <p:nvCxnSpPr>
              <p:cNvPr id="75" name="直接箭头连接符 74"/>
              <p:cNvCxnSpPr/>
              <p:nvPr>
                <p:custDataLst>
                  <p:tags r:id="rId49"/>
                </p:custDataLst>
              </p:nvPr>
            </p:nvCxnSpPr>
            <p:spPr>
              <a:xfrm flipV="1">
                <a:off x="9966" y="3843"/>
                <a:ext cx="2436" cy="528"/>
              </a:xfrm>
              <a:prstGeom prst="straightConnector1">
                <a:avLst/>
              </a:prstGeom>
              <a:ln w="28575">
                <a:solidFill>
                  <a:schemeClr val="tx1">
                    <a:lumMod val="95000"/>
                    <a:lumOff val="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76" name="圆角矩形 75"/>
            <p:cNvSpPr/>
            <p:nvPr>
              <p:custDataLst>
                <p:tags r:id="rId50"/>
              </p:custDataLst>
            </p:nvPr>
          </p:nvSpPr>
          <p:spPr>
            <a:xfrm>
              <a:off x="4121" y="4916"/>
              <a:ext cx="2582" cy="689"/>
            </a:xfrm>
            <a:prstGeom prst="roundRect">
              <a:avLst>
                <a:gd name="adj" fmla="val 50000"/>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tx1"/>
                  </a:solidFill>
                  <a:latin typeface="钉钉进步体" panose="00020600040101010101" charset="-122"/>
                  <a:ea typeface="钉钉进步体" panose="00020600040101010101" charset="-122"/>
                  <a:cs typeface="Consolas" panose="020B0609020204030204" charset="0"/>
                </a:rPr>
                <a:t>振动</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信号</a:t>
              </a:r>
              <a:endParaRPr lang="zh-CN" altLang="en-US" sz="1400">
                <a:solidFill>
                  <a:schemeClr val="tx1"/>
                </a:solidFill>
                <a:latin typeface="钉钉进步体" panose="00020600040101010101" charset="-122"/>
                <a:ea typeface="钉钉进步体" panose="00020600040101010101" charset="-122"/>
                <a:cs typeface="Consolas" panose="020B0609020204030204" charset="0"/>
              </a:endParaRPr>
            </a:p>
            <a:p>
              <a:pPr algn="ct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加速度</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陀螺仪</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endParaRPr lang="en-US" altLang="zh-CN" sz="1400">
                <a:solidFill>
                  <a:schemeClr val="tx1"/>
                </a:solidFill>
                <a:latin typeface="钉钉进步体" panose="00020600040101010101" charset="-122"/>
                <a:ea typeface="钉钉进步体" panose="00020600040101010101" charset="-122"/>
                <a:cs typeface="Consolas" panose="020B0609020204030204" charset="0"/>
              </a:endParaRPr>
            </a:p>
          </p:txBody>
        </p:sp>
        <p:cxnSp>
          <p:nvCxnSpPr>
            <p:cNvPr id="79" name="直接连接符 78"/>
            <p:cNvCxnSpPr>
              <a:stCxn id="57" idx="1"/>
              <a:endCxn id="76" idx="1"/>
            </p:cNvCxnSpPr>
            <p:nvPr>
              <p:custDataLst>
                <p:tags r:id="rId51"/>
              </p:custDataLst>
            </p:nvPr>
          </p:nvCxnSpPr>
          <p:spPr>
            <a:xfrm flipV="1">
              <a:off x="3585" y="5261"/>
              <a:ext cx="536" cy="4"/>
            </a:xfrm>
            <a:prstGeom prst="line">
              <a:avLst/>
            </a:prstGeom>
            <a:ln w="12700">
              <a:solidFill>
                <a:schemeClr val="tx1"/>
              </a:solidFill>
              <a:prstDash val="solid"/>
              <a:headEnd type="oval" w="sm" len="sm"/>
              <a:tailEnd type="triangle"/>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1505585" y="2649220"/>
            <a:ext cx="6257925" cy="1541780"/>
            <a:chOff x="2650" y="2652"/>
            <a:chExt cx="9855" cy="2428"/>
          </a:xfrm>
        </p:grpSpPr>
        <p:grpSp>
          <p:nvGrpSpPr>
            <p:cNvPr id="89" name="组合 88"/>
            <p:cNvGrpSpPr/>
            <p:nvPr/>
          </p:nvGrpSpPr>
          <p:grpSpPr>
            <a:xfrm rot="0">
              <a:off x="6932" y="2652"/>
              <a:ext cx="3244" cy="2428"/>
              <a:chOff x="7040" y="5372"/>
              <a:chExt cx="3244" cy="2428"/>
            </a:xfrm>
          </p:grpSpPr>
          <p:grpSp>
            <p:nvGrpSpPr>
              <p:cNvPr id="90" name="组合 89"/>
              <p:cNvGrpSpPr/>
              <p:nvPr/>
            </p:nvGrpSpPr>
            <p:grpSpPr>
              <a:xfrm rot="0">
                <a:off x="7527" y="5372"/>
                <a:ext cx="2574" cy="1812"/>
                <a:chOff x="9177" y="7720"/>
                <a:chExt cx="2574" cy="1812"/>
              </a:xfrm>
            </p:grpSpPr>
            <p:pic>
              <p:nvPicPr>
                <p:cNvPr id="91" name="图片 90" descr="安卓"/>
                <p:cNvPicPr>
                  <a:picLocks noChangeAspect="1"/>
                </p:cNvPicPr>
                <p:nvPr>
                  <p:custDataLst>
                    <p:tags r:id="rId52"/>
                  </p:custDataLst>
                </p:nvPr>
              </p:nvPicPr>
              <p:blipFill>
                <a:blip r:embed="rId53">
                  <a:extLst>
                    <a:ext uri="{96DAC541-7B7A-43D3-8B79-37D633B846F1}">
                      <asvg:svgBlip xmlns:asvg="http://schemas.microsoft.com/office/drawing/2016/SVG/main" r:embed="rId54"/>
                    </a:ext>
                  </a:extLst>
                </a:blip>
                <a:stretch>
                  <a:fillRect/>
                </a:stretch>
              </p:blipFill>
              <p:spPr>
                <a:xfrm>
                  <a:off x="10080" y="7720"/>
                  <a:ext cx="1671" cy="1671"/>
                </a:xfrm>
                <a:prstGeom prst="rect">
                  <a:avLst/>
                </a:prstGeom>
              </p:spPr>
            </p:pic>
            <p:sp>
              <p:nvSpPr>
                <p:cNvPr id="92" name="圆角矩形 91"/>
                <p:cNvSpPr/>
                <p:nvPr>
                  <p:custDataLst>
                    <p:tags r:id="rId55"/>
                  </p:custDataLst>
                </p:nvPr>
              </p:nvSpPr>
              <p:spPr>
                <a:xfrm>
                  <a:off x="9177" y="8189"/>
                  <a:ext cx="1434" cy="1343"/>
                </a:xfrm>
                <a:prstGeom prst="round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kumimoji="1" lang="zh-CN" altLang="en-US" dirty="0"/>
                </a:p>
              </p:txBody>
            </p:sp>
            <p:pic>
              <p:nvPicPr>
                <p:cNvPr id="94" name="图片 93" descr="麦克风"/>
                <p:cNvPicPr>
                  <a:picLocks noChangeAspect="1"/>
                </p:cNvPicPr>
                <p:nvPr>
                  <p:custDataLst>
                    <p:tags r:id="rId56"/>
                  </p:custDataLst>
                </p:nvPr>
              </p:nvPicPr>
              <p:blipFill>
                <a:blip r:embed="rId57">
                  <a:extLst>
                    <a:ext uri="{96DAC541-7B7A-43D3-8B79-37D633B846F1}">
                      <asvg:svgBlip xmlns:asvg="http://schemas.microsoft.com/office/drawing/2016/SVG/main" r:embed="rId58"/>
                    </a:ext>
                  </a:extLst>
                </a:blip>
                <a:stretch>
                  <a:fillRect/>
                </a:stretch>
              </p:blipFill>
              <p:spPr>
                <a:xfrm>
                  <a:off x="9233" y="8242"/>
                  <a:ext cx="1253" cy="1253"/>
                </a:xfrm>
                <a:prstGeom prst="rect">
                  <a:avLst/>
                </a:prstGeom>
              </p:spPr>
            </p:pic>
          </p:grpSp>
          <p:sp>
            <p:nvSpPr>
              <p:cNvPr id="95" name="文本框 94"/>
              <p:cNvSpPr txBox="1"/>
              <p:nvPr>
                <p:custDataLst>
                  <p:tags r:id="rId59"/>
                </p:custDataLst>
              </p:nvPr>
            </p:nvSpPr>
            <p:spPr>
              <a:xfrm>
                <a:off x="7040" y="7220"/>
                <a:ext cx="3245" cy="580"/>
              </a:xfrm>
              <a:prstGeom prst="rect">
                <a:avLst/>
              </a:prstGeom>
              <a:noFill/>
            </p:spPr>
            <p:txBody>
              <a:bodyPr wrap="square" rtlCol="0">
                <a:spAutoFit/>
              </a:bodyPr>
              <a:p>
                <a:pPr algn="ctr"/>
                <a:r>
                  <a:rPr lang="zh-CN" altLang="en-US">
                    <a:solidFill>
                      <a:srgbClr val="253F64"/>
                    </a:solidFill>
                    <a:latin typeface="钉钉进步体" panose="00020600040101010101" charset="-122"/>
                    <a:ea typeface="钉钉进步体" panose="00020600040101010101" charset="-122"/>
                  </a:rPr>
                  <a:t>高权限设备</a:t>
                </a:r>
                <a:endParaRPr lang="zh-CN" altLang="en-US">
                  <a:solidFill>
                    <a:srgbClr val="253F64"/>
                  </a:solidFill>
                  <a:latin typeface="钉钉进步体" panose="00020600040101010101" charset="-122"/>
                  <a:ea typeface="钉钉进步体" panose="00020600040101010101" charset="-122"/>
                </a:endParaRPr>
              </a:p>
            </p:txBody>
          </p:sp>
        </p:grpSp>
        <p:cxnSp>
          <p:nvCxnSpPr>
            <p:cNvPr id="99" name="直接箭头连接符 98"/>
            <p:cNvCxnSpPr>
              <a:stCxn id="103" idx="3"/>
              <a:endCxn id="92" idx="1"/>
            </p:cNvCxnSpPr>
            <p:nvPr>
              <p:custDataLst>
                <p:tags r:id="rId60"/>
              </p:custDataLst>
            </p:nvPr>
          </p:nvCxnSpPr>
          <p:spPr>
            <a:xfrm flipV="1">
              <a:off x="5753" y="3793"/>
              <a:ext cx="1666" cy="9"/>
            </a:xfrm>
            <a:prstGeom prst="straightConnector1">
              <a:avLst/>
            </a:prstGeom>
            <a:ln w="22225">
              <a:solidFill>
                <a:srgbClr val="253F64"/>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00" name="组合 99"/>
            <p:cNvGrpSpPr/>
            <p:nvPr/>
          </p:nvGrpSpPr>
          <p:grpSpPr>
            <a:xfrm rot="0" flipV="1">
              <a:off x="10317" y="3685"/>
              <a:ext cx="2188" cy="1008"/>
              <a:chOff x="10106" y="5704"/>
              <a:chExt cx="2188" cy="1008"/>
            </a:xfrm>
          </p:grpSpPr>
          <p:cxnSp>
            <p:nvCxnSpPr>
              <p:cNvPr id="101" name="直接箭头连接符 100"/>
              <p:cNvCxnSpPr/>
              <p:nvPr>
                <p:custDataLst>
                  <p:tags r:id="rId61"/>
                </p:custDataLst>
              </p:nvPr>
            </p:nvCxnSpPr>
            <p:spPr>
              <a:xfrm flipV="1">
                <a:off x="10106" y="5773"/>
                <a:ext cx="2188" cy="725"/>
              </a:xfrm>
              <a:prstGeom prst="straightConnector1">
                <a:avLst/>
              </a:prstGeom>
              <a:ln w="28575">
                <a:solidFill>
                  <a:schemeClr val="tx1">
                    <a:lumMod val="95000"/>
                    <a:lumOff val="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2" name="十字形 101"/>
              <p:cNvSpPr/>
              <p:nvPr>
                <p:custDataLst>
                  <p:tags r:id="rId62"/>
                </p:custDataLst>
              </p:nvPr>
            </p:nvSpPr>
            <p:spPr>
              <a:xfrm rot="1140000">
                <a:off x="10636" y="5704"/>
                <a:ext cx="1008" cy="1008"/>
              </a:xfrm>
              <a:prstGeom prst="plus">
                <a:avLst>
                  <a:gd name="adj" fmla="val 42524"/>
                </a:avLst>
              </a:prstGeom>
              <a:solidFill>
                <a:srgbClr val="9D1E25"/>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sp>
          <p:nvSpPr>
            <p:cNvPr id="103" name="圆角矩形 102"/>
            <p:cNvSpPr/>
            <p:nvPr>
              <p:custDataLst>
                <p:tags r:id="rId63"/>
              </p:custDataLst>
            </p:nvPr>
          </p:nvSpPr>
          <p:spPr>
            <a:xfrm>
              <a:off x="4210" y="3548"/>
              <a:ext cx="1543" cy="507"/>
            </a:xfrm>
            <a:prstGeom prst="roundRect">
              <a:avLst>
                <a:gd name="adj" fmla="val 50000"/>
              </a:avLst>
            </a:prstGeom>
            <a:solidFill>
              <a:srgbClr val="D7BDE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tx1"/>
                  </a:solidFill>
                  <a:latin typeface="钉钉进步体" panose="00020600040101010101" charset="-122"/>
                  <a:ea typeface="钉钉进步体" panose="00020600040101010101" charset="-122"/>
                  <a:cs typeface="Consolas" panose="020B0609020204030204" charset="0"/>
                </a:rPr>
                <a:t>麦克风</a:t>
              </a:r>
              <a:endParaRPr lang="zh-CN" altLang="en-US" sz="1400">
                <a:solidFill>
                  <a:schemeClr val="tx1"/>
                </a:solidFill>
                <a:latin typeface="钉钉进步体" panose="00020600040101010101" charset="-122"/>
                <a:ea typeface="钉钉进步体" panose="00020600040101010101" charset="-122"/>
                <a:cs typeface="Consolas" panose="020B0609020204030204" charset="0"/>
              </a:endParaRPr>
            </a:p>
          </p:txBody>
        </p:sp>
        <p:cxnSp>
          <p:nvCxnSpPr>
            <p:cNvPr id="104" name="直接连接符 103"/>
            <p:cNvCxnSpPr/>
            <p:nvPr>
              <p:custDataLst>
                <p:tags r:id="rId64"/>
              </p:custDataLst>
            </p:nvPr>
          </p:nvCxnSpPr>
          <p:spPr>
            <a:xfrm>
              <a:off x="2650" y="3802"/>
              <a:ext cx="1543" cy="0"/>
            </a:xfrm>
            <a:prstGeom prst="line">
              <a:avLst/>
            </a:prstGeom>
            <a:ln w="12700">
              <a:solidFill>
                <a:schemeClr val="tx1"/>
              </a:solidFill>
              <a:prstDash val="solid"/>
              <a:headEnd type="oval" w="sm" len="sm"/>
              <a:tailEnd type="triangle"/>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rot="0">
            <a:off x="7686040" y="3084195"/>
            <a:ext cx="2175510" cy="2446655"/>
            <a:chOff x="12383" y="3337"/>
            <a:chExt cx="3426" cy="3853"/>
          </a:xfrm>
        </p:grpSpPr>
        <p:sp>
          <p:nvSpPr>
            <p:cNvPr id="106" name="文本框 105"/>
            <p:cNvSpPr txBox="1"/>
            <p:nvPr>
              <p:custDataLst>
                <p:tags r:id="rId65"/>
              </p:custDataLst>
            </p:nvPr>
          </p:nvSpPr>
          <p:spPr>
            <a:xfrm>
              <a:off x="12383" y="6610"/>
              <a:ext cx="3427" cy="580"/>
            </a:xfrm>
            <a:prstGeom prst="rect">
              <a:avLst/>
            </a:prstGeom>
            <a:noFill/>
          </p:spPr>
          <p:txBody>
            <a:bodyPr wrap="square" rtlCol="0">
              <a:spAutoFit/>
            </a:bodyPr>
            <a:p>
              <a:pPr algn="ctr"/>
              <a:r>
                <a:rPr lang="zh-CN" altLang="en-US">
                  <a:latin typeface="阿里巴巴普惠体 3.0 105 Heavy" panose="00020600040101010101" charset="-122"/>
                  <a:ea typeface="阿里巴巴普惠体 3.0 105 Heavy" panose="00020600040101010101" charset="-122"/>
                </a:rPr>
                <a:t>攻击者</a:t>
              </a:r>
              <a:endParaRPr lang="zh-CN" altLang="en-US">
                <a:latin typeface="阿里巴巴普惠体 3.0 105 Heavy" panose="00020600040101010101" charset="-122"/>
                <a:ea typeface="阿里巴巴普惠体 3.0 105 Heavy" panose="00020600040101010101" charset="-122"/>
              </a:endParaRPr>
            </a:p>
          </p:txBody>
        </p:sp>
        <p:pic>
          <p:nvPicPr>
            <p:cNvPr id="107" name="图片 106"/>
            <p:cNvPicPr>
              <a:picLocks noChangeAspect="1"/>
            </p:cNvPicPr>
            <p:nvPr>
              <p:custDataLst>
                <p:tags r:id="rId66"/>
              </p:custDataLst>
            </p:nvPr>
          </p:nvPicPr>
          <p:blipFill>
            <a:blip r:embed="rId67">
              <a:clrChange>
                <a:clrFrom>
                  <a:srgbClr val="FFFFFF">
                    <a:alpha val="100000"/>
                  </a:srgbClr>
                </a:clrFrom>
                <a:clrTo>
                  <a:srgbClr val="FFFFFF">
                    <a:alpha val="100000"/>
                    <a:alpha val="0"/>
                  </a:srgbClr>
                </a:clrTo>
              </a:clrChange>
            </a:blip>
            <a:stretch>
              <a:fillRect/>
            </a:stretch>
          </p:blipFill>
          <p:spPr>
            <a:xfrm>
              <a:off x="12439" y="3337"/>
              <a:ext cx="3314" cy="3293"/>
            </a:xfrm>
            <a:prstGeom prst="rect">
              <a:avLst/>
            </a:prstGeom>
          </p:spPr>
        </p:pic>
      </p:grpSp>
      <p:grpSp>
        <p:nvGrpSpPr>
          <p:cNvPr id="108" name="组合 107"/>
          <p:cNvGrpSpPr/>
          <p:nvPr/>
        </p:nvGrpSpPr>
        <p:grpSpPr>
          <a:xfrm>
            <a:off x="9624060" y="3516630"/>
            <a:ext cx="2163445" cy="1658620"/>
            <a:chOff x="15435" y="4018"/>
            <a:chExt cx="3407" cy="2612"/>
          </a:xfrm>
        </p:grpSpPr>
        <p:cxnSp>
          <p:nvCxnSpPr>
            <p:cNvPr id="109" name="直接箭头连接符 108"/>
            <p:cNvCxnSpPr/>
            <p:nvPr>
              <p:custDataLst>
                <p:tags r:id="rId68"/>
              </p:custDataLst>
            </p:nvPr>
          </p:nvCxnSpPr>
          <p:spPr>
            <a:xfrm>
              <a:off x="15435" y="5125"/>
              <a:ext cx="996" cy="0"/>
            </a:xfrm>
            <a:prstGeom prst="straightConnector1">
              <a:avLst/>
            </a:prstGeom>
            <a:ln w="22225">
              <a:solidFill>
                <a:srgbClr val="253F64"/>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rot="0">
              <a:off x="16504" y="4018"/>
              <a:ext cx="2338" cy="2612"/>
              <a:chOff x="16489" y="4018"/>
              <a:chExt cx="2338" cy="2612"/>
            </a:xfrm>
          </p:grpSpPr>
          <p:sp>
            <p:nvSpPr>
              <p:cNvPr id="111" name="文本框 110"/>
              <p:cNvSpPr txBox="1"/>
              <p:nvPr>
                <p:custDataLst>
                  <p:tags r:id="rId69"/>
                </p:custDataLst>
              </p:nvPr>
            </p:nvSpPr>
            <p:spPr>
              <a:xfrm>
                <a:off x="16583" y="6050"/>
                <a:ext cx="1786" cy="580"/>
              </a:xfrm>
              <a:prstGeom prst="rect">
                <a:avLst/>
              </a:prstGeom>
              <a:noFill/>
            </p:spPr>
            <p:txBody>
              <a:bodyPr wrap="square" rtlCol="0">
                <a:spAutoFit/>
              </a:bodyPr>
              <a:p>
                <a:pPr algn="ctr"/>
                <a:r>
                  <a:rPr lang="zh-CN" altLang="en-US">
                    <a:solidFill>
                      <a:srgbClr val="253F64"/>
                    </a:solidFill>
                    <a:latin typeface="钉钉进步体" panose="00020600040101010101" charset="-122"/>
                    <a:ea typeface="钉钉进步体" panose="00020600040101010101" charset="-122"/>
                    <a:sym typeface="+mn-ea"/>
                  </a:rPr>
                  <a:t>会</a:t>
                </a:r>
                <a:r>
                  <a:rPr lang="zh-CN" altLang="en-US">
                    <a:solidFill>
                      <a:srgbClr val="253F64"/>
                    </a:solidFill>
                    <a:latin typeface="钉钉进步体" panose="00020600040101010101" charset="-122"/>
                    <a:ea typeface="钉钉进步体" panose="00020600040101010101" charset="-122"/>
                  </a:rPr>
                  <a:t>话日志</a:t>
                </a:r>
                <a:endParaRPr lang="zh-CN" altLang="en-US">
                  <a:solidFill>
                    <a:srgbClr val="253F64"/>
                  </a:solidFill>
                  <a:latin typeface="钉钉进步体" panose="00020600040101010101" charset="-122"/>
                  <a:ea typeface="钉钉进步体" panose="00020600040101010101" charset="-122"/>
                </a:endParaRPr>
              </a:p>
            </p:txBody>
          </p:sp>
          <p:sp>
            <p:nvSpPr>
              <p:cNvPr id="112" name="剪去单角的矩形 111"/>
              <p:cNvSpPr/>
              <p:nvPr>
                <p:custDataLst>
                  <p:tags r:id="rId70"/>
                </p:custDataLst>
              </p:nvPr>
            </p:nvSpPr>
            <p:spPr>
              <a:xfrm>
                <a:off x="16583" y="4018"/>
                <a:ext cx="1786" cy="2032"/>
              </a:xfrm>
              <a:prstGeom prst="snip1Rect">
                <a:avLst/>
              </a:prstGeom>
              <a:solidFill>
                <a:srgbClr val="AFAFAF"/>
              </a:solidFill>
              <a:ln w="38100">
                <a:solidFill>
                  <a:srgbClr val="253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14" name="文本框 113"/>
              <p:cNvSpPr txBox="1"/>
              <p:nvPr>
                <p:custDataLst>
                  <p:tags r:id="rId71"/>
                </p:custDataLst>
              </p:nvPr>
            </p:nvSpPr>
            <p:spPr>
              <a:xfrm>
                <a:off x="16489" y="4055"/>
                <a:ext cx="2338" cy="1888"/>
              </a:xfrm>
              <a:prstGeom prst="rect">
                <a:avLst/>
              </a:prstGeom>
              <a:noFill/>
            </p:spPr>
            <p:txBody>
              <a:bodyPr wrap="square" rtlCol="0">
                <a:spAutoFit/>
              </a:bodyPr>
              <a:p>
                <a:r>
                  <a:rPr lang="zh-CN" altLang="en-US" sz="1800">
                    <a:solidFill>
                      <a:schemeClr val="tx1"/>
                    </a:solidFill>
                    <a:latin typeface="钉钉进步体" panose="00020600040101010101" charset="-122"/>
                    <a:ea typeface="钉钉进步体" panose="00020600040101010101" charset="-122"/>
                  </a:rPr>
                  <a:t>甲：</a:t>
                </a:r>
                <a:r>
                  <a:rPr lang="en-US" altLang="zh-CN" sz="1800">
                    <a:solidFill>
                      <a:schemeClr val="tx1"/>
                    </a:solidFill>
                    <a:latin typeface="钉钉进步体" panose="00020600040101010101" charset="-122"/>
                    <a:ea typeface="钉钉进步体" panose="00020600040101010101" charset="-122"/>
                  </a:rPr>
                  <a:t>@@@</a:t>
                </a:r>
                <a:endParaRPr lang="zh-CN" altLang="en-US" sz="1800">
                  <a:solidFill>
                    <a:schemeClr val="tx1"/>
                  </a:solidFill>
                  <a:latin typeface="钉钉进步体" panose="00020600040101010101" charset="-122"/>
                  <a:ea typeface="钉钉进步体" panose="00020600040101010101" charset="-122"/>
                </a:endParaRPr>
              </a:p>
              <a:p>
                <a:r>
                  <a:rPr lang="zh-CN" altLang="en-US" sz="1800">
                    <a:solidFill>
                      <a:schemeClr val="tx1"/>
                    </a:solidFill>
                    <a:latin typeface="钉钉进步体" panose="00020600040101010101" charset="-122"/>
                    <a:ea typeface="钉钉进步体" panose="00020600040101010101" charset="-122"/>
                  </a:rPr>
                  <a:t>乙：</a:t>
                </a:r>
                <a:r>
                  <a:rPr lang="en-US" altLang="zh-CN" sz="1800">
                    <a:solidFill>
                      <a:schemeClr val="tx1"/>
                    </a:solidFill>
                    <a:latin typeface="钉钉进步体" panose="00020600040101010101" charset="-122"/>
                    <a:ea typeface="钉钉进步体" panose="00020600040101010101" charset="-122"/>
                  </a:rPr>
                  <a:t>###</a:t>
                </a:r>
                <a:endParaRPr lang="en-US" altLang="zh-CN" sz="1800">
                  <a:solidFill>
                    <a:schemeClr val="tx1"/>
                  </a:solidFill>
                  <a:latin typeface="钉钉进步体" panose="00020600040101010101" charset="-122"/>
                  <a:ea typeface="钉钉进步体" panose="00020600040101010101" charset="-122"/>
                </a:endParaRPr>
              </a:p>
              <a:p>
                <a:r>
                  <a:rPr lang="zh-CN" altLang="en-US" sz="1800">
                    <a:latin typeface="钉钉进步体" panose="00020600040101010101" charset="-122"/>
                    <a:ea typeface="钉钉进步体" panose="00020600040101010101" charset="-122"/>
                    <a:sym typeface="+mn-ea"/>
                  </a:rPr>
                  <a:t>甲：</a:t>
                </a:r>
                <a:r>
                  <a:rPr lang="en-US" altLang="zh-CN" sz="1800">
                    <a:latin typeface="钉钉进步体" panose="00020600040101010101" charset="-122"/>
                    <a:ea typeface="钉钉进步体" panose="00020600040101010101" charset="-122"/>
                    <a:sym typeface="+mn-ea"/>
                  </a:rPr>
                  <a:t>%</a:t>
                </a:r>
                <a:r>
                  <a:rPr lang="en-US" altLang="zh-CN" sz="1800">
                    <a:latin typeface="钉钉进步体" panose="00020600040101010101" charset="-122"/>
                    <a:ea typeface="钉钉进步体" panose="00020600040101010101" charset="-122"/>
                    <a:sym typeface="+mn-ea"/>
                  </a:rPr>
                  <a:t>%</a:t>
                </a:r>
                <a:r>
                  <a:rPr lang="en-US" altLang="zh-CN" sz="1800">
                    <a:latin typeface="钉钉进步体" panose="00020600040101010101" charset="-122"/>
                    <a:ea typeface="钉钉进步体" panose="00020600040101010101" charset="-122"/>
                    <a:sym typeface="+mn-ea"/>
                  </a:rPr>
                  <a:t>%</a:t>
                </a:r>
                <a:endParaRPr lang="zh-CN" altLang="en-US" sz="1800">
                  <a:solidFill>
                    <a:schemeClr val="tx1"/>
                  </a:solidFill>
                  <a:latin typeface="钉钉进步体" panose="00020600040101010101" charset="-122"/>
                  <a:ea typeface="钉钉进步体" panose="00020600040101010101" charset="-122"/>
                </a:endParaRPr>
              </a:p>
              <a:p>
                <a:r>
                  <a:rPr lang="zh-CN" altLang="en-US" sz="1800">
                    <a:solidFill>
                      <a:schemeClr val="tx1"/>
                    </a:solidFill>
                    <a:latin typeface="钉钉进步体" panose="00020600040101010101" charset="-122"/>
                    <a:ea typeface="钉钉进步体" panose="00020600040101010101" charset="-122"/>
                  </a:rPr>
                  <a:t>丙：？？？</a:t>
                </a:r>
                <a:endParaRPr lang="en-US" altLang="zh-CN" sz="1800">
                  <a:solidFill>
                    <a:schemeClr val="tx1"/>
                  </a:solidFill>
                  <a:latin typeface="钉钉进步体" panose="00020600040101010101" charset="-122"/>
                  <a:ea typeface="钉钉进步体" panose="00020600040101010101" charset="-122"/>
                </a:endParaRPr>
              </a:p>
            </p:txBody>
          </p:sp>
        </p:grpSp>
      </p:grpSp>
      <p:grpSp>
        <p:nvGrpSpPr>
          <p:cNvPr id="115" name="组合 114"/>
          <p:cNvGrpSpPr/>
          <p:nvPr/>
        </p:nvGrpSpPr>
        <p:grpSpPr>
          <a:xfrm>
            <a:off x="652780" y="2911475"/>
            <a:ext cx="2872105" cy="2209800"/>
            <a:chOff x="1307" y="3065"/>
            <a:chExt cx="4523" cy="3480"/>
          </a:xfrm>
        </p:grpSpPr>
        <p:pic>
          <p:nvPicPr>
            <p:cNvPr id="116" name="图片 115" descr="通过手机视频会议与公司会面-云会议-178622439"/>
            <p:cNvPicPr>
              <a:picLocks noChangeAspect="1"/>
            </p:cNvPicPr>
            <p:nvPr>
              <p:custDataLst>
                <p:tags r:id="rId72"/>
              </p:custDataLst>
            </p:nvPr>
          </p:nvPicPr>
          <p:blipFill>
            <a:blip r:embed="rId73"/>
            <a:srcRect l="25399" t="12831" r="11588" b="5440"/>
            <a:stretch>
              <a:fillRect/>
            </a:stretch>
          </p:blipFill>
          <p:spPr>
            <a:xfrm>
              <a:off x="1704" y="3584"/>
              <a:ext cx="1912" cy="2770"/>
            </a:xfrm>
            <a:prstGeom prst="rect">
              <a:avLst/>
            </a:prstGeom>
          </p:spPr>
        </p:pic>
        <p:sp>
          <p:nvSpPr>
            <p:cNvPr id="117" name="圆角矩形 116"/>
            <p:cNvSpPr/>
            <p:nvPr>
              <p:custDataLst>
                <p:tags r:id="rId74"/>
              </p:custDataLst>
            </p:nvPr>
          </p:nvSpPr>
          <p:spPr>
            <a:xfrm>
              <a:off x="4310" y="6007"/>
              <a:ext cx="1520" cy="539"/>
            </a:xfrm>
            <a:prstGeom prst="roundRect">
              <a:avLst>
                <a:gd name="adj" fmla="val 50000"/>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buClrTx/>
                <a:buSzTx/>
                <a:buFontTx/>
              </a:pPr>
              <a:r>
                <a:rPr lang="zh-CN" altLang="en-US" sz="1400">
                  <a:solidFill>
                    <a:schemeClr val="tx1"/>
                  </a:solidFill>
                  <a:latin typeface="钉钉进步体" panose="00020600040101010101" charset="-122"/>
                  <a:ea typeface="钉钉进步体" panose="00020600040101010101" charset="-122"/>
                  <a:cs typeface="Consolas" panose="020B0609020204030204" charset="0"/>
                </a:rPr>
                <a:t>扬声器</a:t>
              </a:r>
              <a:endParaRPr lang="zh-CN" altLang="en-US" sz="1400">
                <a:solidFill>
                  <a:schemeClr val="tx1"/>
                </a:solidFill>
                <a:latin typeface="钉钉进步体" panose="00020600040101010101" charset="-122"/>
                <a:ea typeface="钉钉进步体" panose="00020600040101010101" charset="-122"/>
                <a:cs typeface="Consolas" panose="020B0609020204030204" charset="0"/>
              </a:endParaRPr>
            </a:p>
          </p:txBody>
        </p:sp>
        <p:cxnSp>
          <p:nvCxnSpPr>
            <p:cNvPr id="123" name="直接连接符 122"/>
            <p:cNvCxnSpPr>
              <a:stCxn id="132" idx="0"/>
              <a:endCxn id="117" idx="1"/>
            </p:cNvCxnSpPr>
            <p:nvPr>
              <p:custDataLst>
                <p:tags r:id="rId75"/>
              </p:custDataLst>
            </p:nvPr>
          </p:nvCxnSpPr>
          <p:spPr>
            <a:xfrm flipV="1">
              <a:off x="3048" y="6277"/>
              <a:ext cx="1262" cy="1"/>
            </a:xfrm>
            <a:prstGeom prst="line">
              <a:avLst/>
            </a:prstGeom>
            <a:ln w="12700">
              <a:solidFill>
                <a:schemeClr val="tx1"/>
              </a:solidFill>
              <a:prstDash val="solid"/>
              <a:headEnd type="oval" w="sm" len="sm"/>
              <a:tailEnd type="triangle"/>
            </a:ln>
          </p:spPr>
          <p:style>
            <a:lnRef idx="1">
              <a:schemeClr val="accent1"/>
            </a:lnRef>
            <a:fillRef idx="0">
              <a:schemeClr val="accent1"/>
            </a:fillRef>
            <a:effectRef idx="0">
              <a:schemeClr val="accent1"/>
            </a:effectRef>
            <a:fontRef idx="minor">
              <a:schemeClr val="tx1"/>
            </a:fontRef>
          </p:style>
        </p:cxnSp>
        <p:sp>
          <p:nvSpPr>
            <p:cNvPr id="124" name="文本框 123"/>
            <p:cNvSpPr txBox="1"/>
            <p:nvPr>
              <p:custDataLst>
                <p:tags r:id="rId76"/>
              </p:custDataLst>
            </p:nvPr>
          </p:nvSpPr>
          <p:spPr>
            <a:xfrm>
              <a:off x="1307" y="3065"/>
              <a:ext cx="2448" cy="483"/>
            </a:xfrm>
            <a:prstGeom prst="rect">
              <a:avLst/>
            </a:prstGeom>
            <a:noFill/>
          </p:spPr>
          <p:txBody>
            <a:bodyPr wrap="square" rtlCol="0" anchor="t">
              <a:spAutoFit/>
            </a:bodyPr>
            <a:p>
              <a:pPr algn="ctr"/>
              <a:r>
                <a:rPr lang="zh-CN" altLang="en-US" sz="1400" b="1">
                  <a:latin typeface="微软雅黑" panose="020B0503020204020204" pitchFamily="34" charset="-122"/>
                  <a:ea typeface="微软雅黑" panose="020B0503020204020204" pitchFamily="34" charset="-122"/>
                  <a:sym typeface="+mn-ea"/>
                </a:rPr>
                <a:t>多人在线会议</a:t>
              </a:r>
              <a:endParaRPr lang="zh-CN" altLang="en-US" sz="1400" b="1">
                <a:latin typeface="微软雅黑" panose="020B0503020204020204" pitchFamily="34" charset="-122"/>
                <a:ea typeface="微软雅黑" panose="020B0503020204020204" pitchFamily="34" charset="-122"/>
                <a:sym typeface="+mn-ea"/>
              </a:endParaRPr>
            </a:p>
          </p:txBody>
        </p:sp>
        <p:pic>
          <p:nvPicPr>
            <p:cNvPr id="132" name="图片 131" descr="014声音"/>
            <p:cNvPicPr>
              <a:picLocks noChangeAspect="1"/>
            </p:cNvPicPr>
            <p:nvPr>
              <p:custDataLst>
                <p:tags r:id="rId77"/>
              </p:custDataLst>
            </p:nvPr>
          </p:nvPicPr>
          <p:blipFill>
            <a:blip r:embed="rId78">
              <a:extLst>
                <a:ext uri="{96DAC541-7B7A-43D3-8B79-37D633B846F1}">
                  <asvg:svgBlip xmlns:asvg="http://schemas.microsoft.com/office/drawing/2016/SVG/main" r:embed="rId79"/>
                </a:ext>
              </a:extLst>
            </a:blip>
            <a:srcRect l="56615"/>
            <a:stretch>
              <a:fillRect/>
            </a:stretch>
          </p:blipFill>
          <p:spPr>
            <a:xfrm rot="5580000">
              <a:off x="2210" y="5645"/>
              <a:ext cx="475" cy="1203"/>
            </a:xfrm>
            <a:prstGeom prst="rect">
              <a:avLst/>
            </a:prstGeom>
          </p:spPr>
        </p:pic>
      </p:gr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wipe(left)">
                                      <p:cBhvr>
                                        <p:cTn id="10" dur="500"/>
                                        <p:tgtEl>
                                          <p:spTgt spid="8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08"/>
                                        </p:tgtEl>
                                        <p:attrNameLst>
                                          <p:attrName>style.visibility</p:attrName>
                                        </p:attrNameLst>
                                      </p:cBhvr>
                                      <p:to>
                                        <p:strVal val="visible"/>
                                      </p:to>
                                    </p:set>
                                    <p:animEffect transition="in" filter="wipe(left)">
                                      <p:cBhvr>
                                        <p:cTn id="26" dur="500"/>
                                        <p:tgtEl>
                                          <p:spTgt spid="108"/>
                                        </p:tgtEl>
                                      </p:cBhvr>
                                    </p:animEffect>
                                  </p:childTnLst>
                                </p:cTn>
                              </p:par>
                            </p:childTnLst>
                          </p:cTn>
                        </p:par>
                        <p:par>
                          <p:cTn id="27" fill="hold">
                            <p:stCondLst>
                              <p:cond delay="2500"/>
                            </p:stCondLst>
                            <p:childTnLst>
                              <p:par>
                                <p:cTn id="28" presetID="22" presetClass="entr" presetSubtype="2"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right)">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en-US" altLang="zh-CN"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2"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3"/>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 name="矩形 2"/>
            <p:cNvSpPr/>
            <p:nvPr>
              <p:custDataLst>
                <p:tags r:id="rId4"/>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23" name="组合 22"/>
            <p:cNvGrpSpPr/>
            <p:nvPr/>
          </p:nvGrpSpPr>
          <p:grpSpPr>
            <a:xfrm>
              <a:off x="754602" y="164705"/>
              <a:ext cx="6564713" cy="313322"/>
              <a:chOff x="650084" y="1233945"/>
              <a:chExt cx="6564713" cy="313322"/>
            </a:xfrm>
          </p:grpSpPr>
          <p:cxnSp>
            <p:nvCxnSpPr>
              <p:cNvPr id="24" name="直接连接符 23"/>
              <p:cNvCxnSpPr/>
              <p:nvPr>
                <p:custDataLst>
                  <p:tags r:id="rId5"/>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5" name="矩形: 圆角 17"/>
              <p:cNvSpPr/>
              <p:nvPr>
                <p:custDataLst>
                  <p:tags r:id="rId6"/>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7"/>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8"/>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custDataLst>
                  <p:tags r:id="rId9"/>
                </p:custDataLst>
              </p:nvPr>
            </p:nvSpPr>
            <p:spPr>
              <a:xfrm>
                <a:off x="4614262"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solidFill>
                      <a:schemeClr val="bg1"/>
                    </a:solidFill>
                    <a:latin typeface="微软雅黑" panose="020B0503020204020204" pitchFamily="34" charset="-122"/>
                    <a:ea typeface="微软雅黑" panose="020B0503020204020204" pitchFamily="34" charset="-122"/>
                  </a:rPr>
                  <a:t>研究方案</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10"/>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11" name="文本框 10"/>
          <p:cNvSpPr txBox="1"/>
          <p:nvPr>
            <p:custDataLst>
              <p:tags r:id="rId11"/>
            </p:custDataLst>
          </p:nvPr>
        </p:nvSpPr>
        <p:spPr>
          <a:xfrm>
            <a:off x="255905" y="592455"/>
            <a:ext cx="6096000" cy="398780"/>
          </a:xfrm>
          <a:prstGeom prst="rect">
            <a:avLst/>
          </a:prstGeom>
          <a:noFill/>
        </p:spPr>
        <p:txBody>
          <a:bodyPr wrap="square" rtlCol="0" anchor="t">
            <a:spAutoFit/>
          </a:bodyPr>
          <a:p>
            <a:r>
              <a:rPr lang="zh-CN" altLang="en-US"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研究点一：面向异构时序数据的群组会话识别</a:t>
            </a:r>
            <a:endParaRPr lang="zh-CN" altLang="en-US" sz="20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8" name="组合 17"/>
          <p:cNvGrpSpPr/>
          <p:nvPr/>
        </p:nvGrpSpPr>
        <p:grpSpPr>
          <a:xfrm>
            <a:off x="64770" y="1369695"/>
            <a:ext cx="12108180" cy="1339215"/>
            <a:chOff x="102" y="2262"/>
            <a:chExt cx="19068" cy="2109"/>
          </a:xfrm>
        </p:grpSpPr>
        <p:sp>
          <p:nvSpPr>
            <p:cNvPr id="168" name="文本框 167"/>
            <p:cNvSpPr txBox="1"/>
            <p:nvPr>
              <p:custDataLst>
                <p:tags r:id="rId12"/>
              </p:custDataLst>
            </p:nvPr>
          </p:nvSpPr>
          <p:spPr>
            <a:xfrm>
              <a:off x="102" y="2377"/>
              <a:ext cx="2182" cy="580"/>
            </a:xfrm>
            <a:prstGeom prst="rect">
              <a:avLst/>
            </a:prstGeom>
            <a:noFill/>
          </p:spPr>
          <p:txBody>
            <a:bodyPr wrap="square" rtlCol="0">
              <a:spAutoFit/>
            </a:bodyPr>
            <a:p>
              <a:pPr algn="ctr"/>
              <a:r>
                <a:rPr lang="zh-CN" altLang="en-US" sz="1800">
                  <a:latin typeface="微软雅黑" panose="020B0503020204020204" pitchFamily="34" charset="-122"/>
                  <a:ea typeface="微软雅黑" panose="020B0503020204020204" pitchFamily="34" charset="-122"/>
                </a:rPr>
                <a:t>传感器信号</a:t>
              </a:r>
              <a:endParaRPr lang="zh-CN" altLang="en-US" sz="1800">
                <a:latin typeface="微软雅黑" panose="020B0503020204020204" pitchFamily="34" charset="-122"/>
                <a:ea typeface="微软雅黑" panose="020B0503020204020204" pitchFamily="34" charset="-122"/>
              </a:endParaRPr>
            </a:p>
          </p:txBody>
        </p:sp>
        <p:sp>
          <p:nvSpPr>
            <p:cNvPr id="169" name="圆角矩形 168"/>
            <p:cNvSpPr/>
            <p:nvPr>
              <p:custDataLst>
                <p:tags r:id="rId13"/>
              </p:custDataLst>
            </p:nvPr>
          </p:nvSpPr>
          <p:spPr>
            <a:xfrm>
              <a:off x="2564" y="2263"/>
              <a:ext cx="1976" cy="816"/>
            </a:xfrm>
            <a:prstGeom prst="roundRect">
              <a:avLst>
                <a:gd name="adj" fmla="val 1976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rPr>
                <a:t>预处理</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endParaRPr>
            </a:p>
          </p:txBody>
        </p:sp>
        <p:sp>
          <p:nvSpPr>
            <p:cNvPr id="170" name="圆角矩形 169"/>
            <p:cNvSpPr/>
            <p:nvPr>
              <p:custDataLst>
                <p:tags r:id="rId14"/>
              </p:custDataLst>
            </p:nvPr>
          </p:nvSpPr>
          <p:spPr>
            <a:xfrm>
              <a:off x="5107" y="2263"/>
              <a:ext cx="2915" cy="816"/>
            </a:xfrm>
            <a:prstGeom prst="roundRect">
              <a:avLst>
                <a:gd name="adj" fmla="val 19760"/>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800">
                  <a:solidFill>
                    <a:schemeClr val="tx1"/>
                  </a:solidFill>
                  <a:latin typeface="微软雅黑" panose="020B0503020204020204" pitchFamily="34" charset="-122"/>
                  <a:ea typeface="微软雅黑" panose="020B0503020204020204" pitchFamily="34" charset="-122"/>
                  <a:cs typeface="Consolas" panose="020B0609020204030204" charset="0"/>
                  <a:sym typeface="+mn-ea"/>
                </a:rPr>
                <a:t>会话内容识别</a:t>
              </a:r>
              <a:endParaRPr lang="zh-CN" altLang="en-US" sz="1800">
                <a:solidFill>
                  <a:schemeClr val="tx1"/>
                </a:solidFill>
                <a:latin typeface="微软雅黑" panose="020B0503020204020204" pitchFamily="34" charset="-122"/>
                <a:ea typeface="微软雅黑" panose="020B0503020204020204" pitchFamily="34" charset="-122"/>
                <a:cs typeface="Consolas" panose="020B0609020204030204" charset="0"/>
                <a:sym typeface="+mn-ea"/>
              </a:endParaRPr>
            </a:p>
          </p:txBody>
        </p:sp>
        <p:sp>
          <p:nvSpPr>
            <p:cNvPr id="171" name="文本框 170"/>
            <p:cNvSpPr txBox="1"/>
            <p:nvPr>
              <p:custDataLst>
                <p:tags r:id="rId15"/>
              </p:custDataLst>
            </p:nvPr>
          </p:nvSpPr>
          <p:spPr>
            <a:xfrm>
              <a:off x="8365" y="2377"/>
              <a:ext cx="3725" cy="919"/>
            </a:xfrm>
            <a:prstGeom prst="rect">
              <a:avLst/>
            </a:prstGeom>
            <a:noFill/>
          </p:spPr>
          <p:txBody>
            <a:bodyPr wrap="square" rtlCol="0">
              <a:spAutoFit/>
            </a:bodyPr>
            <a:p>
              <a:pPr algn="ctr"/>
              <a:r>
                <a:rPr lang="en-US" altLang="zh-CN" sz="1800">
                  <a:latin typeface="微软雅黑" panose="020B0503020204020204" pitchFamily="34" charset="-122"/>
                  <a:ea typeface="微软雅黑" panose="020B0503020204020204" pitchFamily="34" charset="-122"/>
                  <a:sym typeface="+mn-ea"/>
                </a:rPr>
                <a:t>W1,W2,W3|W4,W5</a:t>
              </a:r>
              <a:endParaRPr lang="en-US" altLang="zh-CN" sz="1800">
                <a:latin typeface="微软雅黑" panose="020B0503020204020204" pitchFamily="34" charset="-122"/>
                <a:ea typeface="微软雅黑" panose="020B0503020204020204" pitchFamily="34" charset="-122"/>
                <a:sym typeface="+mn-ea"/>
              </a:endParaRPr>
            </a:p>
            <a:p>
              <a:pPr algn="ctr"/>
              <a:r>
                <a:rPr lang="zh-CN" altLang="en-US" sz="1400">
                  <a:latin typeface="微软雅黑" panose="020B0503020204020204" pitchFamily="34" charset="-122"/>
                  <a:ea typeface="微软雅黑" panose="020B0503020204020204" pitchFamily="34" charset="-122"/>
                  <a:sym typeface="+mn-ea"/>
                </a:rPr>
                <a:t>会话</a:t>
              </a:r>
              <a:r>
                <a:rPr lang="zh-CN" altLang="en-US" sz="1400">
                  <a:latin typeface="微软雅黑" panose="020B0503020204020204" pitchFamily="34" charset="-122"/>
                  <a:ea typeface="微软雅黑" panose="020B0503020204020204" pitchFamily="34" charset="-122"/>
                  <a:sym typeface="+mn-ea"/>
                </a:rPr>
                <a:t>内容</a:t>
              </a:r>
              <a:endParaRPr lang="zh-CN" altLang="en-US" sz="1400">
                <a:latin typeface="微软雅黑" panose="020B0503020204020204" pitchFamily="34" charset="-122"/>
                <a:ea typeface="微软雅黑" panose="020B0503020204020204" pitchFamily="34" charset="-122"/>
                <a:sym typeface="+mn-ea"/>
              </a:endParaRPr>
            </a:p>
          </p:txBody>
        </p:sp>
        <p:sp>
          <p:nvSpPr>
            <p:cNvPr id="172" name="圆角矩形 171"/>
            <p:cNvSpPr/>
            <p:nvPr>
              <p:custDataLst>
                <p:tags r:id="rId16"/>
              </p:custDataLst>
            </p:nvPr>
          </p:nvSpPr>
          <p:spPr>
            <a:xfrm>
              <a:off x="12579" y="2262"/>
              <a:ext cx="2705" cy="816"/>
            </a:xfrm>
            <a:prstGeom prst="roundRect">
              <a:avLst>
                <a:gd name="adj" fmla="val 19760"/>
              </a:avLst>
            </a:prstGeom>
            <a:solidFill>
              <a:srgbClr val="D5C4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rPr>
                <a:t>群组会话匹配</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endParaRPr>
            </a:p>
          </p:txBody>
        </p:sp>
        <p:sp>
          <p:nvSpPr>
            <p:cNvPr id="173" name="圆角矩形 172"/>
            <p:cNvSpPr/>
            <p:nvPr>
              <p:custDataLst>
                <p:tags r:id="rId17"/>
              </p:custDataLst>
            </p:nvPr>
          </p:nvSpPr>
          <p:spPr>
            <a:xfrm>
              <a:off x="5107" y="3555"/>
              <a:ext cx="2915" cy="816"/>
            </a:xfrm>
            <a:prstGeom prst="roundRect">
              <a:avLst>
                <a:gd name="adj" fmla="val 19760"/>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sym typeface="+mn-ea"/>
                </a:rPr>
                <a:t>说话人特征提取</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sym typeface="+mn-ea"/>
              </a:endParaRPr>
            </a:p>
          </p:txBody>
        </p:sp>
        <p:cxnSp>
          <p:nvCxnSpPr>
            <p:cNvPr id="174" name="直接箭头连接符 173"/>
            <p:cNvCxnSpPr>
              <a:endCxn id="169" idx="1"/>
            </p:cNvCxnSpPr>
            <p:nvPr>
              <p:custDataLst>
                <p:tags r:id="rId18"/>
              </p:custDataLst>
            </p:nvPr>
          </p:nvCxnSpPr>
          <p:spPr>
            <a:xfrm>
              <a:off x="2152" y="2667"/>
              <a:ext cx="412" cy="4"/>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5" name="直接箭头连接符 174"/>
            <p:cNvCxnSpPr>
              <a:stCxn id="169" idx="3"/>
              <a:endCxn id="170" idx="1"/>
            </p:cNvCxnSpPr>
            <p:nvPr>
              <p:custDataLst>
                <p:tags r:id="rId19"/>
              </p:custDataLst>
            </p:nvPr>
          </p:nvCxnSpPr>
          <p:spPr>
            <a:xfrm>
              <a:off x="4540" y="2671"/>
              <a:ext cx="567" cy="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7" name="直接箭头连接符 176"/>
            <p:cNvCxnSpPr/>
            <p:nvPr>
              <p:custDataLst>
                <p:tags r:id="rId20"/>
              </p:custDataLst>
            </p:nvPr>
          </p:nvCxnSpPr>
          <p:spPr>
            <a:xfrm>
              <a:off x="11892" y="2667"/>
              <a:ext cx="567" cy="4"/>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8" name="肘形连接符 177"/>
            <p:cNvCxnSpPr>
              <a:stCxn id="169" idx="3"/>
              <a:endCxn id="173" idx="1"/>
            </p:cNvCxnSpPr>
            <p:nvPr>
              <p:custDataLst>
                <p:tags r:id="rId21"/>
              </p:custDataLst>
            </p:nvPr>
          </p:nvCxnSpPr>
          <p:spPr>
            <a:xfrm>
              <a:off x="4540" y="2671"/>
              <a:ext cx="567" cy="1292"/>
            </a:xfrm>
            <a:prstGeom prst="bentConnector3">
              <a:avLst>
                <a:gd name="adj1" fmla="val 50088"/>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9" name="肘形连接符 178"/>
            <p:cNvCxnSpPr>
              <a:stCxn id="180" idx="3"/>
              <a:endCxn id="172" idx="2"/>
            </p:cNvCxnSpPr>
            <p:nvPr>
              <p:custDataLst>
                <p:tags r:id="rId22"/>
              </p:custDataLst>
            </p:nvPr>
          </p:nvCxnSpPr>
          <p:spPr>
            <a:xfrm flipV="1">
              <a:off x="11048" y="3078"/>
              <a:ext cx="2884" cy="885"/>
            </a:xfrm>
            <a:prstGeom prst="bentConnector2">
              <a:avLst/>
            </a:prstGeom>
            <a:ln w="12700">
              <a:tailEnd type="arrow" w="med" len="med"/>
            </a:ln>
          </p:spPr>
          <p:style>
            <a:lnRef idx="1">
              <a:schemeClr val="dk1"/>
            </a:lnRef>
            <a:fillRef idx="0">
              <a:schemeClr val="dk1"/>
            </a:fillRef>
            <a:effectRef idx="0">
              <a:schemeClr val="dk1"/>
            </a:effectRef>
            <a:fontRef idx="minor">
              <a:schemeClr val="tx1"/>
            </a:fontRef>
          </p:style>
        </p:cxnSp>
        <p:sp>
          <p:nvSpPr>
            <p:cNvPr id="180" name="文本框 179"/>
            <p:cNvSpPr txBox="1"/>
            <p:nvPr>
              <p:custDataLst>
                <p:tags r:id="rId23"/>
              </p:custDataLst>
            </p:nvPr>
          </p:nvSpPr>
          <p:spPr>
            <a:xfrm>
              <a:off x="8811" y="3673"/>
              <a:ext cx="2237" cy="580"/>
            </a:xfrm>
            <a:prstGeom prst="rect">
              <a:avLst/>
            </a:prstGeom>
            <a:noFill/>
          </p:spPr>
          <p:txBody>
            <a:bodyPr wrap="square" rtlCol="0">
              <a:spAutoFit/>
            </a:bodyPr>
            <a:p>
              <a:pPr algn="ctr"/>
              <a:r>
                <a:rPr lang="zh-CN" altLang="en-US" sz="1800">
                  <a:latin typeface="微软雅黑" panose="020B0503020204020204" pitchFamily="34" charset="-122"/>
                  <a:ea typeface="微软雅黑" panose="020B0503020204020204" pitchFamily="34" charset="-122"/>
                </a:rPr>
                <a:t>说话人</a:t>
              </a:r>
              <a:r>
                <a:rPr lang="zh-CN" altLang="en-US" sz="1800">
                  <a:latin typeface="微软雅黑" panose="020B0503020204020204" pitchFamily="34" charset="-122"/>
                  <a:ea typeface="微软雅黑" panose="020B0503020204020204" pitchFamily="34" charset="-122"/>
                </a:rPr>
                <a:t>特征</a:t>
              </a:r>
              <a:endParaRPr lang="zh-CN" altLang="en-US" sz="1800">
                <a:latin typeface="微软雅黑" panose="020B0503020204020204" pitchFamily="34" charset="-122"/>
                <a:ea typeface="微软雅黑" panose="020B0503020204020204" pitchFamily="34" charset="-122"/>
              </a:endParaRPr>
            </a:p>
          </p:txBody>
        </p:sp>
        <p:cxnSp>
          <p:nvCxnSpPr>
            <p:cNvPr id="181" name="直接箭头连接符 180"/>
            <p:cNvCxnSpPr>
              <a:stCxn id="173" idx="3"/>
              <a:endCxn id="180" idx="1"/>
            </p:cNvCxnSpPr>
            <p:nvPr>
              <p:custDataLst>
                <p:tags r:id="rId24"/>
              </p:custDataLst>
            </p:nvPr>
          </p:nvCxnSpPr>
          <p:spPr>
            <a:xfrm>
              <a:off x="8022" y="3963"/>
              <a:ext cx="789" cy="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82" name="肘形连接符 181"/>
            <p:cNvCxnSpPr>
              <a:stCxn id="168" idx="0"/>
              <a:endCxn id="172" idx="0"/>
            </p:cNvCxnSpPr>
            <p:nvPr>
              <p:custDataLst>
                <p:tags r:id="rId25"/>
              </p:custDataLst>
            </p:nvPr>
          </p:nvCxnSpPr>
          <p:spPr>
            <a:xfrm rot="16200000">
              <a:off x="7505" y="-4050"/>
              <a:ext cx="115" cy="12739"/>
            </a:xfrm>
            <a:prstGeom prst="bentConnector3">
              <a:avLst>
                <a:gd name="adj1" fmla="val 426087"/>
              </a:avLst>
            </a:prstGeom>
            <a:ln w="12700">
              <a:tailEnd type="arrow" w="med" len="med"/>
            </a:ln>
          </p:spPr>
          <p:style>
            <a:lnRef idx="1">
              <a:schemeClr val="dk1"/>
            </a:lnRef>
            <a:fillRef idx="0">
              <a:schemeClr val="dk1"/>
            </a:fillRef>
            <a:effectRef idx="0">
              <a:schemeClr val="dk1"/>
            </a:effectRef>
            <a:fontRef idx="minor">
              <a:schemeClr val="tx1"/>
            </a:fontRef>
          </p:style>
        </p:cxnSp>
        <p:sp>
          <p:nvSpPr>
            <p:cNvPr id="183" name="文本框 182"/>
            <p:cNvSpPr txBox="1"/>
            <p:nvPr>
              <p:custDataLst>
                <p:tags r:id="rId26"/>
              </p:custDataLst>
            </p:nvPr>
          </p:nvSpPr>
          <p:spPr>
            <a:xfrm>
              <a:off x="15480" y="2377"/>
              <a:ext cx="3690" cy="919"/>
            </a:xfrm>
            <a:prstGeom prst="rect">
              <a:avLst/>
            </a:prstGeom>
            <a:noFill/>
          </p:spPr>
          <p:txBody>
            <a:bodyPr wrap="square" rtlCol="0">
              <a:spAutoFit/>
            </a:bodyPr>
            <a:p>
              <a:pPr algn="ctr"/>
              <a:r>
                <a:rPr lang="en-US" altLang="zh-CN" sz="1800">
                  <a:solidFill>
                    <a:srgbClr val="FF0000"/>
                  </a:solidFill>
                  <a:latin typeface="微软雅黑" panose="020B0503020204020204" pitchFamily="34" charset="-122"/>
                  <a:ea typeface="微软雅黑" panose="020B0503020204020204" pitchFamily="34" charset="-122"/>
                </a:rPr>
                <a:t>W1,W2,W3</a:t>
              </a:r>
              <a:r>
                <a:rPr lang="en-US" altLang="zh-CN" sz="1800">
                  <a:latin typeface="微软雅黑" panose="020B0503020204020204" pitchFamily="34" charset="-122"/>
                  <a:ea typeface="微软雅黑" panose="020B0503020204020204" pitchFamily="34" charset="-122"/>
                </a:rPr>
                <a:t>|</a:t>
              </a:r>
              <a:r>
                <a:rPr lang="en-US" altLang="zh-CN" sz="1800">
                  <a:solidFill>
                    <a:schemeClr val="accent6"/>
                  </a:solidFill>
                  <a:latin typeface="微软雅黑" panose="020B0503020204020204" pitchFamily="34" charset="-122"/>
                  <a:ea typeface="微软雅黑" panose="020B0503020204020204" pitchFamily="34" charset="-122"/>
                </a:rPr>
                <a:t>W4,W5</a:t>
              </a:r>
              <a:endParaRPr lang="en-US" altLang="zh-CN" sz="1800">
                <a:solidFill>
                  <a:schemeClr val="accent6"/>
                </a:solidFill>
                <a:latin typeface="微软雅黑" panose="020B0503020204020204" pitchFamily="34" charset="-122"/>
                <a:ea typeface="微软雅黑" panose="020B0503020204020204" pitchFamily="34" charset="-122"/>
              </a:endParaRPr>
            </a:p>
            <a:p>
              <a:pPr algn="ctr"/>
              <a:r>
                <a:rPr lang="zh-CN" altLang="en-US" sz="1400">
                  <a:solidFill>
                    <a:schemeClr val="tx1"/>
                  </a:solidFill>
                  <a:latin typeface="微软雅黑" panose="020B0503020204020204" pitchFamily="34" charset="-122"/>
                  <a:ea typeface="微软雅黑" panose="020B0503020204020204" pitchFamily="34" charset="-122"/>
                </a:rPr>
                <a:t>会话</a:t>
              </a:r>
              <a:r>
                <a:rPr lang="zh-CN" altLang="en-US" sz="1400">
                  <a:solidFill>
                    <a:schemeClr val="tx1"/>
                  </a:solidFill>
                  <a:latin typeface="微软雅黑" panose="020B0503020204020204" pitchFamily="34" charset="-122"/>
                  <a:ea typeface="微软雅黑" panose="020B0503020204020204" pitchFamily="34" charset="-122"/>
                </a:rPr>
                <a:t>日志</a:t>
              </a:r>
              <a:endParaRPr lang="zh-CN" altLang="en-US" sz="1400">
                <a:solidFill>
                  <a:schemeClr val="tx1"/>
                </a:solidFill>
                <a:latin typeface="微软雅黑" panose="020B0503020204020204" pitchFamily="34" charset="-122"/>
                <a:ea typeface="微软雅黑" panose="020B0503020204020204" pitchFamily="34" charset="-122"/>
              </a:endParaRPr>
            </a:p>
          </p:txBody>
        </p:sp>
        <p:cxnSp>
          <p:nvCxnSpPr>
            <p:cNvPr id="184" name="直接箭头连接符 183"/>
            <p:cNvCxnSpPr/>
            <p:nvPr>
              <p:custDataLst>
                <p:tags r:id="rId27"/>
              </p:custDataLst>
            </p:nvPr>
          </p:nvCxnSpPr>
          <p:spPr>
            <a:xfrm>
              <a:off x="15306" y="2667"/>
              <a:ext cx="412" cy="4"/>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grpSp>
      <p:grpSp>
        <p:nvGrpSpPr>
          <p:cNvPr id="4" name="组合 3"/>
          <p:cNvGrpSpPr/>
          <p:nvPr/>
        </p:nvGrpSpPr>
        <p:grpSpPr>
          <a:xfrm>
            <a:off x="6809105" y="2898140"/>
            <a:ext cx="4855210" cy="1702435"/>
            <a:chOff x="10723" y="4564"/>
            <a:chExt cx="7646" cy="2681"/>
          </a:xfrm>
        </p:grpSpPr>
        <p:pic>
          <p:nvPicPr>
            <p:cNvPr id="12" name="图片 11"/>
            <p:cNvPicPr/>
            <p:nvPr>
              <p:custDataLst>
                <p:tags r:id="rId28"/>
              </p:custDataLst>
            </p:nvPr>
          </p:nvPicPr>
          <p:blipFill>
            <a:blip r:embed="rId29"/>
            <a:stretch>
              <a:fillRect/>
            </a:stretch>
          </p:blipFill>
          <p:spPr>
            <a:xfrm>
              <a:off x="10723" y="4581"/>
              <a:ext cx="7646" cy="2665"/>
            </a:xfrm>
            <a:prstGeom prst="rect">
              <a:avLst/>
            </a:prstGeom>
          </p:spPr>
        </p:pic>
        <p:sp>
          <p:nvSpPr>
            <p:cNvPr id="48" name="文本框 47"/>
            <p:cNvSpPr txBox="1"/>
            <p:nvPr>
              <p:custDataLst>
                <p:tags r:id="rId30"/>
              </p:custDataLst>
            </p:nvPr>
          </p:nvSpPr>
          <p:spPr>
            <a:xfrm>
              <a:off x="12579" y="4664"/>
              <a:ext cx="3570" cy="300"/>
            </a:xfrm>
            <a:prstGeom prst="roundRect">
              <a:avLst/>
            </a:prstGeom>
            <a:solidFill>
              <a:srgbClr val="C5E0B4"/>
            </a:solidFill>
          </p:spPr>
          <p:txBody>
            <a:bodyPr wrap="square" rtlCol="0">
              <a:noAutofit/>
            </a:bodyPr>
            <a:p>
              <a:pPr algn="ctr"/>
              <a:endParaRPr lang="zh-CN" altLang="en-US" sz="1600" b="1">
                <a:latin typeface="Consolas" panose="020B0609020204030204" charset="0"/>
                <a:ea typeface="微软雅黑" panose="020B0503020204020204" pitchFamily="34" charset="-122"/>
                <a:cs typeface="Consolas" panose="020B0609020204030204" charset="0"/>
                <a:sym typeface="+mn-ea"/>
              </a:endParaRPr>
            </a:p>
          </p:txBody>
        </p:sp>
        <p:sp>
          <p:nvSpPr>
            <p:cNvPr id="49" name="文本框 48"/>
            <p:cNvSpPr txBox="1"/>
            <p:nvPr/>
          </p:nvSpPr>
          <p:spPr>
            <a:xfrm>
              <a:off x="10723" y="4564"/>
              <a:ext cx="7645" cy="531"/>
            </a:xfrm>
            <a:prstGeom prst="rect">
              <a:avLst/>
            </a:prstGeom>
            <a:noFill/>
          </p:spPr>
          <p:txBody>
            <a:bodyPr wrap="square" rtlCol="0" anchor="t">
              <a:spAutoFit/>
            </a:bodyPr>
            <a:p>
              <a:pPr algn="r"/>
              <a:r>
                <a:rPr lang="zh-CN" altLang="en-US" sz="1600" b="1">
                  <a:latin typeface="Consolas" panose="020B0609020204030204" charset="0"/>
                  <a:ea typeface="微软雅黑" panose="020B0503020204020204" pitchFamily="34" charset="-122"/>
                  <a:cs typeface="Consolas" panose="020B0609020204030204" charset="0"/>
                  <a:sym typeface="+mn-ea"/>
                </a:rPr>
                <a:t>会话内容识别模块</a:t>
              </a:r>
              <a:endParaRPr lang="zh-CN" altLang="en-US" sz="1600" b="1">
                <a:latin typeface="Consolas" panose="020B0609020204030204" charset="0"/>
                <a:ea typeface="微软雅黑" panose="020B0503020204020204" pitchFamily="34" charset="-122"/>
                <a:cs typeface="Consolas" panose="020B0609020204030204" charset="0"/>
                <a:sym typeface="+mn-ea"/>
              </a:endParaRPr>
            </a:p>
          </p:txBody>
        </p:sp>
      </p:grpSp>
      <p:grpSp>
        <p:nvGrpSpPr>
          <p:cNvPr id="21" name="组合 20"/>
          <p:cNvGrpSpPr/>
          <p:nvPr/>
        </p:nvGrpSpPr>
        <p:grpSpPr>
          <a:xfrm>
            <a:off x="4076700" y="2909570"/>
            <a:ext cx="2631440" cy="3473450"/>
            <a:chOff x="6420" y="4582"/>
            <a:chExt cx="4144" cy="5470"/>
          </a:xfrm>
        </p:grpSpPr>
        <p:pic>
          <p:nvPicPr>
            <p:cNvPr id="20" name="图片 19"/>
            <p:cNvPicPr/>
            <p:nvPr>
              <p:custDataLst>
                <p:tags r:id="rId31"/>
              </p:custDataLst>
            </p:nvPr>
          </p:nvPicPr>
          <p:blipFill>
            <a:blip r:embed="rId32"/>
            <a:stretch>
              <a:fillRect/>
            </a:stretch>
          </p:blipFill>
          <p:spPr>
            <a:xfrm>
              <a:off x="6420" y="4582"/>
              <a:ext cx="4144" cy="5471"/>
            </a:xfrm>
            <a:prstGeom prst="rect">
              <a:avLst/>
            </a:prstGeom>
          </p:spPr>
        </p:pic>
        <p:sp>
          <p:nvSpPr>
            <p:cNvPr id="42" name="文本框 41"/>
            <p:cNvSpPr txBox="1"/>
            <p:nvPr>
              <p:custDataLst>
                <p:tags r:id="rId33"/>
              </p:custDataLst>
            </p:nvPr>
          </p:nvSpPr>
          <p:spPr>
            <a:xfrm>
              <a:off x="6708" y="4582"/>
              <a:ext cx="3570" cy="531"/>
            </a:xfrm>
            <a:prstGeom prst="rect">
              <a:avLst/>
            </a:prstGeom>
            <a:noFill/>
          </p:spPr>
          <p:txBody>
            <a:bodyPr wrap="square" rtlCol="0">
              <a:spAutoFit/>
            </a:bodyPr>
            <a:p>
              <a:pPr algn="ctr"/>
              <a:r>
                <a:rPr lang="zh-CN" altLang="en-US" sz="1600" b="1">
                  <a:latin typeface="Consolas" panose="020B0609020204030204" charset="0"/>
                  <a:ea typeface="微软雅黑" panose="020B0503020204020204" pitchFamily="34" charset="-122"/>
                  <a:cs typeface="Consolas" panose="020B0609020204030204" charset="0"/>
                  <a:sym typeface="+mn-ea"/>
                </a:rPr>
                <a:t>说话人特征提取模块</a:t>
              </a:r>
              <a:endParaRPr lang="zh-CN" altLang="en-US" sz="1600" b="1">
                <a:latin typeface="Consolas" panose="020B0609020204030204" charset="0"/>
                <a:ea typeface="微软雅黑" panose="020B0503020204020204" pitchFamily="34" charset="-122"/>
                <a:cs typeface="Consolas" panose="020B0609020204030204" charset="0"/>
                <a:sym typeface="+mn-ea"/>
              </a:endParaRPr>
            </a:p>
          </p:txBody>
        </p:sp>
      </p:grpSp>
      <p:grpSp>
        <p:nvGrpSpPr>
          <p:cNvPr id="10" name="组合 9"/>
          <p:cNvGrpSpPr/>
          <p:nvPr/>
        </p:nvGrpSpPr>
        <p:grpSpPr>
          <a:xfrm>
            <a:off x="6808470" y="4674870"/>
            <a:ext cx="4855210" cy="1706880"/>
            <a:chOff x="10722" y="7362"/>
            <a:chExt cx="7646" cy="2688"/>
          </a:xfrm>
        </p:grpSpPr>
        <p:pic>
          <p:nvPicPr>
            <p:cNvPr id="60" name="图片 59"/>
            <p:cNvPicPr/>
            <p:nvPr>
              <p:custDataLst>
                <p:tags r:id="rId34"/>
              </p:custDataLst>
            </p:nvPr>
          </p:nvPicPr>
          <p:blipFill>
            <a:blip r:embed="rId35"/>
            <a:stretch>
              <a:fillRect/>
            </a:stretch>
          </p:blipFill>
          <p:spPr>
            <a:xfrm>
              <a:off x="10722" y="7386"/>
              <a:ext cx="7646" cy="2665"/>
            </a:xfrm>
            <a:prstGeom prst="rect">
              <a:avLst/>
            </a:prstGeom>
          </p:spPr>
        </p:pic>
        <p:sp>
          <p:nvSpPr>
            <p:cNvPr id="51" name="文本框 50"/>
            <p:cNvSpPr txBox="1"/>
            <p:nvPr>
              <p:custDataLst>
                <p:tags r:id="rId36"/>
              </p:custDataLst>
            </p:nvPr>
          </p:nvSpPr>
          <p:spPr>
            <a:xfrm>
              <a:off x="10722" y="7362"/>
              <a:ext cx="7645" cy="531"/>
            </a:xfrm>
            <a:prstGeom prst="rect">
              <a:avLst/>
            </a:prstGeom>
            <a:noFill/>
          </p:spPr>
          <p:txBody>
            <a:bodyPr wrap="square" rtlCol="0" anchor="t">
              <a:spAutoFit/>
            </a:bodyPr>
            <a:p>
              <a:pPr algn="r"/>
              <a:r>
                <a:rPr lang="zh-CN" altLang="en-US" sz="1600" b="1">
                  <a:latin typeface="Consolas" panose="020B0609020204030204" charset="0"/>
                  <a:ea typeface="微软雅黑" panose="020B0503020204020204" pitchFamily="34" charset="-122"/>
                  <a:cs typeface="Consolas" panose="020B0609020204030204" charset="0"/>
                  <a:sym typeface="+mn-ea"/>
                </a:rPr>
                <a:t>群组会话</a:t>
              </a:r>
              <a:r>
                <a:rPr lang="zh-CN" altLang="en-US" sz="1600" b="1">
                  <a:latin typeface="Consolas" panose="020B0609020204030204" charset="0"/>
                  <a:ea typeface="微软雅黑" panose="020B0503020204020204" pitchFamily="34" charset="-122"/>
                  <a:cs typeface="Consolas" panose="020B0609020204030204" charset="0"/>
                  <a:sym typeface="+mn-ea"/>
                </a:rPr>
                <a:t>匹配模块</a:t>
              </a:r>
              <a:endParaRPr lang="zh-CN" altLang="en-US" sz="1600" b="1">
                <a:latin typeface="Consolas" panose="020B0609020204030204" charset="0"/>
                <a:ea typeface="微软雅黑" panose="020B0503020204020204" pitchFamily="34" charset="-122"/>
                <a:cs typeface="Consolas" panose="020B0609020204030204" charset="0"/>
                <a:sym typeface="+mn-ea"/>
              </a:endParaRPr>
            </a:p>
          </p:txBody>
        </p:sp>
      </p:grpSp>
      <p:sp>
        <p:nvSpPr>
          <p:cNvPr id="5" name="文本框 4"/>
          <p:cNvSpPr txBox="1"/>
          <p:nvPr/>
        </p:nvSpPr>
        <p:spPr>
          <a:xfrm>
            <a:off x="64770" y="2708910"/>
            <a:ext cx="4077335" cy="3412490"/>
          </a:xfrm>
          <a:prstGeom prst="rect">
            <a:avLst/>
          </a:prstGeom>
          <a:noFill/>
        </p:spPr>
        <p:txBody>
          <a:bodyPr wrap="square" rtlCol="0">
            <a:spAutoFit/>
          </a:bodyPr>
          <a:p>
            <a:pPr marL="0" indent="0" latinLnBrk="0">
              <a:lnSpc>
                <a:spcPct val="120000"/>
              </a:lnSpc>
              <a:spcAft>
                <a:spcPts val="0"/>
              </a:spcAft>
              <a:buFont typeface="Wingdings" panose="05000000000000000000" charset="0"/>
              <a:buNone/>
            </a:pPr>
            <a:endParaRPr lang="zh-CN" altLang="en-US" sz="1600">
              <a:latin typeface="微软雅黑" panose="020B0503020204020204" pitchFamily="34" charset="-122"/>
              <a:ea typeface="微软雅黑" panose="020B0503020204020204" pitchFamily="34" charset="-122"/>
              <a:sym typeface="+mn-ea"/>
            </a:endParaRPr>
          </a:p>
          <a:p>
            <a:pPr marL="285750" lvl="0" indent="-285750" latinLnBrk="0">
              <a:lnSpc>
                <a:spcPct val="120000"/>
              </a:lnSpc>
              <a:spcAft>
                <a:spcPts val="0"/>
              </a:spcAft>
              <a:buFont typeface="Wingdings" panose="05000000000000000000" charset="0"/>
              <a:buChar char="p"/>
            </a:pPr>
            <a:r>
              <a:rPr lang="zh-CN" altLang="en-US" sz="1600" b="1">
                <a:latin typeface="微软雅黑" panose="020B0503020204020204" pitchFamily="34" charset="-122"/>
                <a:ea typeface="微软雅黑" panose="020B0503020204020204" pitchFamily="34" charset="-122"/>
                <a:sym typeface="+mn-ea"/>
              </a:rPr>
              <a:t>关键技术</a:t>
            </a:r>
            <a:endParaRPr lang="zh-CN" altLang="en-US" sz="1600" b="1">
              <a:latin typeface="微软雅黑" panose="020B0503020204020204" pitchFamily="34" charset="-122"/>
              <a:ea typeface="微软雅黑" panose="020B0503020204020204" pitchFamily="34" charset="-122"/>
              <a:sym typeface="+mn-ea"/>
            </a:endParaRPr>
          </a:p>
          <a:p>
            <a:pPr marL="539750" lvl="1" indent="-285750" algn="l" latinLnBrk="0">
              <a:lnSpc>
                <a:spcPct val="120000"/>
              </a:lnSpc>
              <a:spcAft>
                <a:spcPts val="600"/>
              </a:spcAft>
              <a:buClrTx/>
              <a:buSzTx/>
              <a:buFont typeface="Wingdings" panose="05000000000000000000" charset="0"/>
              <a:buChar char="l"/>
            </a:pPr>
            <a:r>
              <a:rPr lang="zh-CN" altLang="en-US" sz="1600">
                <a:latin typeface="微软雅黑" panose="020B0503020204020204" pitchFamily="34" charset="-122"/>
                <a:ea typeface="微软雅黑" panose="020B0503020204020204" pitchFamily="34" charset="-122"/>
                <a:sym typeface="+mn-ea"/>
              </a:rPr>
              <a:t>基于多源注意力</a:t>
            </a:r>
            <a:r>
              <a:rPr lang="zh-CN" altLang="en-US" sz="1600">
                <a:latin typeface="微软雅黑" panose="020B0503020204020204" pitchFamily="34" charset="-122"/>
                <a:ea typeface="微软雅黑" panose="020B0503020204020204" pitchFamily="34" charset="-122"/>
                <a:sym typeface="+mn-ea"/>
              </a:rPr>
              <a:t>的群组会话识别算法</a:t>
            </a:r>
            <a:endParaRPr lang="zh-CN" altLang="en-US" sz="1600">
              <a:latin typeface="微软雅黑" panose="020B0503020204020204" pitchFamily="34" charset="-122"/>
              <a:ea typeface="微软雅黑" panose="020B0503020204020204" pitchFamily="34" charset="-122"/>
              <a:sym typeface="+mn-ea"/>
            </a:endParaRPr>
          </a:p>
          <a:p>
            <a:pPr marL="285750" indent="-285750" latinLnBrk="0">
              <a:lnSpc>
                <a:spcPct val="120000"/>
              </a:lnSpc>
              <a:spcAft>
                <a:spcPts val="0"/>
              </a:spcAft>
              <a:buFont typeface="Wingdings" panose="05000000000000000000" charset="0"/>
              <a:buChar char="p"/>
            </a:pPr>
            <a:r>
              <a:rPr lang="zh-CN" altLang="en-US" sz="1600" b="1">
                <a:latin typeface="微软雅黑" panose="020B0503020204020204" pitchFamily="34" charset="-122"/>
                <a:ea typeface="微软雅黑" panose="020B0503020204020204" pitchFamily="34" charset="-122"/>
                <a:sym typeface="+mn-ea"/>
              </a:rPr>
              <a:t>研究方案</a:t>
            </a:r>
            <a:endParaRPr lang="zh-CN" altLang="en-US" sz="1600" b="1">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ü"/>
            </a:pPr>
            <a:r>
              <a:rPr lang="zh-CN" altLang="en-US" sz="1600">
                <a:latin typeface="微软雅黑" panose="020B0503020204020204" pitchFamily="34" charset="-122"/>
                <a:ea typeface="微软雅黑" panose="020B0503020204020204" pitchFamily="34" charset="-122"/>
                <a:sym typeface="+mn-ea"/>
              </a:rPr>
              <a:t>在</a:t>
            </a:r>
            <a:r>
              <a:rPr lang="en-US" altLang="zh-CN" sz="1600">
                <a:latin typeface="微软雅黑" panose="020B0503020204020204" pitchFamily="34" charset="-122"/>
                <a:ea typeface="微软雅黑" panose="020B0503020204020204" pitchFamily="34" charset="-122"/>
                <a:sym typeface="+mn-ea"/>
              </a:rPr>
              <a:t>Comformer</a:t>
            </a:r>
            <a:r>
              <a:rPr lang="zh-CN" altLang="en-US" sz="1600">
                <a:latin typeface="微软雅黑" panose="020B0503020204020204" pitchFamily="34" charset="-122"/>
                <a:ea typeface="微软雅黑" panose="020B0503020204020204" pitchFamily="34" charset="-122"/>
                <a:sym typeface="+mn-ea"/>
              </a:rPr>
              <a:t>中引入</a:t>
            </a:r>
            <a:r>
              <a:rPr lang="zh-CN" altLang="en-US" sz="1600">
                <a:solidFill>
                  <a:srgbClr val="FF0000"/>
                </a:solidFill>
                <a:latin typeface="微软雅黑" panose="020B0503020204020204" pitchFamily="34" charset="-122"/>
                <a:ea typeface="微软雅黑" panose="020B0503020204020204" pitchFamily="34" charset="-122"/>
                <a:sym typeface="+mn-ea"/>
              </a:rPr>
              <a:t>跨通道多源注意力机制</a:t>
            </a:r>
            <a:r>
              <a:rPr lang="zh-CN" altLang="en-US" sz="1600">
                <a:latin typeface="微软雅黑" panose="020B0503020204020204" pitchFamily="34" charset="-122"/>
                <a:ea typeface="微软雅黑" panose="020B0503020204020204" pitchFamily="34" charset="-122"/>
                <a:sym typeface="+mn-ea"/>
              </a:rPr>
              <a:t>融合异构时序数据，构造增强信号实现会话内容识别</a:t>
            </a:r>
            <a:endParaRPr lang="zh-CN" altLang="en-US" sz="1600">
              <a:latin typeface="微软雅黑" panose="020B0503020204020204" pitchFamily="34" charset="-122"/>
              <a:ea typeface="微软雅黑" panose="020B0503020204020204" pitchFamily="34" charset="-122"/>
              <a:sym typeface="+mn-ea"/>
            </a:endParaRPr>
          </a:p>
          <a:p>
            <a:pPr marL="539750" lvl="1" indent="-285750" latinLnBrk="0">
              <a:lnSpc>
                <a:spcPct val="120000"/>
              </a:lnSpc>
              <a:spcAft>
                <a:spcPts val="0"/>
              </a:spcAft>
              <a:buFont typeface="Wingdings" panose="05000000000000000000" charset="0"/>
              <a:buChar char="ü"/>
            </a:pPr>
            <a:r>
              <a:rPr lang="zh-CN" altLang="en-US" sz="1600">
                <a:latin typeface="微软雅黑" panose="020B0503020204020204" pitchFamily="34" charset="-122"/>
                <a:ea typeface="微软雅黑" panose="020B0503020204020204" pitchFamily="34" charset="-122"/>
                <a:sym typeface="+mn-ea"/>
              </a:rPr>
              <a:t>使用</a:t>
            </a:r>
            <a:r>
              <a:rPr lang="en-US" altLang="zh-CN" sz="1600" b="1">
                <a:solidFill>
                  <a:schemeClr val="tx1"/>
                </a:solidFill>
                <a:latin typeface="微软雅黑" panose="020B0503020204020204" pitchFamily="34" charset="-122"/>
                <a:ea typeface="微软雅黑" panose="020B0503020204020204" pitchFamily="34" charset="-122"/>
                <a:sym typeface="+mn-ea"/>
              </a:rPr>
              <a:t>x-vector</a:t>
            </a:r>
            <a:r>
              <a:rPr lang="zh-CN" altLang="en-US" sz="1600" b="1">
                <a:solidFill>
                  <a:schemeClr val="tx1"/>
                </a:solidFill>
                <a:latin typeface="微软雅黑" panose="020B0503020204020204" pitchFamily="34" charset="-122"/>
                <a:ea typeface="微软雅黑" panose="020B0503020204020204" pitchFamily="34" charset="-122"/>
                <a:sym typeface="+mn-ea"/>
              </a:rPr>
              <a:t>算法</a:t>
            </a:r>
            <a:r>
              <a:rPr lang="zh-CN" altLang="en-US" sz="1600">
                <a:latin typeface="微软雅黑" panose="020B0503020204020204" pitchFamily="34" charset="-122"/>
                <a:ea typeface="微软雅黑" panose="020B0503020204020204" pitchFamily="34" charset="-122"/>
                <a:sym typeface="+mn-ea"/>
              </a:rPr>
              <a:t>提取说话人特征</a:t>
            </a:r>
            <a:endParaRPr lang="zh-CN" altLang="en-US" sz="1600">
              <a:latin typeface="微软雅黑" panose="020B0503020204020204" pitchFamily="34" charset="-122"/>
              <a:ea typeface="微软雅黑" panose="020B0503020204020204" pitchFamily="34" charset="-122"/>
              <a:sym typeface="+mn-ea"/>
            </a:endParaRPr>
          </a:p>
          <a:p>
            <a:pPr marL="539750" lvl="1" indent="-285750" latinLnBrk="0">
              <a:lnSpc>
                <a:spcPct val="120000"/>
              </a:lnSpc>
              <a:spcAft>
                <a:spcPts val="0"/>
              </a:spcAft>
              <a:buFont typeface="Wingdings" panose="05000000000000000000" charset="0"/>
              <a:buChar char="ü"/>
            </a:pPr>
            <a:r>
              <a:rPr lang="zh-CN" altLang="en-US" sz="1600">
                <a:latin typeface="微软雅黑" panose="020B0503020204020204" pitchFamily="34" charset="-122"/>
                <a:ea typeface="微软雅黑" panose="020B0503020204020204" pitchFamily="34" charset="-122"/>
                <a:sym typeface="+mn-ea"/>
              </a:rPr>
              <a:t>使用</a:t>
            </a:r>
            <a:r>
              <a:rPr lang="zh-CN" altLang="en-US" sz="1600" b="1">
                <a:solidFill>
                  <a:schemeClr val="tx1"/>
                </a:solidFill>
                <a:latin typeface="微软雅黑" panose="020B0503020204020204" pitchFamily="34" charset="-122"/>
                <a:ea typeface="微软雅黑" panose="020B0503020204020204" pitchFamily="34" charset="-122"/>
                <a:sym typeface="+mn-ea"/>
              </a:rPr>
              <a:t>自注意力机制关联异构表示</a:t>
            </a:r>
            <a:r>
              <a:rPr lang="zh-CN" altLang="en-US" sz="1600">
                <a:latin typeface="微软雅黑" panose="020B0503020204020204" pitchFamily="34" charset="-122"/>
                <a:ea typeface="微软雅黑" panose="020B0503020204020204" pitchFamily="34" charset="-122"/>
                <a:sym typeface="+mn-ea"/>
              </a:rPr>
              <a:t>，对</a:t>
            </a:r>
            <a:r>
              <a:rPr lang="zh-CN" altLang="en-US" sz="1600">
                <a:solidFill>
                  <a:srgbClr val="FF0000"/>
                </a:solidFill>
                <a:latin typeface="微软雅黑" panose="020B0503020204020204" pitchFamily="34" charset="-122"/>
                <a:ea typeface="微软雅黑" panose="020B0503020204020204" pitchFamily="34" charset="-122"/>
                <a:sym typeface="+mn-ea"/>
              </a:rPr>
              <a:t>字级会话内容分配说话人标签</a:t>
            </a:r>
            <a:r>
              <a:rPr lang="zh-CN" altLang="en-US" sz="1600">
                <a:latin typeface="微软雅黑" panose="020B0503020204020204" pitchFamily="34" charset="-122"/>
                <a:ea typeface="微软雅黑" panose="020B0503020204020204" pitchFamily="34" charset="-122"/>
                <a:sym typeface="+mn-ea"/>
              </a:rPr>
              <a:t>，实现</a:t>
            </a:r>
            <a:r>
              <a:rPr lang="zh-CN" altLang="en-US" sz="1600">
                <a:latin typeface="微软雅黑" panose="020B0503020204020204" pitchFamily="34" charset="-122"/>
                <a:ea typeface="微软雅黑" panose="020B0503020204020204" pitchFamily="34" charset="-122"/>
                <a:sym typeface="+mn-ea"/>
              </a:rPr>
              <a:t>群组会话识别</a:t>
            </a:r>
            <a:endParaRPr lang="zh-CN" altLang="en-US" sz="1600">
              <a:latin typeface="微软雅黑" panose="020B0503020204020204" pitchFamily="34" charset="-122"/>
              <a:ea typeface="微软雅黑" panose="020B0503020204020204" pitchFamily="34" charset="-122"/>
              <a:sym typeface="+mn-ea"/>
            </a:endParaRPr>
          </a:p>
        </p:txBody>
      </p:sp>
      <p:sp>
        <p:nvSpPr>
          <p:cNvPr id="16" name="灯片编号占位符 15"/>
          <p:cNvSpPr>
            <a:spLocks noGrp="1"/>
          </p:cNvSpPr>
          <p:nvPr>
            <p:ph type="sldNum" sz="quarter" idx="12"/>
          </p:nvPr>
        </p:nvSpPr>
        <p:spPr/>
        <p:txBody>
          <a:bodyPr/>
          <a:p>
            <a:fld id="{9D55DC8D-C4F0-4F0D-B826-92573808DA56}" type="slidenum">
              <a:rPr lang="zh-CN" altLang="en-US"/>
            </a:fld>
            <a:endParaRPr lang="zh-CN" altLang="en-US"/>
          </a:p>
        </p:txBody>
      </p:sp>
      <p:cxnSp>
        <p:nvCxnSpPr>
          <p:cNvPr id="22" name="直接箭头连接符 21"/>
          <p:cNvCxnSpPr/>
          <p:nvPr>
            <p:custDataLst>
              <p:tags r:id="rId37"/>
            </p:custDataLst>
          </p:nvPr>
        </p:nvCxnSpPr>
        <p:spPr>
          <a:xfrm>
            <a:off x="5093970" y="1629410"/>
            <a:ext cx="360045" cy="254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0" y="-12700"/>
            <a:ext cx="12192000" cy="373063"/>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西北工业大学"/>
          <p:cNvPicPr>
            <a:picLocks noChangeAspect="1"/>
          </p:cNvPicPr>
          <p:nvPr/>
        </p:nvPicPr>
        <p:blipFill>
          <a:blip r:embed="rId1" cstate="screen"/>
          <a:stretch>
            <a:fillRect/>
          </a:stretch>
        </p:blipFill>
        <p:spPr>
          <a:xfrm>
            <a:off x="10118139" y="6523039"/>
            <a:ext cx="1546127" cy="388933"/>
          </a:xfrm>
          <a:prstGeom prst="rect">
            <a:avLst/>
          </a:prstGeom>
        </p:spPr>
      </p:pic>
      <p:grpSp>
        <p:nvGrpSpPr>
          <p:cNvPr id="4" name="组合 3"/>
          <p:cNvGrpSpPr/>
          <p:nvPr/>
        </p:nvGrpSpPr>
        <p:grpSpPr>
          <a:xfrm>
            <a:off x="1223976" y="2043662"/>
            <a:ext cx="4103687" cy="2213158"/>
            <a:chOff x="363538" y="2360220"/>
            <a:chExt cx="4103687" cy="2213158"/>
          </a:xfrm>
        </p:grpSpPr>
        <p:sp>
          <p:nvSpPr>
            <p:cNvPr id="18" name="背景色块"/>
            <p:cNvSpPr/>
            <p:nvPr/>
          </p:nvSpPr>
          <p:spPr>
            <a:xfrm>
              <a:off x="363538" y="2360220"/>
              <a:ext cx="4103687" cy="2213158"/>
            </a:xfrm>
            <a:prstGeom prst="rect">
              <a:avLst/>
            </a:prstGeom>
            <a:solidFill>
              <a:schemeClr val="bg1">
                <a:alpha val="63000"/>
              </a:schemeClr>
            </a:solidFill>
            <a:ln>
              <a:noFill/>
            </a:ln>
            <a:effectLst>
              <a:outerShdw blurRad="88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9" name="目录组合"/>
            <p:cNvGrpSpPr/>
            <p:nvPr/>
          </p:nvGrpSpPr>
          <p:grpSpPr>
            <a:xfrm>
              <a:off x="1405731" y="2849093"/>
              <a:ext cx="2019300" cy="1235413"/>
              <a:chOff x="1405731" y="2849093"/>
              <a:chExt cx="2019300" cy="1235413"/>
            </a:xfrm>
          </p:grpSpPr>
          <p:sp>
            <p:nvSpPr>
              <p:cNvPr id="20" name="目录英文"/>
              <p:cNvSpPr txBox="1"/>
              <p:nvPr/>
            </p:nvSpPr>
            <p:spPr>
              <a:xfrm>
                <a:off x="1405731" y="3715174"/>
                <a:ext cx="2019300" cy="369332"/>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CONTENTS</a:t>
                </a: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cxnSp>
            <p:nvCxnSpPr>
              <p:cNvPr id="21" name="点缀线段"/>
              <p:cNvCxnSpPr/>
              <p:nvPr/>
            </p:nvCxnSpPr>
            <p:spPr>
              <a:xfrm>
                <a:off x="1520336" y="3680090"/>
                <a:ext cx="179009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目录"/>
              <p:cNvSpPr txBox="1"/>
              <p:nvPr/>
            </p:nvSpPr>
            <p:spPr>
              <a:xfrm>
                <a:off x="1405731" y="2849093"/>
                <a:ext cx="2019300" cy="830997"/>
              </a:xfrm>
              <a:prstGeom prst="rect">
                <a:avLst/>
              </a:prstGeom>
              <a:noFill/>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Arial" panose="020B0604020202020204" pitchFamily="34" charset="0"/>
                  </a:rPr>
                  <a:t>目录</a:t>
                </a:r>
                <a:endParaRPr kumimoji="0" lang="zh-CN" altLang="en-US" sz="48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6" name="组合 5"/>
          <p:cNvGrpSpPr/>
          <p:nvPr/>
        </p:nvGrpSpPr>
        <p:grpSpPr>
          <a:xfrm>
            <a:off x="5831840" y="928519"/>
            <a:ext cx="6191250" cy="823595"/>
            <a:chOff x="9185" y="2930"/>
            <a:chExt cx="9750" cy="1297"/>
          </a:xfrm>
        </p:grpSpPr>
        <p:grpSp>
          <p:nvGrpSpPr>
            <p:cNvPr id="24" name="校风 1"/>
            <p:cNvGrpSpPr/>
            <p:nvPr/>
          </p:nvGrpSpPr>
          <p:grpSpPr>
            <a:xfrm>
              <a:off x="10637" y="2930"/>
              <a:ext cx="8298" cy="1295"/>
              <a:chOff x="4593939" y="1719164"/>
              <a:chExt cx="5695408" cy="822270"/>
            </a:xfrm>
          </p:grpSpPr>
          <p:sp>
            <p:nvSpPr>
              <p:cNvPr id="25" name="Strong Preparation"/>
              <p:cNvSpPr txBox="1"/>
              <p:nvPr/>
            </p:nvSpPr>
            <p:spPr>
              <a:xfrm>
                <a:off x="4593939" y="2204272"/>
                <a:ext cx="5695408" cy="33716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Research Back</a:t>
                </a:r>
                <a:r>
                  <a:rPr lang="en-US" altLang="zh-CN" sz="160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ground</a:t>
                </a:r>
                <a:endParaRPr lang="en-US" altLang="zh-CN" sz="160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基础扎实"/>
              <p:cNvSpPr txBox="1"/>
              <p:nvPr/>
            </p:nvSpPr>
            <p:spPr>
              <a:xfrm>
                <a:off x="4593939" y="1719164"/>
                <a:ext cx="3350119" cy="521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prstClr val="black"/>
                    </a:solidFill>
                    <a:latin typeface="Arial" panose="020B0604020202020204" pitchFamily="34" charset="0"/>
                    <a:ea typeface="微软雅黑" panose="020B0503020204020204" pitchFamily="34" charset="-122"/>
                    <a:sym typeface="Arial" panose="020B0604020202020204" pitchFamily="34" charset="0"/>
                  </a:rPr>
                  <a:t>研究背景</a:t>
                </a:r>
                <a:endParaRPr lang="zh-CN" altLang="en-US" sz="280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矩形: 圆角 4"/>
            <p:cNvSpPr/>
            <p:nvPr/>
          </p:nvSpPr>
          <p:spPr>
            <a:xfrm>
              <a:off x="9185" y="3038"/>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01</a:t>
              </a:r>
              <a:endParaRPr lang="zh-CN" altLang="en-US" sz="3200" dirty="0">
                <a:latin typeface="Arial" panose="020B0604020202020204" pitchFamily="34" charset="0"/>
                <a:cs typeface="Arial" panose="020B0604020202020204" pitchFamily="34" charset="0"/>
              </a:endParaRPr>
            </a:p>
          </p:txBody>
        </p:sp>
      </p:grpSp>
      <p:grpSp>
        <p:nvGrpSpPr>
          <p:cNvPr id="8" name="组合 7"/>
          <p:cNvGrpSpPr/>
          <p:nvPr/>
        </p:nvGrpSpPr>
        <p:grpSpPr>
          <a:xfrm>
            <a:off x="5831840" y="3129429"/>
            <a:ext cx="6191885" cy="811530"/>
            <a:chOff x="9184" y="4772"/>
            <a:chExt cx="9751" cy="1279"/>
          </a:xfrm>
        </p:grpSpPr>
        <p:grpSp>
          <p:nvGrpSpPr>
            <p:cNvPr id="28" name="校风 2"/>
            <p:cNvGrpSpPr/>
            <p:nvPr/>
          </p:nvGrpSpPr>
          <p:grpSpPr>
            <a:xfrm>
              <a:off x="10637" y="4772"/>
              <a:ext cx="8298" cy="1268"/>
              <a:chOff x="4593939" y="1719164"/>
              <a:chExt cx="5695807" cy="805326"/>
            </a:xfrm>
          </p:grpSpPr>
          <p:sp>
            <p:nvSpPr>
              <p:cNvPr id="29" name="Diligent Effort"/>
              <p:cNvSpPr txBox="1"/>
              <p:nvPr/>
            </p:nvSpPr>
            <p:spPr>
              <a:xfrm>
                <a:off x="4593939" y="2187026"/>
                <a:ext cx="5695807" cy="337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60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Research Work</a:t>
                </a:r>
                <a:endParaRPr lang="en-US" altLang="zh-CN" sz="160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工作踏实"/>
              <p:cNvSpPr txBox="1"/>
              <p:nvPr/>
            </p:nvSpPr>
            <p:spPr>
              <a:xfrm>
                <a:off x="4593940" y="1719164"/>
                <a:ext cx="3863785" cy="5224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研究内容</a:t>
                </a:r>
                <a:endParaRPr kumimoji="0" lang="zh-CN" altLang="en-US" sz="280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52" name="矩形: 圆角 51"/>
            <p:cNvSpPr/>
            <p:nvPr/>
          </p:nvSpPr>
          <p:spPr>
            <a:xfrm>
              <a:off x="9184" y="4862"/>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03</a:t>
              </a:r>
              <a:endParaRPr lang="zh-CN" altLang="en-US" sz="3200" dirty="0">
                <a:latin typeface="Arial" panose="020B0604020202020204" pitchFamily="34" charset="0"/>
                <a:cs typeface="Arial" panose="020B0604020202020204" pitchFamily="34" charset="0"/>
              </a:endParaRPr>
            </a:p>
          </p:txBody>
        </p:sp>
      </p:grpSp>
      <p:grpSp>
        <p:nvGrpSpPr>
          <p:cNvPr id="15" name="组合 14"/>
          <p:cNvGrpSpPr/>
          <p:nvPr/>
        </p:nvGrpSpPr>
        <p:grpSpPr>
          <a:xfrm>
            <a:off x="5831840" y="2028974"/>
            <a:ext cx="6191250" cy="823595"/>
            <a:chOff x="9185" y="2930"/>
            <a:chExt cx="9750" cy="1297"/>
          </a:xfrm>
        </p:grpSpPr>
        <p:grpSp>
          <p:nvGrpSpPr>
            <p:cNvPr id="16" name="校风 1"/>
            <p:cNvGrpSpPr/>
            <p:nvPr/>
          </p:nvGrpSpPr>
          <p:grpSpPr>
            <a:xfrm>
              <a:off x="10637" y="2930"/>
              <a:ext cx="8298" cy="1295"/>
              <a:chOff x="4593939" y="1719164"/>
              <a:chExt cx="5695408" cy="822270"/>
            </a:xfrm>
          </p:grpSpPr>
          <p:sp>
            <p:nvSpPr>
              <p:cNvPr id="17" name="Strong Preparation"/>
              <p:cNvSpPr txBox="1"/>
              <p:nvPr/>
            </p:nvSpPr>
            <p:spPr>
              <a:xfrm>
                <a:off x="4593939" y="2204272"/>
                <a:ext cx="5695408" cy="33716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0" i="0" u="none" strike="noStrike" cap="none" spc="0" normalizeH="0" baseline="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Related Work</a:t>
                </a:r>
                <a:endParaRPr kumimoji="0" lang="en-US" altLang="zh-CN" sz="1600" b="0" i="0" u="none" strike="noStrike" cap="none" spc="0" normalizeH="0" baseline="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基础扎实"/>
              <p:cNvSpPr txBox="1"/>
              <p:nvPr/>
            </p:nvSpPr>
            <p:spPr>
              <a:xfrm>
                <a:off x="4593939" y="1719164"/>
                <a:ext cx="3350119" cy="521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prstClr val="black"/>
                    </a:solidFill>
                    <a:latin typeface="Arial" panose="020B0604020202020204" pitchFamily="34" charset="0"/>
                    <a:ea typeface="微软雅黑" panose="020B0503020204020204" pitchFamily="34" charset="-122"/>
                    <a:sym typeface="Arial" panose="020B0604020202020204" pitchFamily="34" charset="0"/>
                  </a:rPr>
                  <a:t>相关</a:t>
                </a:r>
                <a:r>
                  <a:rPr lang="zh-CN" altLang="en-US" sz="2800" dirty="0">
                    <a:solidFill>
                      <a:prstClr val="black"/>
                    </a:solidFill>
                    <a:latin typeface="Arial" panose="020B0604020202020204" pitchFamily="34" charset="0"/>
                    <a:ea typeface="微软雅黑" panose="020B0503020204020204" pitchFamily="34" charset="-122"/>
                    <a:sym typeface="Arial" panose="020B0604020202020204" pitchFamily="34" charset="0"/>
                  </a:rPr>
                  <a:t>工作</a:t>
                </a:r>
                <a:endParaRPr lang="zh-CN" altLang="en-US" sz="280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矩形: 圆角 4"/>
            <p:cNvSpPr/>
            <p:nvPr/>
          </p:nvSpPr>
          <p:spPr>
            <a:xfrm>
              <a:off x="9185" y="3038"/>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02</a:t>
              </a:r>
              <a:endParaRPr lang="zh-CN" altLang="en-US" sz="3200" dirty="0">
                <a:latin typeface="Arial" panose="020B0604020202020204" pitchFamily="34" charset="0"/>
                <a:cs typeface="Arial" panose="020B0604020202020204" pitchFamily="34" charset="0"/>
              </a:endParaRPr>
            </a:p>
          </p:txBody>
        </p:sp>
      </p:grpSp>
      <p:grpSp>
        <p:nvGrpSpPr>
          <p:cNvPr id="9" name="组合 8"/>
          <p:cNvGrpSpPr/>
          <p:nvPr/>
        </p:nvGrpSpPr>
        <p:grpSpPr>
          <a:xfrm>
            <a:off x="5831840" y="4217819"/>
            <a:ext cx="5353685" cy="817880"/>
            <a:chOff x="9184" y="6582"/>
            <a:chExt cx="8431" cy="1288"/>
          </a:xfrm>
        </p:grpSpPr>
        <p:grpSp>
          <p:nvGrpSpPr>
            <p:cNvPr id="32" name="校风 3"/>
            <p:cNvGrpSpPr/>
            <p:nvPr/>
          </p:nvGrpSpPr>
          <p:grpSpPr>
            <a:xfrm>
              <a:off x="10637" y="6582"/>
              <a:ext cx="6978" cy="1286"/>
              <a:chOff x="4593938" y="1698858"/>
              <a:chExt cx="4789506" cy="816629"/>
            </a:xfrm>
          </p:grpSpPr>
          <p:sp>
            <p:nvSpPr>
              <p:cNvPr id="33" name="Practical Attitude"/>
              <p:cNvSpPr txBox="1"/>
              <p:nvPr>
                <p:custDataLst>
                  <p:tags r:id="rId2"/>
                </p:custDataLst>
              </p:nvPr>
            </p:nvSpPr>
            <p:spPr>
              <a:xfrm>
                <a:off x="4593938" y="2178294"/>
                <a:ext cx="4789506" cy="3371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Research </a:t>
                </a:r>
                <a:r>
                  <a:rPr kumimoji="0" lang="en-US" altLang="zh-CN" sz="16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Solution</a:t>
                </a:r>
                <a:endParaRPr kumimoji="0" lang="en-US" altLang="zh-CN" sz="16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4" name="作风朴实"/>
              <p:cNvSpPr txBox="1"/>
              <p:nvPr>
                <p:custDataLst>
                  <p:tags r:id="rId3"/>
                </p:custDataLst>
              </p:nvPr>
            </p:nvSpPr>
            <p:spPr>
              <a:xfrm>
                <a:off x="4593938" y="1698858"/>
                <a:ext cx="4574671" cy="5219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研究</a:t>
                </a:r>
                <a:r>
                  <a:rPr kumimoji="0" lang="zh-CN" altLang="en-US" sz="280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方案</a:t>
                </a:r>
                <a:endParaRPr kumimoji="0" lang="zh-CN" altLang="en-US" sz="280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55" name="矩形: 圆角 54"/>
            <p:cNvSpPr/>
            <p:nvPr>
              <p:custDataLst>
                <p:tags r:id="rId4"/>
              </p:custDataLst>
            </p:nvPr>
          </p:nvSpPr>
          <p:spPr>
            <a:xfrm>
              <a:off x="9184" y="6681"/>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04</a:t>
              </a:r>
              <a:endParaRPr lang="zh-CN" altLang="en-US" sz="3200" dirty="0">
                <a:latin typeface="Arial" panose="020B0604020202020204" pitchFamily="34" charset="0"/>
                <a:cs typeface="Arial" panose="020B0604020202020204" pitchFamily="34" charset="0"/>
              </a:endParaRPr>
            </a:p>
          </p:txBody>
        </p:sp>
      </p:grpSp>
      <p:grpSp>
        <p:nvGrpSpPr>
          <p:cNvPr id="3" name="组合 2"/>
          <p:cNvGrpSpPr/>
          <p:nvPr/>
        </p:nvGrpSpPr>
        <p:grpSpPr>
          <a:xfrm>
            <a:off x="5831840" y="5312559"/>
            <a:ext cx="5353685" cy="817880"/>
            <a:chOff x="9184" y="6582"/>
            <a:chExt cx="8431" cy="1288"/>
          </a:xfrm>
        </p:grpSpPr>
        <p:grpSp>
          <p:nvGrpSpPr>
            <p:cNvPr id="7" name="校风 3"/>
            <p:cNvGrpSpPr/>
            <p:nvPr/>
          </p:nvGrpSpPr>
          <p:grpSpPr>
            <a:xfrm>
              <a:off x="10637" y="6582"/>
              <a:ext cx="6978" cy="1286"/>
              <a:chOff x="4593938" y="1698858"/>
              <a:chExt cx="4789506" cy="816629"/>
            </a:xfrm>
          </p:grpSpPr>
          <p:sp>
            <p:nvSpPr>
              <p:cNvPr id="10" name="Practical Attitude"/>
              <p:cNvSpPr txBox="1"/>
              <p:nvPr>
                <p:custDataLst>
                  <p:tags r:id="rId5"/>
                </p:custDataLst>
              </p:nvPr>
            </p:nvSpPr>
            <p:spPr>
              <a:xfrm>
                <a:off x="4593938" y="2178294"/>
                <a:ext cx="4789506" cy="3371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Research </a:t>
                </a:r>
                <a:r>
                  <a:rPr kumimoji="0" lang="en-US" altLang="zh-CN" sz="16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Progress</a:t>
                </a:r>
                <a:endParaRPr kumimoji="0" lang="en-US" altLang="zh-CN" sz="16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作风朴实"/>
              <p:cNvSpPr txBox="1"/>
              <p:nvPr>
                <p:custDataLst>
                  <p:tags r:id="rId6"/>
                </p:custDataLst>
              </p:nvPr>
            </p:nvSpPr>
            <p:spPr>
              <a:xfrm>
                <a:off x="4593938" y="1698858"/>
                <a:ext cx="4574671" cy="5219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研究</a:t>
                </a:r>
                <a:r>
                  <a:rPr kumimoji="0" lang="zh-CN" altLang="en-US" sz="280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进展</a:t>
                </a:r>
                <a:endParaRPr kumimoji="0" lang="zh-CN" altLang="en-US" sz="280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2" name="矩形: 圆角 54"/>
            <p:cNvSpPr/>
            <p:nvPr>
              <p:custDataLst>
                <p:tags r:id="rId7"/>
              </p:custDataLst>
            </p:nvPr>
          </p:nvSpPr>
          <p:spPr>
            <a:xfrm>
              <a:off x="9184" y="6681"/>
              <a:ext cx="1189" cy="1189"/>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panose="020B0604020202020204" pitchFamily="34" charset="0"/>
                  <a:cs typeface="Arial" panose="020B0604020202020204" pitchFamily="34" charset="0"/>
                </a:rPr>
                <a:t>05</a:t>
              </a:r>
              <a:endParaRPr lang="zh-CN" altLang="en-US" sz="3200" dirty="0">
                <a:latin typeface="Arial" panose="020B0604020202020204" pitchFamily="34" charset="0"/>
                <a:cs typeface="Arial" panose="020B0604020202020204" pitchFamily="34" charset="0"/>
              </a:endParaRPr>
            </a:p>
          </p:txBody>
        </p:sp>
      </p:grpSp>
      <p:grpSp>
        <p:nvGrpSpPr>
          <p:cNvPr id="31" name="组合 30"/>
          <p:cNvGrpSpPr/>
          <p:nvPr/>
        </p:nvGrpSpPr>
        <p:grpSpPr>
          <a:xfrm>
            <a:off x="303132" y="596028"/>
            <a:ext cx="1102888" cy="1127507"/>
            <a:chOff x="497095" y="935451"/>
            <a:chExt cx="1102888" cy="1127507"/>
          </a:xfrm>
        </p:grpSpPr>
        <p:grpSp>
          <p:nvGrpSpPr>
            <p:cNvPr id="35" name="组合 34"/>
            <p:cNvGrpSpPr/>
            <p:nvPr/>
          </p:nvGrpSpPr>
          <p:grpSpPr bwMode="auto">
            <a:xfrm>
              <a:off x="664946" y="1107283"/>
              <a:ext cx="935037" cy="955675"/>
              <a:chOff x="2841528" y="858211"/>
              <a:chExt cx="934595" cy="955109"/>
            </a:xfrm>
          </p:grpSpPr>
          <p:sp>
            <p:nvSpPr>
              <p:cNvPr id="36" name="矩形 35"/>
              <p:cNvSpPr/>
              <p:nvPr>
                <p:custDataLst>
                  <p:tags r:id="rId8"/>
                </p:custDataLst>
              </p:nvPr>
            </p:nvSpPr>
            <p:spPr>
              <a:xfrm>
                <a:off x="2841528" y="858211"/>
                <a:ext cx="769573" cy="769482"/>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sp>
            <p:nvSpPr>
              <p:cNvPr id="37" name="矩形 36"/>
              <p:cNvSpPr/>
              <p:nvPr>
                <p:custDataLst>
                  <p:tags r:id="rId9"/>
                </p:custDataLst>
              </p:nvPr>
            </p:nvSpPr>
            <p:spPr>
              <a:xfrm>
                <a:off x="3217587" y="1254851"/>
                <a:ext cx="558536" cy="558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grpSp>
        <p:sp>
          <p:nvSpPr>
            <p:cNvPr id="38" name="矩形: 圆角 5"/>
            <p:cNvSpPr/>
            <p:nvPr>
              <p:custDataLst>
                <p:tags r:id="rId10"/>
              </p:custDataLst>
            </p:nvPr>
          </p:nvSpPr>
          <p:spPr>
            <a:xfrm>
              <a:off x="497095" y="935451"/>
              <a:ext cx="558799" cy="561192"/>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13" name="灯片编号占位符 12"/>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en-US" altLang="zh-CN"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2"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3"/>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 name="矩形 2"/>
            <p:cNvSpPr/>
            <p:nvPr>
              <p:custDataLst>
                <p:tags r:id="rId4"/>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23" name="组合 22"/>
            <p:cNvGrpSpPr/>
            <p:nvPr/>
          </p:nvGrpSpPr>
          <p:grpSpPr>
            <a:xfrm>
              <a:off x="754602" y="164705"/>
              <a:ext cx="6564713" cy="313322"/>
              <a:chOff x="650084" y="1233945"/>
              <a:chExt cx="6564713" cy="313322"/>
            </a:xfrm>
          </p:grpSpPr>
          <p:cxnSp>
            <p:nvCxnSpPr>
              <p:cNvPr id="24" name="直接连接符 23"/>
              <p:cNvCxnSpPr/>
              <p:nvPr>
                <p:custDataLst>
                  <p:tags r:id="rId5"/>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5" name="矩形: 圆角 17"/>
              <p:cNvSpPr/>
              <p:nvPr>
                <p:custDataLst>
                  <p:tags r:id="rId6"/>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7"/>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8"/>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custDataLst>
                  <p:tags r:id="rId9"/>
                </p:custDataLst>
              </p:nvPr>
            </p:nvSpPr>
            <p:spPr>
              <a:xfrm>
                <a:off x="4614262"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solidFill>
                      <a:schemeClr val="bg1"/>
                    </a:solidFill>
                    <a:latin typeface="微软雅黑" panose="020B0503020204020204" pitchFamily="34" charset="-122"/>
                    <a:ea typeface="微软雅黑" panose="020B0503020204020204" pitchFamily="34" charset="-122"/>
                  </a:rPr>
                  <a:t>研究方案</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10"/>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5" name="文本框 4"/>
          <p:cNvSpPr txBox="1"/>
          <p:nvPr>
            <p:custDataLst>
              <p:tags r:id="rId11"/>
            </p:custDataLst>
          </p:nvPr>
        </p:nvSpPr>
        <p:spPr>
          <a:xfrm>
            <a:off x="255905" y="592455"/>
            <a:ext cx="6096000" cy="398780"/>
          </a:xfrm>
          <a:prstGeom prst="rect">
            <a:avLst/>
          </a:prstGeom>
          <a:noFill/>
        </p:spPr>
        <p:txBody>
          <a:bodyPr wrap="square" rtlCol="0" anchor="t">
            <a:spAutoFit/>
          </a:bodyPr>
          <a:p>
            <a:r>
              <a:rPr lang="zh-CN" altLang="en-US" sz="2000" b="1" dirty="0">
                <a:solidFill>
                  <a:srgbClr val="253F64"/>
                </a:solidFill>
                <a:latin typeface="微软雅黑" panose="020B0503020204020204" pitchFamily="34" charset="-122"/>
                <a:ea typeface="微软雅黑" panose="020B0503020204020204" pitchFamily="34" charset="-122"/>
                <a:cs typeface="微软雅黑" panose="020B0503020204020204" pitchFamily="34" charset="-122"/>
                <a:sym typeface="+mn-ea"/>
              </a:rPr>
              <a:t>研究点</a:t>
            </a:r>
            <a:r>
              <a:rPr lang="zh-CN" altLang="en-US" sz="2000" b="1" dirty="0">
                <a:solidFill>
                  <a:srgbClr val="253F64"/>
                </a:solidFill>
                <a:latin typeface="微软雅黑" panose="020B0503020204020204" pitchFamily="34" charset="-122"/>
                <a:ea typeface="微软雅黑" panose="020B0503020204020204" pitchFamily="34" charset="-122"/>
                <a:cs typeface="微软雅黑" panose="020B0503020204020204" pitchFamily="34" charset="-122"/>
                <a:sym typeface="+mn-ea"/>
              </a:rPr>
              <a:t>二：跨设备的群组会话鲁棒识别</a:t>
            </a:r>
            <a:endParaRPr lang="zh-CN" altLang="en-US" sz="2000" b="1" dirty="0">
              <a:solidFill>
                <a:srgbClr val="253F6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26" name="组合 225"/>
          <p:cNvGrpSpPr/>
          <p:nvPr/>
        </p:nvGrpSpPr>
        <p:grpSpPr>
          <a:xfrm>
            <a:off x="1454150" y="5309235"/>
            <a:ext cx="9949180" cy="1151255"/>
            <a:chOff x="2290" y="6281"/>
            <a:chExt cx="15668" cy="1813"/>
          </a:xfrm>
        </p:grpSpPr>
        <p:grpSp>
          <p:nvGrpSpPr>
            <p:cNvPr id="227" name="组合 226"/>
            <p:cNvGrpSpPr/>
            <p:nvPr/>
          </p:nvGrpSpPr>
          <p:grpSpPr>
            <a:xfrm rot="0">
              <a:off x="11776" y="7028"/>
              <a:ext cx="6182" cy="1067"/>
              <a:chOff x="12511" y="7278"/>
              <a:chExt cx="6182" cy="1067"/>
            </a:xfrm>
          </p:grpSpPr>
          <p:sp>
            <p:nvSpPr>
              <p:cNvPr id="228" name="圆角矩形 227"/>
              <p:cNvSpPr/>
              <p:nvPr>
                <p:custDataLst>
                  <p:tags r:id="rId12"/>
                </p:custDataLst>
              </p:nvPr>
            </p:nvSpPr>
            <p:spPr>
              <a:xfrm>
                <a:off x="12511" y="7349"/>
                <a:ext cx="6183" cy="979"/>
              </a:xfrm>
              <a:prstGeom prst="roundRect">
                <a:avLst>
                  <a:gd name="adj" fmla="val 5691"/>
                </a:avLst>
              </a:prstGeom>
              <a:solidFill>
                <a:schemeClr val="bg1">
                  <a:lumMod val="95000"/>
                  <a:alpha val="21167"/>
                </a:scheme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rgbClr val="9D1E25"/>
                  </a:solidFill>
                  <a:latin typeface="仿宋" panose="02010609060101010101" pitchFamily="49" charset="-122"/>
                  <a:ea typeface="仿宋" panose="02010609060101010101" pitchFamily="49" charset="-122"/>
                </a:endParaRPr>
              </a:p>
            </p:txBody>
          </p:sp>
          <p:pic>
            <p:nvPicPr>
              <p:cNvPr id="229" name="图形 38" descr="聊天 纯色填充"/>
              <p:cNvPicPr>
                <a:picLocks noChangeAspect="1"/>
              </p:cNvPicPr>
              <p:nvPr>
                <p:custDataLst>
                  <p:tags r:id="rId13"/>
                </p:custDataLst>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405" y="7329"/>
                <a:ext cx="1017" cy="1017"/>
              </a:xfrm>
              <a:prstGeom prst="rect">
                <a:avLst/>
              </a:prstGeom>
            </p:spPr>
          </p:pic>
          <p:pic>
            <p:nvPicPr>
              <p:cNvPr id="230" name="图形 43" descr="搏动的心 纯色填充"/>
              <p:cNvPicPr>
                <a:picLocks noChangeAspect="1"/>
              </p:cNvPicPr>
              <p:nvPr>
                <p:custDataLst>
                  <p:tags r:id="rId16"/>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6234" y="7294"/>
                <a:ext cx="1017" cy="1017"/>
              </a:xfrm>
              <a:prstGeom prst="rect">
                <a:avLst/>
              </a:prstGeom>
            </p:spPr>
          </p:pic>
          <p:pic>
            <p:nvPicPr>
              <p:cNvPr id="231" name="图形 48" descr="保险箱 纯色填充"/>
              <p:cNvPicPr>
                <a:picLocks noChangeAspect="1"/>
              </p:cNvPicPr>
              <p:nvPr>
                <p:custDataLst>
                  <p:tags r:id="rId19"/>
                </p:custDataLst>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5063" y="7325"/>
                <a:ext cx="1017" cy="1017"/>
              </a:xfrm>
              <a:prstGeom prst="rect">
                <a:avLst/>
              </a:prstGeom>
            </p:spPr>
          </p:pic>
          <p:pic>
            <p:nvPicPr>
              <p:cNvPr id="232" name="图形 54" descr="锁定 纯色填充"/>
              <p:cNvPicPr>
                <a:picLocks noChangeAspect="1"/>
              </p:cNvPicPr>
              <p:nvPr>
                <p:custDataLst>
                  <p:tags r:id="rId2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892" y="7278"/>
                <a:ext cx="1017" cy="1017"/>
              </a:xfrm>
              <a:prstGeom prst="rect">
                <a:avLst/>
              </a:prstGeom>
            </p:spPr>
          </p:pic>
          <p:pic>
            <p:nvPicPr>
              <p:cNvPr id="233" name="图形 62" descr="硬币 纯色填充"/>
              <p:cNvPicPr>
                <a:picLocks noChangeAspect="1"/>
              </p:cNvPicPr>
              <p:nvPr>
                <p:custDataLst>
                  <p:tags r:id="rId25"/>
                </p:custDataLst>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721" y="7310"/>
                <a:ext cx="1017" cy="1017"/>
              </a:xfrm>
              <a:prstGeom prst="rect">
                <a:avLst/>
              </a:prstGeom>
            </p:spPr>
          </p:pic>
        </p:grpSp>
        <p:cxnSp>
          <p:nvCxnSpPr>
            <p:cNvPr id="234" name="肘形连接符 233"/>
            <p:cNvCxnSpPr/>
            <p:nvPr>
              <p:custDataLst>
                <p:tags r:id="rId28"/>
              </p:custDataLst>
            </p:nvPr>
          </p:nvCxnSpPr>
          <p:spPr>
            <a:xfrm rot="10800000">
              <a:off x="2290" y="6281"/>
              <a:ext cx="9411" cy="1531"/>
            </a:xfrm>
            <a:prstGeom prst="bentConnector3">
              <a:avLst>
                <a:gd name="adj1" fmla="val 99960"/>
              </a:avLst>
            </a:prstGeom>
            <a:ln w="25400">
              <a:solidFill>
                <a:srgbClr val="9D1E25"/>
              </a:solidFill>
              <a:prstDash val="lgDash"/>
              <a:tailEnd type="arrow"/>
            </a:ln>
          </p:spPr>
          <p:style>
            <a:lnRef idx="1">
              <a:schemeClr val="accent1"/>
            </a:lnRef>
            <a:fillRef idx="0">
              <a:schemeClr val="accent1"/>
            </a:fillRef>
            <a:effectRef idx="0">
              <a:schemeClr val="accent1"/>
            </a:effectRef>
            <a:fontRef idx="minor">
              <a:schemeClr val="tx1"/>
            </a:fontRef>
          </p:style>
        </p:cxnSp>
        <p:pic>
          <p:nvPicPr>
            <p:cNvPr id="235" name="图片 234" descr="受攻击"/>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2574" y="6574"/>
              <a:ext cx="1238" cy="1238"/>
            </a:xfrm>
            <a:prstGeom prst="rect">
              <a:avLst/>
            </a:prstGeom>
          </p:spPr>
        </p:pic>
      </p:grpSp>
      <p:grpSp>
        <p:nvGrpSpPr>
          <p:cNvPr id="236" name="组合 235"/>
          <p:cNvGrpSpPr/>
          <p:nvPr/>
        </p:nvGrpSpPr>
        <p:grpSpPr>
          <a:xfrm rot="0">
            <a:off x="7774305" y="3287395"/>
            <a:ext cx="2176145" cy="2370455"/>
            <a:chOff x="12383" y="3337"/>
            <a:chExt cx="3427" cy="3733"/>
          </a:xfrm>
        </p:grpSpPr>
        <p:sp>
          <p:nvSpPr>
            <p:cNvPr id="237" name="文本框 236"/>
            <p:cNvSpPr txBox="1"/>
            <p:nvPr>
              <p:custDataLst>
                <p:tags r:id="rId32"/>
              </p:custDataLst>
            </p:nvPr>
          </p:nvSpPr>
          <p:spPr>
            <a:xfrm>
              <a:off x="12383" y="6490"/>
              <a:ext cx="3427" cy="580"/>
            </a:xfrm>
            <a:prstGeom prst="rect">
              <a:avLst/>
            </a:prstGeom>
            <a:noFill/>
          </p:spPr>
          <p:txBody>
            <a:bodyPr wrap="square" rtlCol="0">
              <a:spAutoFit/>
            </a:bodyPr>
            <a:p>
              <a:pPr algn="ctr"/>
              <a:r>
                <a:rPr lang="zh-CN" altLang="en-US">
                  <a:latin typeface="阿里巴巴普惠体 3.0 105 Heavy" panose="00020600040101010101" charset="-122"/>
                  <a:ea typeface="阿里巴巴普惠体 3.0 105 Heavy" panose="00020600040101010101" charset="-122"/>
                </a:rPr>
                <a:t>攻击者</a:t>
              </a:r>
              <a:endParaRPr lang="zh-CN" altLang="en-US">
                <a:latin typeface="阿里巴巴普惠体 3.0 105 Heavy" panose="00020600040101010101" charset="-122"/>
                <a:ea typeface="阿里巴巴普惠体 3.0 105 Heavy" panose="00020600040101010101" charset="-122"/>
              </a:endParaRPr>
            </a:p>
          </p:txBody>
        </p:sp>
        <p:pic>
          <p:nvPicPr>
            <p:cNvPr id="238" name="图片 237"/>
            <p:cNvPicPr>
              <a:picLocks noChangeAspect="1"/>
            </p:cNvPicPr>
            <p:nvPr>
              <p:custDataLst>
                <p:tags r:id="rId33"/>
              </p:custDataLst>
            </p:nvPr>
          </p:nvPicPr>
          <p:blipFill>
            <a:blip r:embed="rId34">
              <a:clrChange>
                <a:clrFrom>
                  <a:srgbClr val="FFFFFF">
                    <a:alpha val="100000"/>
                  </a:srgbClr>
                </a:clrFrom>
                <a:clrTo>
                  <a:srgbClr val="FFFFFF">
                    <a:alpha val="100000"/>
                    <a:alpha val="0"/>
                  </a:srgbClr>
                </a:clrTo>
              </a:clrChange>
            </a:blip>
            <a:stretch>
              <a:fillRect/>
            </a:stretch>
          </p:blipFill>
          <p:spPr>
            <a:xfrm>
              <a:off x="12439" y="3337"/>
              <a:ext cx="3314" cy="3293"/>
            </a:xfrm>
            <a:prstGeom prst="rect">
              <a:avLst/>
            </a:prstGeom>
          </p:spPr>
        </p:pic>
      </p:grpSp>
      <p:sp>
        <p:nvSpPr>
          <p:cNvPr id="239" name="剪去单角的矩形 238"/>
          <p:cNvSpPr/>
          <p:nvPr/>
        </p:nvSpPr>
        <p:spPr>
          <a:xfrm>
            <a:off x="10403205" y="3719830"/>
            <a:ext cx="1134110" cy="1290320"/>
          </a:xfrm>
          <a:prstGeom prst="snip1Rect">
            <a:avLst/>
          </a:prstGeom>
          <a:solidFill>
            <a:srgbClr val="AFAFAF"/>
          </a:solidFill>
          <a:ln w="38100">
            <a:solidFill>
              <a:srgbClr val="253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nvGrpSpPr>
          <p:cNvPr id="240" name="组合 239"/>
          <p:cNvGrpSpPr/>
          <p:nvPr/>
        </p:nvGrpSpPr>
        <p:grpSpPr>
          <a:xfrm>
            <a:off x="9664700" y="3743325"/>
            <a:ext cx="2163445" cy="1996440"/>
            <a:chOff x="15220" y="3815"/>
            <a:chExt cx="3407" cy="3144"/>
          </a:xfrm>
        </p:grpSpPr>
        <p:cxnSp>
          <p:nvCxnSpPr>
            <p:cNvPr id="241" name="直接箭头连接符 240"/>
            <p:cNvCxnSpPr/>
            <p:nvPr>
              <p:custDataLst>
                <p:tags r:id="rId35"/>
              </p:custDataLst>
            </p:nvPr>
          </p:nvCxnSpPr>
          <p:spPr>
            <a:xfrm>
              <a:off x="17160" y="6405"/>
              <a:ext cx="19" cy="554"/>
            </a:xfrm>
            <a:prstGeom prst="straightConnector1">
              <a:avLst/>
            </a:prstGeom>
            <a:ln w="22225">
              <a:solidFill>
                <a:srgbClr val="9D1E25"/>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p:nvPr>
              <p:custDataLst>
                <p:tags r:id="rId36"/>
              </p:custDataLst>
            </p:nvPr>
          </p:nvCxnSpPr>
          <p:spPr>
            <a:xfrm>
              <a:off x="15220" y="4885"/>
              <a:ext cx="996" cy="0"/>
            </a:xfrm>
            <a:prstGeom prst="straightConnector1">
              <a:avLst/>
            </a:prstGeom>
            <a:ln w="22225">
              <a:solidFill>
                <a:srgbClr val="253F64"/>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3" name="文本框 242"/>
            <p:cNvSpPr txBox="1"/>
            <p:nvPr>
              <p:custDataLst>
                <p:tags r:id="rId37"/>
              </p:custDataLst>
            </p:nvPr>
          </p:nvSpPr>
          <p:spPr>
            <a:xfrm>
              <a:off x="16383" y="5810"/>
              <a:ext cx="1786" cy="580"/>
            </a:xfrm>
            <a:prstGeom prst="rect">
              <a:avLst/>
            </a:prstGeom>
            <a:noFill/>
          </p:spPr>
          <p:txBody>
            <a:bodyPr wrap="square" rtlCol="0">
              <a:spAutoFit/>
            </a:bodyPr>
            <a:p>
              <a:pPr algn="ctr"/>
              <a:r>
                <a:rPr lang="zh-CN" altLang="en-US">
                  <a:solidFill>
                    <a:srgbClr val="253F64"/>
                  </a:solidFill>
                  <a:latin typeface="钉钉进步体" panose="00020600040101010101" charset="-122"/>
                  <a:ea typeface="钉钉进步体" panose="00020600040101010101" charset="-122"/>
                  <a:sym typeface="+mn-ea"/>
                </a:rPr>
                <a:t>会</a:t>
              </a:r>
              <a:r>
                <a:rPr lang="zh-CN" altLang="en-US">
                  <a:solidFill>
                    <a:srgbClr val="253F64"/>
                  </a:solidFill>
                  <a:latin typeface="钉钉进步体" panose="00020600040101010101" charset="-122"/>
                  <a:ea typeface="钉钉进步体" panose="00020600040101010101" charset="-122"/>
                </a:rPr>
                <a:t>话日志</a:t>
              </a:r>
              <a:endParaRPr lang="zh-CN" altLang="en-US">
                <a:solidFill>
                  <a:srgbClr val="253F64"/>
                </a:solidFill>
                <a:latin typeface="钉钉进步体" panose="00020600040101010101" charset="-122"/>
                <a:ea typeface="钉钉进步体" panose="00020600040101010101" charset="-122"/>
              </a:endParaRPr>
            </a:p>
          </p:txBody>
        </p:sp>
        <p:sp>
          <p:nvSpPr>
            <p:cNvPr id="244" name="文本框 243"/>
            <p:cNvSpPr txBox="1"/>
            <p:nvPr>
              <p:custDataLst>
                <p:tags r:id="rId38"/>
              </p:custDataLst>
            </p:nvPr>
          </p:nvSpPr>
          <p:spPr>
            <a:xfrm>
              <a:off x="16289" y="3815"/>
              <a:ext cx="2338" cy="1888"/>
            </a:xfrm>
            <a:prstGeom prst="rect">
              <a:avLst/>
            </a:prstGeom>
            <a:noFill/>
          </p:spPr>
          <p:txBody>
            <a:bodyPr wrap="square" rtlCol="0">
              <a:spAutoFit/>
            </a:bodyPr>
            <a:p>
              <a:r>
                <a:rPr lang="zh-CN" altLang="en-US" sz="1800">
                  <a:solidFill>
                    <a:schemeClr val="tx1"/>
                  </a:solidFill>
                  <a:latin typeface="钉钉进步体" panose="00020600040101010101" charset="-122"/>
                  <a:ea typeface="钉钉进步体" panose="00020600040101010101" charset="-122"/>
                </a:rPr>
                <a:t>甲：</a:t>
              </a:r>
              <a:r>
                <a:rPr lang="en-US" altLang="zh-CN" sz="1800">
                  <a:solidFill>
                    <a:schemeClr val="tx1"/>
                  </a:solidFill>
                  <a:latin typeface="钉钉进步体" panose="00020600040101010101" charset="-122"/>
                  <a:ea typeface="钉钉进步体" panose="00020600040101010101" charset="-122"/>
                </a:rPr>
                <a:t>@@@</a:t>
              </a:r>
              <a:endParaRPr lang="zh-CN" altLang="en-US" sz="1800">
                <a:solidFill>
                  <a:schemeClr val="tx1"/>
                </a:solidFill>
                <a:latin typeface="钉钉进步体" panose="00020600040101010101" charset="-122"/>
                <a:ea typeface="钉钉进步体" panose="00020600040101010101" charset="-122"/>
              </a:endParaRPr>
            </a:p>
            <a:p>
              <a:r>
                <a:rPr lang="zh-CN" altLang="en-US" sz="1800">
                  <a:solidFill>
                    <a:schemeClr val="tx1"/>
                  </a:solidFill>
                  <a:latin typeface="钉钉进步体" panose="00020600040101010101" charset="-122"/>
                  <a:ea typeface="钉钉进步体" panose="00020600040101010101" charset="-122"/>
                </a:rPr>
                <a:t>乙：</a:t>
              </a:r>
              <a:r>
                <a:rPr lang="en-US" altLang="zh-CN" sz="1800">
                  <a:solidFill>
                    <a:schemeClr val="tx1"/>
                  </a:solidFill>
                  <a:latin typeface="钉钉进步体" panose="00020600040101010101" charset="-122"/>
                  <a:ea typeface="钉钉进步体" panose="00020600040101010101" charset="-122"/>
                </a:rPr>
                <a:t>###</a:t>
              </a:r>
              <a:endParaRPr lang="en-US" altLang="zh-CN" sz="1800">
                <a:solidFill>
                  <a:schemeClr val="tx1"/>
                </a:solidFill>
                <a:latin typeface="钉钉进步体" panose="00020600040101010101" charset="-122"/>
                <a:ea typeface="钉钉进步体" panose="00020600040101010101" charset="-122"/>
              </a:endParaRPr>
            </a:p>
            <a:p>
              <a:r>
                <a:rPr lang="zh-CN" altLang="en-US" sz="1800">
                  <a:latin typeface="钉钉进步体" panose="00020600040101010101" charset="-122"/>
                  <a:ea typeface="钉钉进步体" panose="00020600040101010101" charset="-122"/>
                  <a:sym typeface="+mn-ea"/>
                </a:rPr>
                <a:t>甲：</a:t>
              </a:r>
              <a:r>
                <a:rPr lang="en-US" altLang="zh-CN" sz="1800">
                  <a:latin typeface="钉钉进步体" panose="00020600040101010101" charset="-122"/>
                  <a:ea typeface="钉钉进步体" panose="00020600040101010101" charset="-122"/>
                  <a:sym typeface="+mn-ea"/>
                </a:rPr>
                <a:t>%</a:t>
              </a:r>
              <a:r>
                <a:rPr lang="en-US" altLang="zh-CN" sz="1800">
                  <a:latin typeface="钉钉进步体" panose="00020600040101010101" charset="-122"/>
                  <a:ea typeface="钉钉进步体" panose="00020600040101010101" charset="-122"/>
                  <a:sym typeface="+mn-ea"/>
                </a:rPr>
                <a:t>%</a:t>
              </a:r>
              <a:r>
                <a:rPr lang="en-US" altLang="zh-CN" sz="1800">
                  <a:latin typeface="钉钉进步体" panose="00020600040101010101" charset="-122"/>
                  <a:ea typeface="钉钉进步体" panose="00020600040101010101" charset="-122"/>
                  <a:sym typeface="+mn-ea"/>
                </a:rPr>
                <a:t>%</a:t>
              </a:r>
              <a:endParaRPr lang="zh-CN" altLang="en-US" sz="1800">
                <a:solidFill>
                  <a:schemeClr val="tx1"/>
                </a:solidFill>
                <a:latin typeface="钉钉进步体" panose="00020600040101010101" charset="-122"/>
                <a:ea typeface="钉钉进步体" panose="00020600040101010101" charset="-122"/>
              </a:endParaRPr>
            </a:p>
            <a:p>
              <a:r>
                <a:rPr lang="zh-CN" altLang="en-US" sz="1800">
                  <a:solidFill>
                    <a:schemeClr val="tx1"/>
                  </a:solidFill>
                  <a:latin typeface="钉钉进步体" panose="00020600040101010101" charset="-122"/>
                  <a:ea typeface="钉钉进步体" panose="00020600040101010101" charset="-122"/>
                </a:rPr>
                <a:t>丙：？？？</a:t>
              </a:r>
              <a:endParaRPr lang="en-US" altLang="zh-CN" sz="1800">
                <a:solidFill>
                  <a:schemeClr val="tx1"/>
                </a:solidFill>
                <a:latin typeface="钉钉进步体" panose="00020600040101010101" charset="-122"/>
                <a:ea typeface="钉钉进步体" panose="00020600040101010101" charset="-122"/>
              </a:endParaRPr>
            </a:p>
          </p:txBody>
        </p:sp>
      </p:grpSp>
      <p:pic>
        <p:nvPicPr>
          <p:cNvPr id="245" name="图片 244" descr="通过手机视频会议与公司会面-云会议-178622439"/>
          <p:cNvPicPr>
            <a:picLocks noChangeAspect="1"/>
          </p:cNvPicPr>
          <p:nvPr/>
        </p:nvPicPr>
        <p:blipFill>
          <a:blip r:embed="rId39"/>
          <a:srcRect l="25399" t="12831" r="11588" b="5440"/>
          <a:stretch>
            <a:fillRect/>
          </a:stretch>
        </p:blipFill>
        <p:spPr>
          <a:xfrm>
            <a:off x="993140" y="3444240"/>
            <a:ext cx="1214120" cy="1758950"/>
          </a:xfrm>
          <a:prstGeom prst="rect">
            <a:avLst/>
          </a:prstGeom>
        </p:spPr>
      </p:pic>
      <p:sp>
        <p:nvSpPr>
          <p:cNvPr id="246" name="文本框 245"/>
          <p:cNvSpPr txBox="1"/>
          <p:nvPr/>
        </p:nvSpPr>
        <p:spPr>
          <a:xfrm>
            <a:off x="741045" y="3114675"/>
            <a:ext cx="1554480" cy="306705"/>
          </a:xfrm>
          <a:prstGeom prst="rect">
            <a:avLst/>
          </a:prstGeom>
          <a:noFill/>
        </p:spPr>
        <p:txBody>
          <a:bodyPr wrap="square" rtlCol="0" anchor="t">
            <a:spAutoFit/>
          </a:bodyPr>
          <a:p>
            <a:pPr algn="ctr"/>
            <a:r>
              <a:rPr lang="zh-CN" altLang="en-US" sz="1400" b="1">
                <a:latin typeface="微软雅黑" panose="020B0503020204020204" pitchFamily="34" charset="-122"/>
                <a:ea typeface="微软雅黑" panose="020B0503020204020204" pitchFamily="34" charset="-122"/>
                <a:sym typeface="+mn-ea"/>
              </a:rPr>
              <a:t>多人在线会议</a:t>
            </a:r>
            <a:endParaRPr lang="zh-CN" altLang="en-US" sz="1400" b="1">
              <a:latin typeface="微软雅黑" panose="020B0503020204020204" pitchFamily="34" charset="-122"/>
              <a:ea typeface="微软雅黑" panose="020B0503020204020204" pitchFamily="34" charset="-122"/>
              <a:sym typeface="+mn-ea"/>
            </a:endParaRPr>
          </a:p>
        </p:txBody>
      </p:sp>
      <p:grpSp>
        <p:nvGrpSpPr>
          <p:cNvPr id="250" name="组合 249"/>
          <p:cNvGrpSpPr/>
          <p:nvPr/>
        </p:nvGrpSpPr>
        <p:grpSpPr>
          <a:xfrm>
            <a:off x="2188845" y="3748405"/>
            <a:ext cx="5622290" cy="1587500"/>
            <a:chOff x="3445" y="3823"/>
            <a:chExt cx="8854" cy="2500"/>
          </a:xfrm>
        </p:grpSpPr>
        <p:grpSp>
          <p:nvGrpSpPr>
            <p:cNvPr id="251" name="组合 250"/>
            <p:cNvGrpSpPr/>
            <p:nvPr/>
          </p:nvGrpSpPr>
          <p:grpSpPr>
            <a:xfrm rot="0">
              <a:off x="6891" y="3823"/>
              <a:ext cx="3244" cy="2500"/>
              <a:chOff x="7040" y="2472"/>
              <a:chExt cx="3244" cy="2500"/>
            </a:xfrm>
          </p:grpSpPr>
          <p:grpSp>
            <p:nvGrpSpPr>
              <p:cNvPr id="252" name="组合 251"/>
              <p:cNvGrpSpPr/>
              <p:nvPr/>
            </p:nvGrpSpPr>
            <p:grpSpPr>
              <a:xfrm rot="0">
                <a:off x="7683" y="2472"/>
                <a:ext cx="2252" cy="1968"/>
                <a:chOff x="9108" y="5607"/>
                <a:chExt cx="2252" cy="1968"/>
              </a:xfrm>
            </p:grpSpPr>
            <p:pic>
              <p:nvPicPr>
                <p:cNvPr id="253" name="图片 252"/>
                <p:cNvPicPr>
                  <a:picLocks noChangeAspect="1"/>
                </p:cNvPicPr>
                <p:nvPr>
                  <p:custDataLst>
                    <p:tags r:id="rId40"/>
                  </p:custDataLst>
                </p:nvPr>
              </p:nvPicPr>
              <p:blipFill>
                <a:blip r:embed="rId41">
                  <a:clrChange>
                    <a:clrFrom>
                      <a:srgbClr val="FFFFFF">
                        <a:alpha val="100000"/>
                      </a:srgbClr>
                    </a:clrFrom>
                    <a:clrTo>
                      <a:srgbClr val="FFFFFF">
                        <a:alpha val="100000"/>
                        <a:alpha val="0"/>
                      </a:srgbClr>
                    </a:clrTo>
                  </a:clrChange>
                </a:blip>
                <a:stretch>
                  <a:fillRect/>
                </a:stretch>
              </p:blipFill>
              <p:spPr>
                <a:xfrm>
                  <a:off x="9782" y="5607"/>
                  <a:ext cx="1578" cy="1750"/>
                </a:xfrm>
                <a:prstGeom prst="rect">
                  <a:avLst/>
                </a:prstGeom>
              </p:spPr>
            </p:pic>
            <p:sp>
              <p:nvSpPr>
                <p:cNvPr id="254" name="圆角矩形 253"/>
                <p:cNvSpPr/>
                <p:nvPr>
                  <p:custDataLst>
                    <p:tags r:id="rId42"/>
                  </p:custDataLst>
                </p:nvPr>
              </p:nvSpPr>
              <p:spPr>
                <a:xfrm>
                  <a:off x="9142" y="6184"/>
                  <a:ext cx="1434" cy="1343"/>
                </a:xfrm>
                <a:prstGeom prst="round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kumimoji="1" lang="zh-CN" altLang="en-US" dirty="0"/>
                </a:p>
              </p:txBody>
            </p:sp>
            <p:pic>
              <p:nvPicPr>
                <p:cNvPr id="255" name="图形 17" descr="处理器 轮廓"/>
                <p:cNvPicPr>
                  <a:picLocks noChangeAspect="1"/>
                </p:cNvPicPr>
                <p:nvPr>
                  <p:custDataLst>
                    <p:tags r:id="rId43"/>
                  </p:custDataLst>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108" y="6135"/>
                  <a:ext cx="1503" cy="1440"/>
                </a:xfrm>
                <a:prstGeom prst="rect">
                  <a:avLst/>
                </a:prstGeom>
              </p:spPr>
            </p:pic>
          </p:grpSp>
          <p:sp>
            <p:nvSpPr>
              <p:cNvPr id="256" name="文本框 255"/>
              <p:cNvSpPr txBox="1"/>
              <p:nvPr>
                <p:custDataLst>
                  <p:tags r:id="rId46"/>
                </p:custDataLst>
              </p:nvPr>
            </p:nvSpPr>
            <p:spPr>
              <a:xfrm>
                <a:off x="7040" y="4392"/>
                <a:ext cx="3245" cy="580"/>
              </a:xfrm>
              <a:prstGeom prst="rect">
                <a:avLst/>
              </a:prstGeom>
              <a:noFill/>
            </p:spPr>
            <p:txBody>
              <a:bodyPr wrap="square" rtlCol="0">
                <a:spAutoFit/>
              </a:bodyPr>
              <a:p>
                <a:pPr algn="ctr"/>
                <a:r>
                  <a:rPr lang="zh-CN" altLang="en-US">
                    <a:solidFill>
                      <a:srgbClr val="9D1E25"/>
                    </a:solidFill>
                    <a:latin typeface="钉钉进步体" panose="00020600040101010101" charset="-122"/>
                    <a:ea typeface="钉钉进步体" panose="00020600040101010101" charset="-122"/>
                  </a:rPr>
                  <a:t>低权限</a:t>
                </a:r>
                <a:r>
                  <a:rPr lang="zh-CN" altLang="en-US" sz="1800">
                    <a:solidFill>
                      <a:srgbClr val="9D1E25"/>
                    </a:solidFill>
                    <a:latin typeface="钉钉进步体" panose="00020600040101010101" charset="-122"/>
                    <a:ea typeface="钉钉进步体" panose="00020600040101010101" charset="-122"/>
                  </a:rPr>
                  <a:t>设备</a:t>
                </a:r>
                <a:endParaRPr lang="zh-CN" altLang="en-US">
                  <a:latin typeface="钉钉进步体" panose="00020600040101010101" charset="-122"/>
                  <a:ea typeface="钉钉进步体" panose="00020600040101010101" charset="-122"/>
                </a:endParaRPr>
              </a:p>
            </p:txBody>
          </p:sp>
        </p:grpSp>
        <p:pic>
          <p:nvPicPr>
            <p:cNvPr id="257" name="图片 256" descr="互联网"/>
            <p:cNvPicPr>
              <a:picLocks noChangeAspect="1"/>
            </p:cNvPicPr>
            <p:nvPr>
              <p:custDataLst>
                <p:tags r:id="rId47"/>
              </p:custDataLst>
            </p:nvPr>
          </p:nvPicPr>
          <p:blipFill>
            <a:blip r:embed="rId48">
              <a:extLst>
                <a:ext uri="{96DAC541-7B7A-43D3-8B79-37D633B846F1}">
                  <asvg:svgBlip xmlns:asvg="http://schemas.microsoft.com/office/drawing/2016/SVG/main" r:embed="rId49"/>
                </a:ext>
              </a:extLst>
            </a:blip>
            <a:stretch>
              <a:fillRect/>
            </a:stretch>
          </p:blipFill>
          <p:spPr>
            <a:xfrm>
              <a:off x="10258" y="4422"/>
              <a:ext cx="1413" cy="1213"/>
            </a:xfrm>
            <a:prstGeom prst="rect">
              <a:avLst/>
            </a:prstGeom>
          </p:spPr>
        </p:pic>
        <p:cxnSp>
          <p:nvCxnSpPr>
            <p:cNvPr id="258" name="直接箭头连接符 257"/>
            <p:cNvCxnSpPr/>
            <p:nvPr>
              <p:custDataLst>
                <p:tags r:id="rId50"/>
              </p:custDataLst>
            </p:nvPr>
          </p:nvCxnSpPr>
          <p:spPr>
            <a:xfrm flipV="1">
              <a:off x="9863" y="5026"/>
              <a:ext cx="2436" cy="0"/>
            </a:xfrm>
            <a:prstGeom prst="straightConnector1">
              <a:avLst/>
            </a:prstGeom>
            <a:ln w="25400">
              <a:solidFill>
                <a:schemeClr val="accent4">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59" name="圆角矩形 258"/>
            <p:cNvSpPr/>
            <p:nvPr>
              <p:custDataLst>
                <p:tags r:id="rId51"/>
              </p:custDataLst>
            </p:nvPr>
          </p:nvSpPr>
          <p:spPr>
            <a:xfrm>
              <a:off x="3981" y="4676"/>
              <a:ext cx="2582" cy="689"/>
            </a:xfrm>
            <a:prstGeom prst="roundRect">
              <a:avLst>
                <a:gd name="adj" fmla="val 50000"/>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tx1"/>
                  </a:solidFill>
                  <a:latin typeface="钉钉进步体" panose="00020600040101010101" charset="-122"/>
                  <a:ea typeface="钉钉进步体" panose="00020600040101010101" charset="-122"/>
                  <a:cs typeface="Consolas" panose="020B0609020204030204" charset="0"/>
                </a:rPr>
                <a:t>振动</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信号</a:t>
              </a:r>
              <a:endParaRPr lang="zh-CN" altLang="en-US" sz="1400">
                <a:solidFill>
                  <a:schemeClr val="tx1"/>
                </a:solidFill>
                <a:latin typeface="钉钉进步体" panose="00020600040101010101" charset="-122"/>
                <a:ea typeface="钉钉进步体" panose="00020600040101010101" charset="-122"/>
                <a:cs typeface="Consolas" panose="020B0609020204030204" charset="0"/>
              </a:endParaRPr>
            </a:p>
            <a:p>
              <a:pPr algn="ct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加速度</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陀螺仪</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endParaRPr lang="en-US" altLang="zh-CN" sz="1400">
                <a:solidFill>
                  <a:schemeClr val="tx1"/>
                </a:solidFill>
                <a:latin typeface="钉钉进步体" panose="00020600040101010101" charset="-122"/>
                <a:ea typeface="钉钉进步体" panose="00020600040101010101" charset="-122"/>
                <a:cs typeface="Consolas" panose="020B0609020204030204" charset="0"/>
              </a:endParaRPr>
            </a:p>
          </p:txBody>
        </p:sp>
        <p:cxnSp>
          <p:nvCxnSpPr>
            <p:cNvPr id="260" name="直接连接符 259"/>
            <p:cNvCxnSpPr>
              <a:endCxn id="259" idx="1"/>
            </p:cNvCxnSpPr>
            <p:nvPr>
              <p:custDataLst>
                <p:tags r:id="rId52"/>
              </p:custDataLst>
            </p:nvPr>
          </p:nvCxnSpPr>
          <p:spPr>
            <a:xfrm flipV="1">
              <a:off x="3445" y="5021"/>
              <a:ext cx="536" cy="4"/>
            </a:xfrm>
            <a:prstGeom prst="line">
              <a:avLst/>
            </a:prstGeom>
            <a:ln w="25400">
              <a:solidFill>
                <a:schemeClr val="accent4">
                  <a:lumMod val="75000"/>
                </a:schemeClr>
              </a:solidFill>
              <a:prstDash val="dash"/>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custDataLst>
                <p:tags r:id="rId53"/>
              </p:custDataLst>
            </p:nvPr>
          </p:nvCxnSpPr>
          <p:spPr>
            <a:xfrm>
              <a:off x="6563" y="5021"/>
              <a:ext cx="971" cy="5"/>
            </a:xfrm>
            <a:prstGeom prst="straightConnector1">
              <a:avLst/>
            </a:prstGeom>
            <a:ln w="25400">
              <a:solidFill>
                <a:schemeClr val="accent4">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6" name="组合 265"/>
          <p:cNvGrpSpPr/>
          <p:nvPr/>
        </p:nvGrpSpPr>
        <p:grpSpPr>
          <a:xfrm>
            <a:off x="2187575" y="3748405"/>
            <a:ext cx="5622290" cy="1587500"/>
            <a:chOff x="3445" y="3823"/>
            <a:chExt cx="8854" cy="2500"/>
          </a:xfrm>
        </p:grpSpPr>
        <p:grpSp>
          <p:nvGrpSpPr>
            <p:cNvPr id="267" name="组合 266"/>
            <p:cNvGrpSpPr/>
            <p:nvPr/>
          </p:nvGrpSpPr>
          <p:grpSpPr>
            <a:xfrm rot="0">
              <a:off x="6891" y="3823"/>
              <a:ext cx="3244" cy="2500"/>
              <a:chOff x="7040" y="2472"/>
              <a:chExt cx="3244" cy="2500"/>
            </a:xfrm>
          </p:grpSpPr>
          <p:grpSp>
            <p:nvGrpSpPr>
              <p:cNvPr id="268" name="组合 267"/>
              <p:cNvGrpSpPr/>
              <p:nvPr/>
            </p:nvGrpSpPr>
            <p:grpSpPr>
              <a:xfrm rot="0">
                <a:off x="7683" y="2472"/>
                <a:ext cx="2252" cy="1968"/>
                <a:chOff x="9108" y="5607"/>
                <a:chExt cx="2252" cy="1968"/>
              </a:xfrm>
            </p:grpSpPr>
            <p:pic>
              <p:nvPicPr>
                <p:cNvPr id="269" name="图片 268"/>
                <p:cNvPicPr>
                  <a:picLocks noChangeAspect="1"/>
                </p:cNvPicPr>
                <p:nvPr>
                  <p:custDataLst>
                    <p:tags r:id="rId54"/>
                  </p:custDataLst>
                </p:nvPr>
              </p:nvPicPr>
              <p:blipFill>
                <a:blip r:embed="rId41">
                  <a:clrChange>
                    <a:clrFrom>
                      <a:srgbClr val="FFFFFF">
                        <a:alpha val="100000"/>
                      </a:srgbClr>
                    </a:clrFrom>
                    <a:clrTo>
                      <a:srgbClr val="FFFFFF">
                        <a:alpha val="100000"/>
                        <a:alpha val="0"/>
                      </a:srgbClr>
                    </a:clrTo>
                  </a:clrChange>
                </a:blip>
                <a:stretch>
                  <a:fillRect/>
                </a:stretch>
              </p:blipFill>
              <p:spPr>
                <a:xfrm>
                  <a:off x="9782" y="5607"/>
                  <a:ext cx="1578" cy="1750"/>
                </a:xfrm>
                <a:prstGeom prst="rect">
                  <a:avLst/>
                </a:prstGeom>
              </p:spPr>
            </p:pic>
            <p:sp>
              <p:nvSpPr>
                <p:cNvPr id="270" name="圆角矩形 269"/>
                <p:cNvSpPr/>
                <p:nvPr>
                  <p:custDataLst>
                    <p:tags r:id="rId55"/>
                  </p:custDataLst>
                </p:nvPr>
              </p:nvSpPr>
              <p:spPr>
                <a:xfrm>
                  <a:off x="9142" y="6184"/>
                  <a:ext cx="1434" cy="1343"/>
                </a:xfrm>
                <a:prstGeom prst="round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kumimoji="1" lang="zh-CN" altLang="en-US" dirty="0"/>
                </a:p>
              </p:txBody>
            </p:sp>
            <p:pic>
              <p:nvPicPr>
                <p:cNvPr id="271" name="图形 17" descr="处理器 轮廓"/>
                <p:cNvPicPr>
                  <a:picLocks noChangeAspect="1"/>
                </p:cNvPicPr>
                <p:nvPr>
                  <p:custDataLst>
                    <p:tags r:id="rId56"/>
                  </p:custDataLst>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108" y="6135"/>
                  <a:ext cx="1503" cy="1440"/>
                </a:xfrm>
                <a:prstGeom prst="rect">
                  <a:avLst/>
                </a:prstGeom>
              </p:spPr>
            </p:pic>
          </p:grpSp>
          <p:sp>
            <p:nvSpPr>
              <p:cNvPr id="272" name="文本框 271"/>
              <p:cNvSpPr txBox="1"/>
              <p:nvPr>
                <p:custDataLst>
                  <p:tags r:id="rId57"/>
                </p:custDataLst>
              </p:nvPr>
            </p:nvSpPr>
            <p:spPr>
              <a:xfrm>
                <a:off x="7040" y="4392"/>
                <a:ext cx="3245" cy="580"/>
              </a:xfrm>
              <a:prstGeom prst="rect">
                <a:avLst/>
              </a:prstGeom>
              <a:noFill/>
            </p:spPr>
            <p:txBody>
              <a:bodyPr wrap="square" rtlCol="0">
                <a:spAutoFit/>
              </a:bodyPr>
              <a:p>
                <a:pPr algn="ctr"/>
                <a:r>
                  <a:rPr lang="zh-CN" altLang="en-US">
                    <a:solidFill>
                      <a:srgbClr val="9D1E25"/>
                    </a:solidFill>
                    <a:latin typeface="钉钉进步体" panose="00020600040101010101" charset="-122"/>
                    <a:ea typeface="钉钉进步体" panose="00020600040101010101" charset="-122"/>
                  </a:rPr>
                  <a:t>低权限</a:t>
                </a:r>
                <a:r>
                  <a:rPr lang="zh-CN" altLang="en-US" sz="1800">
                    <a:solidFill>
                      <a:srgbClr val="9D1E25"/>
                    </a:solidFill>
                    <a:latin typeface="钉钉进步体" panose="00020600040101010101" charset="-122"/>
                    <a:ea typeface="钉钉进步体" panose="00020600040101010101" charset="-122"/>
                  </a:rPr>
                  <a:t>设备</a:t>
                </a:r>
                <a:endParaRPr lang="zh-CN" altLang="en-US">
                  <a:latin typeface="钉钉进步体" panose="00020600040101010101" charset="-122"/>
                  <a:ea typeface="钉钉进步体" panose="00020600040101010101" charset="-122"/>
                </a:endParaRPr>
              </a:p>
            </p:txBody>
          </p:sp>
        </p:grpSp>
        <p:pic>
          <p:nvPicPr>
            <p:cNvPr id="273" name="图片 272" descr="互联网"/>
            <p:cNvPicPr>
              <a:picLocks noChangeAspect="1"/>
            </p:cNvPicPr>
            <p:nvPr>
              <p:custDataLst>
                <p:tags r:id="rId58"/>
              </p:custDataLst>
            </p:nvPr>
          </p:nvPicPr>
          <p:blipFill>
            <a:blip r:embed="rId48">
              <a:extLst>
                <a:ext uri="{96DAC541-7B7A-43D3-8B79-37D633B846F1}">
                  <asvg:svgBlip xmlns:asvg="http://schemas.microsoft.com/office/drawing/2016/SVG/main" r:embed="rId49"/>
                </a:ext>
              </a:extLst>
            </a:blip>
            <a:stretch>
              <a:fillRect/>
            </a:stretch>
          </p:blipFill>
          <p:spPr>
            <a:xfrm>
              <a:off x="10258" y="4422"/>
              <a:ext cx="1413" cy="1213"/>
            </a:xfrm>
            <a:prstGeom prst="rect">
              <a:avLst/>
            </a:prstGeom>
          </p:spPr>
        </p:pic>
        <p:cxnSp>
          <p:nvCxnSpPr>
            <p:cNvPr id="274" name="直接箭头连接符 273"/>
            <p:cNvCxnSpPr/>
            <p:nvPr>
              <p:custDataLst>
                <p:tags r:id="rId59"/>
              </p:custDataLst>
            </p:nvPr>
          </p:nvCxnSpPr>
          <p:spPr>
            <a:xfrm flipV="1">
              <a:off x="9863" y="5026"/>
              <a:ext cx="2436" cy="0"/>
            </a:xfrm>
            <a:prstGeom prst="straightConnector1">
              <a:avLst/>
            </a:prstGeom>
            <a:ln w="25400">
              <a:solidFill>
                <a:schemeClr val="tx1">
                  <a:lumMod val="95000"/>
                  <a:lumOff val="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75" name="圆角矩形 274"/>
            <p:cNvSpPr/>
            <p:nvPr>
              <p:custDataLst>
                <p:tags r:id="rId60"/>
              </p:custDataLst>
            </p:nvPr>
          </p:nvSpPr>
          <p:spPr>
            <a:xfrm>
              <a:off x="3981" y="4676"/>
              <a:ext cx="2582" cy="689"/>
            </a:xfrm>
            <a:prstGeom prst="roundRect">
              <a:avLst>
                <a:gd name="adj" fmla="val 50000"/>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tx1"/>
                  </a:solidFill>
                  <a:latin typeface="钉钉进步体" panose="00020600040101010101" charset="-122"/>
                  <a:ea typeface="钉钉进步体" panose="00020600040101010101" charset="-122"/>
                  <a:cs typeface="Consolas" panose="020B0609020204030204" charset="0"/>
                </a:rPr>
                <a:t>振动</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信号</a:t>
              </a:r>
              <a:endParaRPr lang="zh-CN" altLang="en-US" sz="1400">
                <a:solidFill>
                  <a:schemeClr val="tx1"/>
                </a:solidFill>
                <a:latin typeface="钉钉进步体" panose="00020600040101010101" charset="-122"/>
                <a:ea typeface="钉钉进步体" panose="00020600040101010101" charset="-122"/>
                <a:cs typeface="Consolas" panose="020B0609020204030204" charset="0"/>
              </a:endParaRPr>
            </a:p>
            <a:p>
              <a:pPr algn="ct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加速度</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陀螺仪</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endParaRPr lang="en-US" altLang="zh-CN" sz="1400">
                <a:solidFill>
                  <a:schemeClr val="tx1"/>
                </a:solidFill>
                <a:latin typeface="钉钉进步体" panose="00020600040101010101" charset="-122"/>
                <a:ea typeface="钉钉进步体" panose="00020600040101010101" charset="-122"/>
                <a:cs typeface="Consolas" panose="020B0609020204030204" charset="0"/>
              </a:endParaRPr>
            </a:p>
          </p:txBody>
        </p:sp>
        <p:cxnSp>
          <p:nvCxnSpPr>
            <p:cNvPr id="276" name="直接连接符 275"/>
            <p:cNvCxnSpPr>
              <a:stCxn id="264" idx="1"/>
              <a:endCxn id="275" idx="1"/>
            </p:cNvCxnSpPr>
            <p:nvPr>
              <p:custDataLst>
                <p:tags r:id="rId61"/>
              </p:custDataLst>
            </p:nvPr>
          </p:nvCxnSpPr>
          <p:spPr>
            <a:xfrm flipV="1">
              <a:off x="3445" y="5021"/>
              <a:ext cx="536" cy="4"/>
            </a:xfrm>
            <a:prstGeom prst="line">
              <a:avLst/>
            </a:prstGeom>
            <a:ln w="25400">
              <a:solidFill>
                <a:schemeClr val="tx1"/>
              </a:solidFill>
              <a:prstDash val="dash"/>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custDataLst>
                <p:tags r:id="rId62"/>
              </p:custDataLst>
            </p:nvPr>
          </p:nvCxnSpPr>
          <p:spPr>
            <a:xfrm>
              <a:off x="6563" y="5021"/>
              <a:ext cx="971" cy="5"/>
            </a:xfrm>
            <a:prstGeom prst="straightConnector1">
              <a:avLst/>
            </a:prstGeom>
            <a:ln w="25400">
              <a:solidFill>
                <a:srgbClr val="9D1E25"/>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278" name="组合 277"/>
          <p:cNvGrpSpPr/>
          <p:nvPr/>
        </p:nvGrpSpPr>
        <p:grpSpPr>
          <a:xfrm>
            <a:off x="1442720" y="2898140"/>
            <a:ext cx="7343775" cy="770255"/>
            <a:chOff x="2392" y="2324"/>
            <a:chExt cx="11565" cy="1213"/>
          </a:xfrm>
        </p:grpSpPr>
        <p:cxnSp>
          <p:nvCxnSpPr>
            <p:cNvPr id="279" name="肘形连接符 278"/>
            <p:cNvCxnSpPr>
              <a:stCxn id="238" idx="0"/>
              <a:endCxn id="246" idx="0"/>
            </p:cNvCxnSpPr>
            <p:nvPr>
              <p:custDataLst>
                <p:tags r:id="rId63"/>
              </p:custDataLst>
            </p:nvPr>
          </p:nvCxnSpPr>
          <p:spPr>
            <a:xfrm rot="16200000" flipV="1">
              <a:off x="8038" y="-2801"/>
              <a:ext cx="272" cy="11565"/>
            </a:xfrm>
            <a:prstGeom prst="bentConnector3">
              <a:avLst>
                <a:gd name="adj1" fmla="val 238051"/>
              </a:avLst>
            </a:prstGeom>
            <a:ln w="22225">
              <a:solidFill>
                <a:schemeClr val="accent4">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80" name="文本框 279"/>
            <p:cNvSpPr txBox="1"/>
            <p:nvPr>
              <p:custDataLst>
                <p:tags r:id="rId64"/>
              </p:custDataLst>
            </p:nvPr>
          </p:nvSpPr>
          <p:spPr>
            <a:xfrm>
              <a:off x="5991" y="2421"/>
              <a:ext cx="7965" cy="58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音频信号</a:t>
              </a:r>
              <a:endParaRPr lang="zh-CN" altLang="en-US">
                <a:latin typeface="微软雅黑" panose="020B0503020204020204" pitchFamily="34" charset="-122"/>
                <a:ea typeface="微软雅黑" panose="020B0503020204020204" pitchFamily="34" charset="-122"/>
              </a:endParaRPr>
            </a:p>
          </p:txBody>
        </p:sp>
        <p:pic>
          <p:nvPicPr>
            <p:cNvPr id="281" name="图片 280" descr="互联网"/>
            <p:cNvPicPr>
              <a:picLocks noChangeAspect="1"/>
            </p:cNvPicPr>
            <p:nvPr>
              <p:custDataLst>
                <p:tags r:id="rId65"/>
              </p:custDataLst>
            </p:nvPr>
          </p:nvPicPr>
          <p:blipFill>
            <a:blip r:embed="rId48">
              <a:extLst>
                <a:ext uri="{96DAC541-7B7A-43D3-8B79-37D633B846F1}">
                  <asvg:svgBlip xmlns:asvg="http://schemas.microsoft.com/office/drawing/2016/SVG/main" r:embed="rId49"/>
                </a:ext>
              </a:extLst>
            </a:blip>
            <a:stretch>
              <a:fillRect/>
            </a:stretch>
          </p:blipFill>
          <p:spPr>
            <a:xfrm>
              <a:off x="7291" y="2324"/>
              <a:ext cx="1413" cy="1213"/>
            </a:xfrm>
            <a:prstGeom prst="rect">
              <a:avLst/>
            </a:prstGeom>
          </p:spPr>
        </p:pic>
      </p:grpSp>
      <p:grpSp>
        <p:nvGrpSpPr>
          <p:cNvPr id="282" name="组合 281"/>
          <p:cNvGrpSpPr/>
          <p:nvPr/>
        </p:nvGrpSpPr>
        <p:grpSpPr>
          <a:xfrm>
            <a:off x="8862060" y="2821305"/>
            <a:ext cx="2541905" cy="913765"/>
            <a:chOff x="13956" y="2363"/>
            <a:chExt cx="4003" cy="1439"/>
          </a:xfrm>
        </p:grpSpPr>
        <p:sp>
          <p:nvSpPr>
            <p:cNvPr id="283" name="圆角矩形 282"/>
            <p:cNvSpPr/>
            <p:nvPr>
              <p:custDataLst>
                <p:tags r:id="rId66"/>
              </p:custDataLst>
            </p:nvPr>
          </p:nvSpPr>
          <p:spPr>
            <a:xfrm>
              <a:off x="16127" y="2363"/>
              <a:ext cx="1832" cy="702"/>
            </a:xfrm>
            <a:prstGeom prst="roundRect">
              <a:avLst/>
            </a:prstGeom>
            <a:solidFill>
              <a:schemeClr val="accent4">
                <a:alpha val="3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tx1"/>
                  </a:solidFill>
                  <a:latin typeface="微软雅黑" panose="020B0503020204020204" pitchFamily="34" charset="-122"/>
                  <a:ea typeface="微软雅黑" panose="020B0503020204020204" pitchFamily="34" charset="-122"/>
                </a:rPr>
                <a:t>微调模型</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284" name="肘形连接符 283"/>
            <p:cNvCxnSpPr/>
            <p:nvPr>
              <p:custDataLst>
                <p:tags r:id="rId67"/>
              </p:custDataLst>
            </p:nvPr>
          </p:nvCxnSpPr>
          <p:spPr>
            <a:xfrm rot="16200000">
              <a:off x="14720" y="1862"/>
              <a:ext cx="643" cy="2171"/>
            </a:xfrm>
            <a:prstGeom prst="bentConnector2">
              <a:avLst/>
            </a:prstGeom>
            <a:ln w="22225">
              <a:solidFill>
                <a:schemeClr val="accent4">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a:stCxn id="283" idx="2"/>
            </p:cNvCxnSpPr>
            <p:nvPr>
              <p:custDataLst>
                <p:tags r:id="rId68"/>
              </p:custDataLst>
            </p:nvPr>
          </p:nvCxnSpPr>
          <p:spPr>
            <a:xfrm>
              <a:off x="17043" y="3065"/>
              <a:ext cx="5" cy="737"/>
            </a:xfrm>
            <a:prstGeom prst="straightConnector1">
              <a:avLst/>
            </a:prstGeom>
            <a:ln w="22225">
              <a:solidFill>
                <a:schemeClr val="accent4">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286" name="文本框 285"/>
          <p:cNvSpPr txBox="1"/>
          <p:nvPr>
            <p:custDataLst>
              <p:tags r:id="rId69"/>
            </p:custDataLst>
          </p:nvPr>
        </p:nvSpPr>
        <p:spPr>
          <a:xfrm>
            <a:off x="661035" y="972185"/>
            <a:ext cx="10308590" cy="1935480"/>
          </a:xfrm>
          <a:prstGeom prst="rect">
            <a:avLst/>
          </a:prstGeom>
          <a:noFill/>
        </p:spPr>
        <p:txBody>
          <a:bodyPr wrap="square" rtlCol="0">
            <a:spAutoFit/>
          </a:bodyPr>
          <a:p>
            <a:pPr marL="285750" indent="-285750" latinLnBrk="0">
              <a:lnSpc>
                <a:spcPct val="120000"/>
              </a:lnSpc>
              <a:spcAft>
                <a:spcPts val="0"/>
              </a:spcAft>
              <a:buFont typeface="Wingdings" panose="05000000000000000000" charset="0"/>
              <a:buChar char="p"/>
            </a:pPr>
            <a:r>
              <a:rPr lang="zh-CN" altLang="en-US">
                <a:latin typeface="微软雅黑" panose="020B0503020204020204" pitchFamily="34" charset="-122"/>
                <a:ea typeface="微软雅黑" panose="020B0503020204020204" pitchFamily="34" charset="-122"/>
              </a:rPr>
              <a:t>研究目标</a:t>
            </a:r>
            <a:endParaRPr lang="zh-CN" altLang="en-US">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l"/>
            </a:pPr>
            <a:r>
              <a:rPr lang="zh-CN" altLang="en-US" sz="1600">
                <a:latin typeface="微软雅黑" panose="020B0503020204020204" pitchFamily="34" charset="-122"/>
                <a:ea typeface="微软雅黑" panose="020B0503020204020204" pitchFamily="34" charset="-122"/>
              </a:rPr>
              <a:t>根据不同设备间的分布差异实现跨设备</a:t>
            </a:r>
            <a:r>
              <a:rPr lang="zh-CN" altLang="en-US" sz="1600">
                <a:latin typeface="微软雅黑" panose="020B0503020204020204" pitchFamily="34" charset="-122"/>
                <a:ea typeface="微软雅黑" panose="020B0503020204020204" pitchFamily="34" charset="-122"/>
              </a:rPr>
              <a:t>的群组会话鲁棒识别</a:t>
            </a:r>
            <a:endParaRPr lang="zh-CN" altLang="en-US" sz="1600">
              <a:latin typeface="微软雅黑" panose="020B0503020204020204" pitchFamily="34" charset="-122"/>
              <a:ea typeface="微软雅黑" panose="020B0503020204020204" pitchFamily="34" charset="-122"/>
            </a:endParaRPr>
          </a:p>
          <a:p>
            <a:pPr marL="285750" indent="-285750" latinLnBrk="0">
              <a:lnSpc>
                <a:spcPct val="120000"/>
              </a:lnSpc>
              <a:spcAft>
                <a:spcPts val="0"/>
              </a:spcAft>
              <a:buFont typeface="Wingdings" panose="05000000000000000000" charset="0"/>
              <a:buChar char="p"/>
            </a:pPr>
            <a:r>
              <a:rPr lang="zh-CN" altLang="en-US">
                <a:latin typeface="微软雅黑" panose="020B0503020204020204" pitchFamily="34" charset="-122"/>
                <a:ea typeface="微软雅黑" panose="020B0503020204020204" pitchFamily="34" charset="-122"/>
              </a:rPr>
              <a:t>研究挑战</a:t>
            </a:r>
            <a:endParaRPr lang="zh-CN" altLang="en-US">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Ø"/>
            </a:pPr>
            <a:r>
              <a:rPr lang="zh-CN" altLang="en-US" sz="1600" b="1">
                <a:latin typeface="微软雅黑" panose="020B0503020204020204" pitchFamily="34" charset="-122"/>
                <a:ea typeface="微软雅黑" panose="020B0503020204020204" pitchFamily="34" charset="-122"/>
              </a:rPr>
              <a:t>设备间存在分布差异</a:t>
            </a:r>
            <a:r>
              <a:rPr lang="zh-CN" altLang="en-US" sz="1600">
                <a:latin typeface="微软雅黑" panose="020B0503020204020204" pitchFamily="34" charset="-122"/>
                <a:ea typeface="微软雅黑" panose="020B0503020204020204" pitchFamily="34" charset="-122"/>
              </a:rPr>
              <a:t>：不同平台的传感器响应能力不同、设备自身噪声</a:t>
            </a:r>
            <a:r>
              <a:rPr lang="zh-CN" altLang="en-US" sz="1600">
                <a:latin typeface="微软雅黑" panose="020B0503020204020204" pitchFamily="34" charset="-122"/>
                <a:ea typeface="微软雅黑" panose="020B0503020204020204" pitchFamily="34" charset="-122"/>
              </a:rPr>
              <a:t>水平不同</a:t>
            </a:r>
            <a:endParaRPr lang="zh-CN" altLang="en-US" sz="1600">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Ø"/>
            </a:pPr>
            <a:r>
              <a:rPr lang="zh-CN" altLang="en-US" sz="1600" b="1">
                <a:latin typeface="微软雅黑" panose="020B0503020204020204" pitchFamily="34" charset="-122"/>
                <a:ea typeface="微软雅黑" panose="020B0503020204020204" pitchFamily="34" charset="-122"/>
              </a:rPr>
              <a:t>可训练的数据样本少</a:t>
            </a:r>
            <a:r>
              <a:rPr lang="zh-CN" altLang="en-US" sz="1600">
                <a:latin typeface="微软雅黑" panose="020B0503020204020204" pitchFamily="34" charset="-122"/>
                <a:ea typeface="微软雅黑" panose="020B0503020204020204" pitchFamily="34" charset="-122"/>
              </a:rPr>
              <a:t>：新设备上仅可采集少量有标签的传感器信号用于</a:t>
            </a:r>
            <a:r>
              <a:rPr lang="zh-CN" altLang="en-US" sz="1600">
                <a:latin typeface="微软雅黑" panose="020B0503020204020204" pitchFamily="34" charset="-122"/>
                <a:ea typeface="微软雅黑" panose="020B0503020204020204" pitchFamily="34" charset="-122"/>
                <a:sym typeface="+mn-ea"/>
              </a:rPr>
              <a:t>模型适配</a:t>
            </a:r>
            <a:endParaRPr lang="zh-CN" altLang="en-US" sz="1600">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Ø"/>
            </a:pPr>
            <a:r>
              <a:rPr lang="zh-CN" altLang="en-US" sz="1600" b="1">
                <a:latin typeface="微软雅黑" panose="020B0503020204020204" pitchFamily="34" charset="-122"/>
                <a:ea typeface="微软雅黑" panose="020B0503020204020204" pitchFamily="34" charset="-122"/>
              </a:rPr>
              <a:t>模型参数多训练复杂</a:t>
            </a:r>
            <a:r>
              <a:rPr lang="zh-CN" altLang="en-US" sz="1600">
                <a:latin typeface="微软雅黑" panose="020B0503020204020204" pitchFamily="34" charset="-122"/>
                <a:ea typeface="微软雅黑" panose="020B0503020204020204" pitchFamily="34" charset="-122"/>
              </a:rPr>
              <a:t>：模型包含近</a:t>
            </a:r>
            <a:r>
              <a:rPr lang="en-US" altLang="zh-CN" sz="1600" u="sng">
                <a:latin typeface="微软雅黑" panose="020B0503020204020204" pitchFamily="34" charset="-122"/>
                <a:ea typeface="微软雅黑" panose="020B0503020204020204" pitchFamily="34" charset="-122"/>
              </a:rPr>
              <a:t>10Million</a:t>
            </a:r>
            <a:r>
              <a:rPr lang="zh-CN" altLang="en-US" sz="1600">
                <a:latin typeface="微软雅黑" panose="020B0503020204020204" pitchFamily="34" charset="-122"/>
                <a:ea typeface="微软雅黑" panose="020B0503020204020204" pitchFamily="34" charset="-122"/>
              </a:rPr>
              <a:t>参数</a:t>
            </a: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使用少样本进行微调</a:t>
            </a:r>
            <a:r>
              <a:rPr lang="zh-CN" altLang="en-US" sz="1600" u="sng">
                <a:latin typeface="微软雅黑" panose="020B0503020204020204" pitchFamily="34" charset="-122"/>
                <a:ea typeface="微软雅黑" panose="020B0503020204020204" pitchFamily="34" charset="-122"/>
              </a:rPr>
              <a:t>难以收敛</a:t>
            </a:r>
            <a:endParaRPr lang="zh-CN" altLang="en-US" sz="1600" u="sng">
              <a:latin typeface="微软雅黑" panose="020B0503020204020204" pitchFamily="34" charset="-122"/>
              <a:ea typeface="微软雅黑" panose="020B0503020204020204" pitchFamily="34" charset="-122"/>
            </a:endParaRPr>
          </a:p>
        </p:txBody>
      </p:sp>
      <p:grpSp>
        <p:nvGrpSpPr>
          <p:cNvPr id="287" name="组合 286"/>
          <p:cNvGrpSpPr/>
          <p:nvPr/>
        </p:nvGrpSpPr>
        <p:grpSpPr>
          <a:xfrm>
            <a:off x="993140" y="3420110"/>
            <a:ext cx="1214120" cy="1760220"/>
            <a:chOff x="3746" y="3144"/>
            <a:chExt cx="1912" cy="2772"/>
          </a:xfrm>
        </p:grpSpPr>
        <p:sp>
          <p:nvSpPr>
            <p:cNvPr id="288" name="矩形 287"/>
            <p:cNvSpPr/>
            <p:nvPr>
              <p:custDataLst>
                <p:tags r:id="rId70"/>
              </p:custDataLst>
            </p:nvPr>
          </p:nvSpPr>
          <p:spPr>
            <a:xfrm>
              <a:off x="3747" y="3144"/>
              <a:ext cx="1911" cy="277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289" name="图片 288" descr="通过手机视频会议与公司会面-云会议-178622439"/>
            <p:cNvPicPr>
              <a:picLocks noChangeAspect="1"/>
            </p:cNvPicPr>
            <p:nvPr>
              <p:custDataLst>
                <p:tags r:id="rId71"/>
              </p:custDataLst>
            </p:nvPr>
          </p:nvPicPr>
          <p:blipFill>
            <a:blip r:embed="rId39">
              <a:clrChange>
                <a:clrFrom>
                  <a:srgbClr val="000000">
                    <a:alpha val="99608"/>
                  </a:srgbClr>
                </a:clrFrom>
                <a:clrTo>
                  <a:srgbClr val="000000">
                    <a:alpha val="99608"/>
                    <a:alpha val="0"/>
                  </a:srgbClr>
                </a:clrTo>
              </a:clrChange>
            </a:blip>
            <a:srcRect l="25399" t="12831" r="11588" b="5440"/>
            <a:stretch>
              <a:fillRect/>
            </a:stretch>
          </p:blipFill>
          <p:spPr>
            <a:xfrm>
              <a:off x="3746" y="3146"/>
              <a:ext cx="1912" cy="2770"/>
            </a:xfrm>
            <a:prstGeom prst="rect">
              <a:avLst/>
            </a:prstGeom>
            <a:solidFill>
              <a:schemeClr val="accent6">
                <a:lumMod val="40000"/>
                <a:lumOff val="60000"/>
              </a:schemeClr>
            </a:solidFill>
          </p:spPr>
        </p:pic>
      </p:grpSp>
      <p:pic>
        <p:nvPicPr>
          <p:cNvPr id="262" name="图片 261" descr="014声音"/>
          <p:cNvPicPr>
            <a:picLocks noChangeAspect="1"/>
          </p:cNvPicPr>
          <p:nvPr/>
        </p:nvPicPr>
        <p:blipFill>
          <a:blip r:embed="rId72">
            <a:extLst>
              <a:ext uri="{96DAC541-7B7A-43D3-8B79-37D633B846F1}">
                <asvg:svgBlip xmlns:asvg="http://schemas.microsoft.com/office/drawing/2016/SVG/main" r:embed="rId73"/>
              </a:ext>
            </a:extLst>
          </a:blip>
          <a:srcRect l="56615"/>
          <a:stretch>
            <a:fillRect/>
          </a:stretch>
        </p:blipFill>
        <p:spPr>
          <a:xfrm rot="5580000">
            <a:off x="1314450" y="4752975"/>
            <a:ext cx="301625" cy="763905"/>
          </a:xfrm>
          <a:prstGeom prst="rect">
            <a:avLst/>
          </a:prstGeom>
        </p:spPr>
      </p:pic>
      <p:grpSp>
        <p:nvGrpSpPr>
          <p:cNvPr id="263" name="组合 262"/>
          <p:cNvGrpSpPr/>
          <p:nvPr/>
        </p:nvGrpSpPr>
        <p:grpSpPr>
          <a:xfrm rot="8820000">
            <a:off x="1951990" y="4124325"/>
            <a:ext cx="224155" cy="743585"/>
            <a:chOff x="5100" y="4495"/>
            <a:chExt cx="391" cy="913"/>
          </a:xfrm>
        </p:grpSpPr>
        <p:pic>
          <p:nvPicPr>
            <p:cNvPr id="264" name="图片 263" descr="振动模式"/>
            <p:cNvPicPr>
              <a:picLocks noChangeAspect="1"/>
            </p:cNvPicPr>
            <p:nvPr>
              <p:custDataLst>
                <p:tags r:id="rId74"/>
              </p:custDataLst>
            </p:nvPr>
          </p:nvPicPr>
          <p:blipFill>
            <a:blip r:embed="rId75">
              <a:extLst>
                <a:ext uri="{96DAC541-7B7A-43D3-8B79-37D633B846F1}">
                  <asvg:svgBlip xmlns:asvg="http://schemas.microsoft.com/office/drawing/2016/SVG/main" r:embed="rId76"/>
                </a:ext>
              </a:extLst>
            </a:blip>
            <a:srcRect l="6771" t="26146" r="74063" b="24844"/>
            <a:stretch>
              <a:fillRect/>
            </a:stretch>
          </p:blipFill>
          <p:spPr>
            <a:xfrm rot="2160000">
              <a:off x="5100" y="4495"/>
              <a:ext cx="307" cy="842"/>
            </a:xfrm>
            <a:prstGeom prst="rect">
              <a:avLst/>
            </a:prstGeom>
          </p:spPr>
        </p:pic>
        <p:pic>
          <p:nvPicPr>
            <p:cNvPr id="265" name="图片 264" descr="振动模式"/>
            <p:cNvPicPr>
              <a:picLocks noChangeAspect="1"/>
            </p:cNvPicPr>
            <p:nvPr>
              <p:custDataLst>
                <p:tags r:id="rId77"/>
              </p:custDataLst>
            </p:nvPr>
          </p:nvPicPr>
          <p:blipFill>
            <a:blip r:embed="rId75">
              <a:extLst>
                <a:ext uri="{96DAC541-7B7A-43D3-8B79-37D633B846F1}">
                  <asvg:svgBlip xmlns:asvg="http://schemas.microsoft.com/office/drawing/2016/SVG/main" r:embed="rId76"/>
                </a:ext>
              </a:extLst>
            </a:blip>
            <a:srcRect l="6771" t="26146" r="74063" b="24844"/>
            <a:stretch>
              <a:fillRect/>
            </a:stretch>
          </p:blipFill>
          <p:spPr>
            <a:xfrm rot="2160000">
              <a:off x="5185" y="4566"/>
              <a:ext cx="307" cy="842"/>
            </a:xfrm>
            <a:prstGeom prst="rect">
              <a:avLst/>
            </a:prstGeom>
          </p:spPr>
        </p:pic>
      </p:gr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6"/>
                                        </p:tgtEl>
                                        <p:attrNameLst>
                                          <p:attrName>style.visibility</p:attrName>
                                        </p:attrNameLst>
                                      </p:cBhvr>
                                      <p:to>
                                        <p:strVal val="visible"/>
                                      </p:to>
                                    </p:set>
                                  </p:childTnLst>
                                </p:cTn>
                              </p:par>
                            </p:childTnLst>
                          </p:cTn>
                        </p:par>
                        <p:par>
                          <p:cTn id="9" fill="hold">
                            <p:stCondLst>
                              <p:cond delay="0"/>
                            </p:stCondLst>
                            <p:childTnLst>
                              <p:par>
                                <p:cTn id="10" presetID="2" presetClass="entr" presetSubtype="8" fill="hold" nodeType="afterEffect">
                                  <p:stCondLst>
                                    <p:cond delay="0"/>
                                  </p:stCondLst>
                                  <p:childTnLst>
                                    <p:set>
                                      <p:cBhvr>
                                        <p:cTn id="11" dur="1" fill="hold">
                                          <p:stCondLst>
                                            <p:cond delay="0"/>
                                          </p:stCondLst>
                                        </p:cTn>
                                        <p:tgtEl>
                                          <p:spTgt spid="287"/>
                                        </p:tgtEl>
                                        <p:attrNameLst>
                                          <p:attrName>style.visibility</p:attrName>
                                        </p:attrNameLst>
                                      </p:cBhvr>
                                      <p:to>
                                        <p:strVal val="visible"/>
                                      </p:to>
                                    </p:set>
                                    <p:anim calcmode="lin" valueType="num">
                                      <p:cBhvr additive="base">
                                        <p:cTn id="12" dur="500" fill="hold"/>
                                        <p:tgtEl>
                                          <p:spTgt spid="287"/>
                                        </p:tgtEl>
                                        <p:attrNameLst>
                                          <p:attrName>ppt_x</p:attrName>
                                        </p:attrNameLst>
                                      </p:cBhvr>
                                      <p:tavLst>
                                        <p:tav tm="0">
                                          <p:val>
                                            <p:strVal val="0-#ppt_w/2"/>
                                          </p:val>
                                        </p:tav>
                                        <p:tav tm="100000">
                                          <p:val>
                                            <p:strVal val="#ppt_x"/>
                                          </p:val>
                                        </p:tav>
                                      </p:tavLst>
                                    </p:anim>
                                    <p:anim calcmode="lin" valueType="num">
                                      <p:cBhvr additive="base">
                                        <p:cTn id="13" dur="500" fill="hold"/>
                                        <p:tgtEl>
                                          <p:spTgt spid="28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wipe(down)">
                                      <p:cBhvr>
                                        <p:cTn id="17" dur="500"/>
                                        <p:tgtEl>
                                          <p:spTgt spid="236"/>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wipe(right)">
                                      <p:cBhvr>
                                        <p:cTn id="21" dur="500"/>
                                        <p:tgtEl>
                                          <p:spTgt spid="278"/>
                                        </p:tgtEl>
                                      </p:cBhvr>
                                    </p:animEffec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2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250"/>
                                        </p:tgtEl>
                                        <p:attrNameLst>
                                          <p:attrName>style.visibility</p:attrName>
                                        </p:attrNameLst>
                                      </p:cBhvr>
                                      <p:to>
                                        <p:strVal val="visible"/>
                                      </p:to>
                                    </p:set>
                                    <p:animEffect transition="in" filter="wipe(left)">
                                      <p:cBhvr>
                                        <p:cTn id="30" dur="500"/>
                                        <p:tgtEl>
                                          <p:spTgt spid="250"/>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282"/>
                                        </p:tgtEl>
                                        <p:attrNameLst>
                                          <p:attrName>style.visibility</p:attrName>
                                        </p:attrNameLst>
                                      </p:cBhvr>
                                      <p:to>
                                        <p:strVal val="visible"/>
                                      </p:to>
                                    </p:set>
                                    <p:animEffect transition="in" filter="wipe(left)">
                                      <p:cBhvr>
                                        <p:cTn id="34" dur="500"/>
                                        <p:tgtEl>
                                          <p:spTgt spid="282"/>
                                        </p:tgtEl>
                                      </p:cBhvr>
                                    </p:animEffect>
                                  </p:childTnLst>
                                </p:cTn>
                              </p:par>
                            </p:childTnLst>
                          </p:cTn>
                        </p:par>
                        <p:par>
                          <p:cTn id="35" fill="hold">
                            <p:stCondLst>
                              <p:cond delay="2500"/>
                            </p:stCondLst>
                            <p:childTnLst>
                              <p:par>
                                <p:cTn id="36" presetID="22" presetClass="entr" presetSubtype="8" fill="hold" nodeType="afterEffect">
                                  <p:stCondLst>
                                    <p:cond delay="0"/>
                                  </p:stCondLst>
                                  <p:childTnLst>
                                    <p:set>
                                      <p:cBhvr>
                                        <p:cTn id="37" dur="1" fill="hold">
                                          <p:stCondLst>
                                            <p:cond delay="0"/>
                                          </p:stCondLst>
                                        </p:cTn>
                                        <p:tgtEl>
                                          <p:spTgt spid="266"/>
                                        </p:tgtEl>
                                        <p:attrNameLst>
                                          <p:attrName>style.visibility</p:attrName>
                                        </p:attrNameLst>
                                      </p:cBhvr>
                                      <p:to>
                                        <p:strVal val="visible"/>
                                      </p:to>
                                    </p:set>
                                    <p:animEffect transition="in" filter="wipe(left)">
                                      <p:cBhvr>
                                        <p:cTn id="38" dur="500"/>
                                        <p:tgtEl>
                                          <p:spTgt spid="266"/>
                                        </p:tgtEl>
                                      </p:cBhvr>
                                    </p:animEffect>
                                  </p:childTnLst>
                                </p:cTn>
                              </p:par>
                            </p:childTnLst>
                          </p:cTn>
                        </p:par>
                        <p:par>
                          <p:cTn id="39" fill="hold">
                            <p:stCondLst>
                              <p:cond delay="3000"/>
                            </p:stCondLst>
                            <p:childTnLst>
                              <p:par>
                                <p:cTn id="40" presetID="22" presetClass="entr" presetSubtype="1" fill="hold" nodeType="afterEffect">
                                  <p:stCondLst>
                                    <p:cond delay="0"/>
                                  </p:stCondLst>
                                  <p:childTnLst>
                                    <p:set>
                                      <p:cBhvr>
                                        <p:cTn id="41" dur="1" fill="hold">
                                          <p:stCondLst>
                                            <p:cond delay="0"/>
                                          </p:stCondLst>
                                        </p:cTn>
                                        <p:tgtEl>
                                          <p:spTgt spid="240"/>
                                        </p:tgtEl>
                                        <p:attrNameLst>
                                          <p:attrName>style.visibility</p:attrName>
                                        </p:attrNameLst>
                                      </p:cBhvr>
                                      <p:to>
                                        <p:strVal val="visible"/>
                                      </p:to>
                                    </p:set>
                                    <p:animEffect transition="in" filter="wipe(up)">
                                      <p:cBhvr>
                                        <p:cTn id="42" dur="500"/>
                                        <p:tgtEl>
                                          <p:spTgt spid="24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39"/>
                                        </p:tgtEl>
                                        <p:attrNameLst>
                                          <p:attrName>style.visibility</p:attrName>
                                        </p:attrNameLst>
                                      </p:cBhvr>
                                      <p:to>
                                        <p:strVal val="visible"/>
                                      </p:to>
                                    </p:set>
                                    <p:animEffect transition="in" filter="wipe(up)">
                                      <p:cBhvr>
                                        <p:cTn id="45" dur="500"/>
                                        <p:tgtEl>
                                          <p:spTgt spid="239"/>
                                        </p:tgtEl>
                                      </p:cBhvr>
                                    </p:animEffect>
                                  </p:childTnLst>
                                </p:cTn>
                              </p:par>
                            </p:childTnLst>
                          </p:cTn>
                        </p:par>
                        <p:par>
                          <p:cTn id="46" fill="hold">
                            <p:stCondLst>
                              <p:cond delay="3500"/>
                            </p:stCondLst>
                            <p:childTnLst>
                              <p:par>
                                <p:cTn id="47" presetID="22" presetClass="entr" presetSubtype="2" fill="hold" nodeType="afterEffect">
                                  <p:stCondLst>
                                    <p:cond delay="0"/>
                                  </p:stCondLst>
                                  <p:childTnLst>
                                    <p:set>
                                      <p:cBhvr>
                                        <p:cTn id="48" dur="1" fill="hold">
                                          <p:stCondLst>
                                            <p:cond delay="0"/>
                                          </p:stCondLst>
                                        </p:cTn>
                                        <p:tgtEl>
                                          <p:spTgt spid="226"/>
                                        </p:tgtEl>
                                        <p:attrNameLst>
                                          <p:attrName>style.visibility</p:attrName>
                                        </p:attrNameLst>
                                      </p:cBhvr>
                                      <p:to>
                                        <p:strVal val="visible"/>
                                      </p:to>
                                    </p:set>
                                    <p:animEffect transition="in" filter="wipe(right)">
                                      <p:cBhvr>
                                        <p:cTn id="49"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3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en-US" altLang="zh-CN"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2"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3"/>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 name="矩形 2"/>
            <p:cNvSpPr/>
            <p:nvPr>
              <p:custDataLst>
                <p:tags r:id="rId4"/>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23" name="组合 22"/>
            <p:cNvGrpSpPr/>
            <p:nvPr/>
          </p:nvGrpSpPr>
          <p:grpSpPr>
            <a:xfrm>
              <a:off x="754602" y="164705"/>
              <a:ext cx="6564713" cy="313322"/>
              <a:chOff x="650084" y="1233945"/>
              <a:chExt cx="6564713" cy="313322"/>
            </a:xfrm>
          </p:grpSpPr>
          <p:cxnSp>
            <p:nvCxnSpPr>
              <p:cNvPr id="24" name="直接连接符 23"/>
              <p:cNvCxnSpPr/>
              <p:nvPr>
                <p:custDataLst>
                  <p:tags r:id="rId5"/>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5" name="矩形: 圆角 17"/>
              <p:cNvSpPr/>
              <p:nvPr>
                <p:custDataLst>
                  <p:tags r:id="rId6"/>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7"/>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8"/>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custDataLst>
                  <p:tags r:id="rId9"/>
                </p:custDataLst>
              </p:nvPr>
            </p:nvSpPr>
            <p:spPr>
              <a:xfrm>
                <a:off x="4614262"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solidFill>
                      <a:schemeClr val="bg1"/>
                    </a:solidFill>
                    <a:latin typeface="微软雅黑" panose="020B0503020204020204" pitchFamily="34" charset="-122"/>
                    <a:ea typeface="微软雅黑" panose="020B0503020204020204" pitchFamily="34" charset="-122"/>
                  </a:rPr>
                  <a:t>研究方案</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10"/>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5" name="文本框 4"/>
          <p:cNvSpPr txBox="1"/>
          <p:nvPr>
            <p:custDataLst>
              <p:tags r:id="rId11"/>
            </p:custDataLst>
          </p:nvPr>
        </p:nvSpPr>
        <p:spPr>
          <a:xfrm>
            <a:off x="255905" y="592455"/>
            <a:ext cx="6096000" cy="398780"/>
          </a:xfrm>
          <a:prstGeom prst="rect">
            <a:avLst/>
          </a:prstGeom>
          <a:noFill/>
        </p:spPr>
        <p:txBody>
          <a:bodyPr wrap="square" rtlCol="0" anchor="t">
            <a:spAutoFit/>
          </a:bodyPr>
          <a:p>
            <a:r>
              <a:rPr lang="zh-CN" altLang="en-US" sz="2000" b="1" dirty="0">
                <a:solidFill>
                  <a:srgbClr val="253F64"/>
                </a:solidFill>
                <a:latin typeface="微软雅黑" panose="020B0503020204020204" pitchFamily="34" charset="-122"/>
                <a:ea typeface="微软雅黑" panose="020B0503020204020204" pitchFamily="34" charset="-122"/>
                <a:cs typeface="微软雅黑" panose="020B0503020204020204" pitchFamily="34" charset="-122"/>
                <a:sym typeface="+mn-ea"/>
              </a:rPr>
              <a:t>研究点</a:t>
            </a:r>
            <a:r>
              <a:rPr lang="zh-CN" altLang="en-US" sz="2000" b="1" dirty="0">
                <a:solidFill>
                  <a:srgbClr val="253F64"/>
                </a:solidFill>
                <a:latin typeface="微软雅黑" panose="020B0503020204020204" pitchFamily="34" charset="-122"/>
                <a:ea typeface="微软雅黑" panose="020B0503020204020204" pitchFamily="34" charset="-122"/>
                <a:cs typeface="微软雅黑" panose="020B0503020204020204" pitchFamily="34" charset="-122"/>
                <a:sym typeface="+mn-ea"/>
              </a:rPr>
              <a:t>二：跨设备的群组会话鲁棒识别</a:t>
            </a:r>
            <a:endParaRPr lang="zh-CN" altLang="en-US" sz="2000" b="1" dirty="0">
              <a:solidFill>
                <a:srgbClr val="253F6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8" name="文本框 167"/>
          <p:cNvSpPr txBox="1"/>
          <p:nvPr>
            <p:custDataLst>
              <p:tags r:id="rId12"/>
            </p:custDataLst>
          </p:nvPr>
        </p:nvSpPr>
        <p:spPr>
          <a:xfrm>
            <a:off x="64770" y="1442720"/>
            <a:ext cx="1385570" cy="368300"/>
          </a:xfrm>
          <a:prstGeom prst="rect">
            <a:avLst/>
          </a:prstGeom>
          <a:noFill/>
        </p:spPr>
        <p:txBody>
          <a:bodyPr wrap="square" rtlCol="0">
            <a:spAutoFit/>
          </a:bodyPr>
          <a:p>
            <a:pPr algn="ctr"/>
            <a:r>
              <a:rPr lang="zh-CN" altLang="en-US" sz="1800">
                <a:latin typeface="微软雅黑" panose="020B0503020204020204" pitchFamily="34" charset="-122"/>
                <a:ea typeface="微软雅黑" panose="020B0503020204020204" pitchFamily="34" charset="-122"/>
              </a:rPr>
              <a:t>传感器信号</a:t>
            </a:r>
            <a:endParaRPr lang="zh-CN" altLang="en-US" sz="1800">
              <a:latin typeface="微软雅黑" panose="020B0503020204020204" pitchFamily="34" charset="-122"/>
              <a:ea typeface="微软雅黑" panose="020B0503020204020204" pitchFamily="34" charset="-122"/>
            </a:endParaRPr>
          </a:p>
        </p:txBody>
      </p:sp>
      <p:sp>
        <p:nvSpPr>
          <p:cNvPr id="169" name="圆角矩形 168"/>
          <p:cNvSpPr/>
          <p:nvPr>
            <p:custDataLst>
              <p:tags r:id="rId13"/>
            </p:custDataLst>
          </p:nvPr>
        </p:nvSpPr>
        <p:spPr>
          <a:xfrm>
            <a:off x="1628140" y="1370330"/>
            <a:ext cx="1254760" cy="518400"/>
          </a:xfrm>
          <a:prstGeom prst="roundRect">
            <a:avLst>
              <a:gd name="adj" fmla="val 1976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rPr>
              <a:t>预处理</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endParaRPr>
          </a:p>
        </p:txBody>
      </p:sp>
      <p:sp>
        <p:nvSpPr>
          <p:cNvPr id="170" name="圆角矩形 169"/>
          <p:cNvSpPr/>
          <p:nvPr>
            <p:custDataLst>
              <p:tags r:id="rId14"/>
            </p:custDataLst>
          </p:nvPr>
        </p:nvSpPr>
        <p:spPr>
          <a:xfrm>
            <a:off x="3242945" y="1370330"/>
            <a:ext cx="1851025" cy="518160"/>
          </a:xfrm>
          <a:prstGeom prst="roundRect">
            <a:avLst>
              <a:gd name="adj" fmla="val 19760"/>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800">
                <a:solidFill>
                  <a:schemeClr val="tx1"/>
                </a:solidFill>
                <a:latin typeface="微软雅黑" panose="020B0503020204020204" pitchFamily="34" charset="-122"/>
                <a:ea typeface="微软雅黑" panose="020B0503020204020204" pitchFamily="34" charset="-122"/>
                <a:cs typeface="Consolas" panose="020B0609020204030204" charset="0"/>
                <a:sym typeface="+mn-ea"/>
              </a:rPr>
              <a:t>会话内容识别</a:t>
            </a:r>
            <a:endParaRPr lang="zh-CN" altLang="en-US" sz="1800">
              <a:solidFill>
                <a:schemeClr val="tx1"/>
              </a:solidFill>
              <a:latin typeface="微软雅黑" panose="020B0503020204020204" pitchFamily="34" charset="-122"/>
              <a:ea typeface="微软雅黑" panose="020B0503020204020204" pitchFamily="34" charset="-122"/>
              <a:cs typeface="Consolas" panose="020B0609020204030204" charset="0"/>
              <a:sym typeface="+mn-ea"/>
            </a:endParaRPr>
          </a:p>
        </p:txBody>
      </p:sp>
      <p:sp>
        <p:nvSpPr>
          <p:cNvPr id="171" name="文本框 170"/>
          <p:cNvSpPr txBox="1"/>
          <p:nvPr>
            <p:custDataLst>
              <p:tags r:id="rId15"/>
            </p:custDataLst>
          </p:nvPr>
        </p:nvSpPr>
        <p:spPr>
          <a:xfrm>
            <a:off x="5311775" y="1442720"/>
            <a:ext cx="2365375" cy="368300"/>
          </a:xfrm>
          <a:prstGeom prst="rect">
            <a:avLst/>
          </a:prstGeom>
          <a:noFill/>
        </p:spPr>
        <p:txBody>
          <a:bodyPr wrap="square" rtlCol="0">
            <a:spAutoFit/>
          </a:bodyPr>
          <a:p>
            <a:pPr algn="ctr"/>
            <a:r>
              <a:rPr lang="en-US" altLang="zh-CN" sz="1800">
                <a:latin typeface="微软雅黑" panose="020B0503020204020204" pitchFamily="34" charset="-122"/>
                <a:ea typeface="微软雅黑" panose="020B0503020204020204" pitchFamily="34" charset="-122"/>
                <a:sym typeface="+mn-ea"/>
              </a:rPr>
              <a:t>W1,W2,W3|W4,W5</a:t>
            </a:r>
            <a:endParaRPr lang="en-US" altLang="zh-CN" sz="1800">
              <a:latin typeface="微软雅黑" panose="020B0503020204020204" pitchFamily="34" charset="-122"/>
              <a:ea typeface="微软雅黑" panose="020B0503020204020204" pitchFamily="34" charset="-122"/>
              <a:sym typeface="+mn-ea"/>
            </a:endParaRPr>
          </a:p>
        </p:txBody>
      </p:sp>
      <p:sp>
        <p:nvSpPr>
          <p:cNvPr id="172" name="圆角矩形 171"/>
          <p:cNvSpPr/>
          <p:nvPr>
            <p:custDataLst>
              <p:tags r:id="rId16"/>
            </p:custDataLst>
          </p:nvPr>
        </p:nvSpPr>
        <p:spPr>
          <a:xfrm>
            <a:off x="7987665" y="1369695"/>
            <a:ext cx="1717675" cy="518160"/>
          </a:xfrm>
          <a:prstGeom prst="roundRect">
            <a:avLst>
              <a:gd name="adj" fmla="val 19760"/>
            </a:avLst>
          </a:prstGeom>
          <a:solidFill>
            <a:srgbClr val="D5C4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rPr>
              <a:t>群组会话匹配</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endParaRPr>
          </a:p>
        </p:txBody>
      </p:sp>
      <p:sp>
        <p:nvSpPr>
          <p:cNvPr id="173" name="圆角矩形 172"/>
          <p:cNvSpPr/>
          <p:nvPr>
            <p:custDataLst>
              <p:tags r:id="rId17"/>
            </p:custDataLst>
          </p:nvPr>
        </p:nvSpPr>
        <p:spPr>
          <a:xfrm>
            <a:off x="3242945" y="2190750"/>
            <a:ext cx="1851025" cy="518160"/>
          </a:xfrm>
          <a:prstGeom prst="roundRect">
            <a:avLst>
              <a:gd name="adj" fmla="val 19760"/>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sym typeface="+mn-ea"/>
              </a:rPr>
              <a:t>说话人特征提取</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sym typeface="+mn-ea"/>
            </a:endParaRPr>
          </a:p>
        </p:txBody>
      </p:sp>
      <p:cxnSp>
        <p:nvCxnSpPr>
          <p:cNvPr id="174" name="直接箭头连接符 173"/>
          <p:cNvCxnSpPr>
            <a:endCxn id="169" idx="1"/>
          </p:cNvCxnSpPr>
          <p:nvPr>
            <p:custDataLst>
              <p:tags r:id="rId18"/>
            </p:custDataLst>
          </p:nvPr>
        </p:nvCxnSpPr>
        <p:spPr>
          <a:xfrm>
            <a:off x="1366520" y="1626870"/>
            <a:ext cx="261620" cy="254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5" name="直接箭头连接符 174"/>
          <p:cNvCxnSpPr>
            <a:stCxn id="169" idx="3"/>
            <a:endCxn id="170" idx="1"/>
          </p:cNvCxnSpPr>
          <p:nvPr>
            <p:custDataLst>
              <p:tags r:id="rId19"/>
            </p:custDataLst>
          </p:nvPr>
        </p:nvCxnSpPr>
        <p:spPr>
          <a:xfrm>
            <a:off x="2882900" y="1629410"/>
            <a:ext cx="360045" cy="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6" name="直接箭头连接符 175"/>
          <p:cNvCxnSpPr>
            <a:stCxn id="170" idx="3"/>
            <a:endCxn id="171" idx="1"/>
          </p:cNvCxnSpPr>
          <p:nvPr>
            <p:custDataLst>
              <p:tags r:id="rId20"/>
            </p:custDataLst>
          </p:nvPr>
        </p:nvCxnSpPr>
        <p:spPr>
          <a:xfrm flipV="1">
            <a:off x="5093970" y="1626870"/>
            <a:ext cx="217805" cy="254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7" name="直接箭头连接符 176"/>
          <p:cNvCxnSpPr/>
          <p:nvPr>
            <p:custDataLst>
              <p:tags r:id="rId21"/>
            </p:custDataLst>
          </p:nvPr>
        </p:nvCxnSpPr>
        <p:spPr>
          <a:xfrm>
            <a:off x="7551420" y="1626870"/>
            <a:ext cx="360000" cy="254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8" name="肘形连接符 177"/>
          <p:cNvCxnSpPr>
            <a:stCxn id="169" idx="3"/>
            <a:endCxn id="173" idx="1"/>
          </p:cNvCxnSpPr>
          <p:nvPr>
            <p:custDataLst>
              <p:tags r:id="rId22"/>
            </p:custDataLst>
          </p:nvPr>
        </p:nvCxnSpPr>
        <p:spPr>
          <a:xfrm>
            <a:off x="2882900" y="1629410"/>
            <a:ext cx="360045" cy="820420"/>
          </a:xfrm>
          <a:prstGeom prst="bentConnector3">
            <a:avLst>
              <a:gd name="adj1" fmla="val 50088"/>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9" name="肘形连接符 178"/>
          <p:cNvCxnSpPr>
            <a:stCxn id="180" idx="3"/>
            <a:endCxn id="172" idx="2"/>
          </p:cNvCxnSpPr>
          <p:nvPr>
            <p:custDataLst>
              <p:tags r:id="rId23"/>
            </p:custDataLst>
          </p:nvPr>
        </p:nvCxnSpPr>
        <p:spPr>
          <a:xfrm flipV="1">
            <a:off x="7015480" y="1887855"/>
            <a:ext cx="1831340" cy="561975"/>
          </a:xfrm>
          <a:prstGeom prst="bentConnector2">
            <a:avLst/>
          </a:prstGeom>
          <a:ln w="12700">
            <a:tailEnd type="arrow" w="med" len="med"/>
          </a:ln>
        </p:spPr>
        <p:style>
          <a:lnRef idx="1">
            <a:schemeClr val="dk1"/>
          </a:lnRef>
          <a:fillRef idx="0">
            <a:schemeClr val="dk1"/>
          </a:fillRef>
          <a:effectRef idx="0">
            <a:schemeClr val="dk1"/>
          </a:effectRef>
          <a:fontRef idx="minor">
            <a:schemeClr val="tx1"/>
          </a:fontRef>
        </p:style>
      </p:cxnSp>
      <p:sp>
        <p:nvSpPr>
          <p:cNvPr id="180" name="文本框 179"/>
          <p:cNvSpPr txBox="1"/>
          <p:nvPr>
            <p:custDataLst>
              <p:tags r:id="rId24"/>
            </p:custDataLst>
          </p:nvPr>
        </p:nvSpPr>
        <p:spPr>
          <a:xfrm>
            <a:off x="5594985" y="2265680"/>
            <a:ext cx="1420495" cy="368300"/>
          </a:xfrm>
          <a:prstGeom prst="rect">
            <a:avLst/>
          </a:prstGeom>
          <a:noFill/>
        </p:spPr>
        <p:txBody>
          <a:bodyPr wrap="square" rtlCol="0">
            <a:spAutoFit/>
          </a:bodyPr>
          <a:p>
            <a:pPr algn="ctr"/>
            <a:r>
              <a:rPr lang="zh-CN" altLang="en-US" sz="1800">
                <a:latin typeface="微软雅黑" panose="020B0503020204020204" pitchFamily="34" charset="-122"/>
                <a:ea typeface="微软雅黑" panose="020B0503020204020204" pitchFamily="34" charset="-122"/>
              </a:rPr>
              <a:t>说话人</a:t>
            </a:r>
            <a:r>
              <a:rPr lang="zh-CN" altLang="en-US" sz="1800">
                <a:latin typeface="微软雅黑" panose="020B0503020204020204" pitchFamily="34" charset="-122"/>
                <a:ea typeface="微软雅黑" panose="020B0503020204020204" pitchFamily="34" charset="-122"/>
              </a:rPr>
              <a:t>特征</a:t>
            </a:r>
            <a:endParaRPr lang="zh-CN" altLang="en-US" sz="1800">
              <a:latin typeface="微软雅黑" panose="020B0503020204020204" pitchFamily="34" charset="-122"/>
              <a:ea typeface="微软雅黑" panose="020B0503020204020204" pitchFamily="34" charset="-122"/>
            </a:endParaRPr>
          </a:p>
        </p:txBody>
      </p:sp>
      <p:cxnSp>
        <p:nvCxnSpPr>
          <p:cNvPr id="181" name="直接箭头连接符 180"/>
          <p:cNvCxnSpPr>
            <a:stCxn id="173" idx="3"/>
            <a:endCxn id="180" idx="1"/>
          </p:cNvCxnSpPr>
          <p:nvPr>
            <p:custDataLst>
              <p:tags r:id="rId25"/>
            </p:custDataLst>
          </p:nvPr>
        </p:nvCxnSpPr>
        <p:spPr>
          <a:xfrm>
            <a:off x="5093970" y="2449830"/>
            <a:ext cx="501015" cy="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82" name="肘形连接符 181"/>
          <p:cNvCxnSpPr>
            <a:stCxn id="168" idx="0"/>
            <a:endCxn id="172" idx="0"/>
          </p:cNvCxnSpPr>
          <p:nvPr>
            <p:custDataLst>
              <p:tags r:id="rId26"/>
            </p:custDataLst>
          </p:nvPr>
        </p:nvCxnSpPr>
        <p:spPr>
          <a:xfrm rot="16200000">
            <a:off x="4765675" y="-2638425"/>
            <a:ext cx="73025" cy="8089265"/>
          </a:xfrm>
          <a:prstGeom prst="bentConnector3">
            <a:avLst>
              <a:gd name="adj1" fmla="val 426087"/>
            </a:avLst>
          </a:prstGeom>
          <a:ln w="12700">
            <a:tailEnd type="arrow" w="med" len="med"/>
          </a:ln>
        </p:spPr>
        <p:style>
          <a:lnRef idx="1">
            <a:schemeClr val="dk1"/>
          </a:lnRef>
          <a:fillRef idx="0">
            <a:schemeClr val="dk1"/>
          </a:fillRef>
          <a:effectRef idx="0">
            <a:schemeClr val="dk1"/>
          </a:effectRef>
          <a:fontRef idx="minor">
            <a:schemeClr val="tx1"/>
          </a:fontRef>
        </p:style>
      </p:cxnSp>
      <p:sp>
        <p:nvSpPr>
          <p:cNvPr id="183" name="文本框 182"/>
          <p:cNvSpPr txBox="1"/>
          <p:nvPr>
            <p:custDataLst>
              <p:tags r:id="rId27"/>
            </p:custDataLst>
          </p:nvPr>
        </p:nvSpPr>
        <p:spPr>
          <a:xfrm>
            <a:off x="9829800" y="1442720"/>
            <a:ext cx="2343150" cy="583565"/>
          </a:xfrm>
          <a:prstGeom prst="rect">
            <a:avLst/>
          </a:prstGeom>
          <a:noFill/>
        </p:spPr>
        <p:txBody>
          <a:bodyPr wrap="square" rtlCol="0">
            <a:spAutoFit/>
          </a:bodyPr>
          <a:p>
            <a:pPr algn="ctr"/>
            <a:r>
              <a:rPr lang="en-US" altLang="zh-CN" sz="1800">
                <a:solidFill>
                  <a:srgbClr val="FF0000"/>
                </a:solidFill>
                <a:latin typeface="微软雅黑" panose="020B0503020204020204" pitchFamily="34" charset="-122"/>
                <a:ea typeface="微软雅黑" panose="020B0503020204020204" pitchFamily="34" charset="-122"/>
              </a:rPr>
              <a:t>W1,W2,W3</a:t>
            </a:r>
            <a:r>
              <a:rPr lang="en-US" altLang="zh-CN" sz="1800">
                <a:latin typeface="微软雅黑" panose="020B0503020204020204" pitchFamily="34" charset="-122"/>
                <a:ea typeface="微软雅黑" panose="020B0503020204020204" pitchFamily="34" charset="-122"/>
              </a:rPr>
              <a:t>|</a:t>
            </a:r>
            <a:r>
              <a:rPr lang="en-US" altLang="zh-CN" sz="1800">
                <a:solidFill>
                  <a:schemeClr val="accent6"/>
                </a:solidFill>
                <a:latin typeface="微软雅黑" panose="020B0503020204020204" pitchFamily="34" charset="-122"/>
                <a:ea typeface="微软雅黑" panose="020B0503020204020204" pitchFamily="34" charset="-122"/>
              </a:rPr>
              <a:t>W4,W5</a:t>
            </a:r>
            <a:endParaRPr lang="en-US" altLang="zh-CN" sz="1800">
              <a:solidFill>
                <a:schemeClr val="accent6"/>
              </a:solidFill>
              <a:latin typeface="微软雅黑" panose="020B0503020204020204" pitchFamily="34" charset="-122"/>
              <a:ea typeface="微软雅黑" panose="020B0503020204020204" pitchFamily="34" charset="-122"/>
            </a:endParaRPr>
          </a:p>
          <a:p>
            <a:pPr algn="ctr"/>
            <a:r>
              <a:rPr lang="zh-CN" altLang="en-US" sz="1400">
                <a:solidFill>
                  <a:schemeClr val="tx1"/>
                </a:solidFill>
                <a:latin typeface="微软雅黑" panose="020B0503020204020204" pitchFamily="34" charset="-122"/>
                <a:ea typeface="微软雅黑" panose="020B0503020204020204" pitchFamily="34" charset="-122"/>
              </a:rPr>
              <a:t>会话</a:t>
            </a:r>
            <a:r>
              <a:rPr lang="zh-CN" altLang="en-US" sz="1400">
                <a:solidFill>
                  <a:schemeClr val="tx1"/>
                </a:solidFill>
                <a:latin typeface="微软雅黑" panose="020B0503020204020204" pitchFamily="34" charset="-122"/>
                <a:ea typeface="微软雅黑" panose="020B0503020204020204" pitchFamily="34" charset="-122"/>
              </a:rPr>
              <a:t>日志</a:t>
            </a:r>
            <a:endParaRPr lang="zh-CN" altLang="en-US" sz="1400">
              <a:solidFill>
                <a:schemeClr val="tx1"/>
              </a:solidFill>
              <a:latin typeface="微软雅黑" panose="020B0503020204020204" pitchFamily="34" charset="-122"/>
              <a:ea typeface="微软雅黑" panose="020B0503020204020204" pitchFamily="34" charset="-122"/>
            </a:endParaRPr>
          </a:p>
        </p:txBody>
      </p:sp>
      <p:cxnSp>
        <p:nvCxnSpPr>
          <p:cNvPr id="184" name="直接箭头连接符 183"/>
          <p:cNvCxnSpPr/>
          <p:nvPr>
            <p:custDataLst>
              <p:tags r:id="rId28"/>
            </p:custDataLst>
          </p:nvPr>
        </p:nvCxnSpPr>
        <p:spPr>
          <a:xfrm>
            <a:off x="9719310" y="1626870"/>
            <a:ext cx="261620" cy="254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pic>
        <p:nvPicPr>
          <p:cNvPr id="10" name="图片 9"/>
          <p:cNvPicPr/>
          <p:nvPr>
            <p:custDataLst>
              <p:tags r:id="rId29"/>
            </p:custDataLst>
          </p:nvPr>
        </p:nvPicPr>
        <p:blipFill>
          <a:blip r:embed="rId30"/>
          <a:stretch>
            <a:fillRect/>
          </a:stretch>
        </p:blipFill>
        <p:spPr>
          <a:xfrm>
            <a:off x="6904990" y="2908935"/>
            <a:ext cx="4860000" cy="1692000"/>
          </a:xfrm>
          <a:prstGeom prst="rect">
            <a:avLst/>
          </a:prstGeom>
        </p:spPr>
      </p:pic>
      <p:pic>
        <p:nvPicPr>
          <p:cNvPr id="12" name="图片 11"/>
          <p:cNvPicPr/>
          <p:nvPr>
            <p:custDataLst>
              <p:tags r:id="rId31"/>
            </p:custDataLst>
          </p:nvPr>
        </p:nvPicPr>
        <p:blipFill>
          <a:blip r:embed="rId32"/>
          <a:stretch>
            <a:fillRect/>
          </a:stretch>
        </p:blipFill>
        <p:spPr>
          <a:xfrm>
            <a:off x="6904990" y="4700905"/>
            <a:ext cx="4860000" cy="1692000"/>
          </a:xfrm>
          <a:prstGeom prst="rect">
            <a:avLst/>
          </a:prstGeom>
        </p:spPr>
      </p:pic>
      <p:pic>
        <p:nvPicPr>
          <p:cNvPr id="17" name="图片 16"/>
          <p:cNvPicPr/>
          <p:nvPr>
            <p:custDataLst>
              <p:tags r:id="rId33"/>
            </p:custDataLst>
          </p:nvPr>
        </p:nvPicPr>
        <p:blipFill>
          <a:blip r:embed="rId34"/>
          <a:stretch>
            <a:fillRect/>
          </a:stretch>
        </p:blipFill>
        <p:spPr>
          <a:xfrm>
            <a:off x="4076700" y="2915920"/>
            <a:ext cx="2628000" cy="3474000"/>
          </a:xfrm>
          <a:prstGeom prst="rect">
            <a:avLst/>
          </a:prstGeom>
        </p:spPr>
      </p:pic>
      <p:sp>
        <p:nvSpPr>
          <p:cNvPr id="49" name="文本框 48"/>
          <p:cNvSpPr txBox="1"/>
          <p:nvPr>
            <p:custDataLst>
              <p:tags r:id="rId35"/>
            </p:custDataLst>
          </p:nvPr>
        </p:nvSpPr>
        <p:spPr>
          <a:xfrm>
            <a:off x="6809105" y="2898140"/>
            <a:ext cx="4854575" cy="337185"/>
          </a:xfrm>
          <a:prstGeom prst="rect">
            <a:avLst/>
          </a:prstGeom>
          <a:noFill/>
        </p:spPr>
        <p:txBody>
          <a:bodyPr wrap="square" rtlCol="0" anchor="t">
            <a:spAutoFit/>
          </a:bodyPr>
          <a:p>
            <a:pPr algn="r"/>
            <a:r>
              <a:rPr lang="zh-CN" altLang="en-US" sz="1600" b="1">
                <a:latin typeface="Consolas" panose="020B0609020204030204" charset="0"/>
                <a:ea typeface="微软雅黑" panose="020B0503020204020204" pitchFamily="34" charset="-122"/>
                <a:cs typeface="Consolas" panose="020B0609020204030204" charset="0"/>
                <a:sym typeface="+mn-ea"/>
              </a:rPr>
              <a:t>会话内容识别模块</a:t>
            </a:r>
            <a:endParaRPr lang="zh-CN" altLang="en-US" sz="1600" b="1">
              <a:latin typeface="Consolas" panose="020B0609020204030204" charset="0"/>
              <a:ea typeface="微软雅黑" panose="020B0503020204020204" pitchFamily="34" charset="-122"/>
              <a:cs typeface="Consolas" panose="020B0609020204030204" charset="0"/>
              <a:sym typeface="+mn-ea"/>
            </a:endParaRPr>
          </a:p>
        </p:txBody>
      </p:sp>
      <p:sp>
        <p:nvSpPr>
          <p:cNvPr id="42" name="文本框 41"/>
          <p:cNvSpPr txBox="1"/>
          <p:nvPr>
            <p:custDataLst>
              <p:tags r:id="rId36"/>
            </p:custDataLst>
          </p:nvPr>
        </p:nvSpPr>
        <p:spPr>
          <a:xfrm>
            <a:off x="4259580" y="2909570"/>
            <a:ext cx="2266950" cy="337185"/>
          </a:xfrm>
          <a:prstGeom prst="rect">
            <a:avLst/>
          </a:prstGeom>
          <a:noFill/>
        </p:spPr>
        <p:txBody>
          <a:bodyPr wrap="square" rtlCol="0">
            <a:spAutoFit/>
          </a:bodyPr>
          <a:p>
            <a:pPr algn="ctr"/>
            <a:r>
              <a:rPr lang="zh-CN" altLang="en-US" sz="1600" b="1">
                <a:latin typeface="Consolas" panose="020B0609020204030204" charset="0"/>
                <a:ea typeface="微软雅黑" panose="020B0503020204020204" pitchFamily="34" charset="-122"/>
                <a:cs typeface="Consolas" panose="020B0609020204030204" charset="0"/>
                <a:sym typeface="+mn-ea"/>
              </a:rPr>
              <a:t>说话人特征提取模块</a:t>
            </a:r>
            <a:endParaRPr lang="zh-CN" altLang="en-US" sz="1600" b="1">
              <a:latin typeface="Consolas" panose="020B0609020204030204" charset="0"/>
              <a:ea typeface="微软雅黑" panose="020B0503020204020204" pitchFamily="34" charset="-122"/>
              <a:cs typeface="Consolas" panose="020B0609020204030204" charset="0"/>
              <a:sym typeface="+mn-ea"/>
            </a:endParaRPr>
          </a:p>
        </p:txBody>
      </p:sp>
      <p:sp>
        <p:nvSpPr>
          <p:cNvPr id="51" name="文本框 50"/>
          <p:cNvSpPr txBox="1"/>
          <p:nvPr>
            <p:custDataLst>
              <p:tags r:id="rId37"/>
            </p:custDataLst>
          </p:nvPr>
        </p:nvSpPr>
        <p:spPr>
          <a:xfrm>
            <a:off x="6808470" y="4674870"/>
            <a:ext cx="4854575" cy="337185"/>
          </a:xfrm>
          <a:prstGeom prst="rect">
            <a:avLst/>
          </a:prstGeom>
          <a:noFill/>
        </p:spPr>
        <p:txBody>
          <a:bodyPr wrap="square" rtlCol="0" anchor="t">
            <a:spAutoFit/>
          </a:bodyPr>
          <a:p>
            <a:pPr algn="r"/>
            <a:r>
              <a:rPr lang="zh-CN" altLang="en-US" sz="1600" b="1">
                <a:latin typeface="Consolas" panose="020B0609020204030204" charset="0"/>
                <a:ea typeface="微软雅黑" panose="020B0503020204020204" pitchFamily="34" charset="-122"/>
                <a:cs typeface="Consolas" panose="020B0609020204030204" charset="0"/>
                <a:sym typeface="+mn-ea"/>
              </a:rPr>
              <a:t>群组会话</a:t>
            </a:r>
            <a:r>
              <a:rPr lang="zh-CN" altLang="en-US" sz="1600" b="1">
                <a:latin typeface="Consolas" panose="020B0609020204030204" charset="0"/>
                <a:ea typeface="微软雅黑" panose="020B0503020204020204" pitchFamily="34" charset="-122"/>
                <a:cs typeface="Consolas" panose="020B0609020204030204" charset="0"/>
                <a:sym typeface="+mn-ea"/>
              </a:rPr>
              <a:t>匹配模块</a:t>
            </a:r>
            <a:endParaRPr lang="zh-CN" altLang="en-US" sz="1600" b="1">
              <a:latin typeface="Consolas" panose="020B0609020204030204" charset="0"/>
              <a:ea typeface="微软雅黑" panose="020B0503020204020204" pitchFamily="34" charset="-122"/>
              <a:cs typeface="Consolas" panose="020B0609020204030204" charset="0"/>
              <a:sym typeface="+mn-ea"/>
            </a:endParaRPr>
          </a:p>
        </p:txBody>
      </p:sp>
      <p:grpSp>
        <p:nvGrpSpPr>
          <p:cNvPr id="36" name="组合 35"/>
          <p:cNvGrpSpPr/>
          <p:nvPr/>
        </p:nvGrpSpPr>
        <p:grpSpPr>
          <a:xfrm>
            <a:off x="9035415" y="2345055"/>
            <a:ext cx="2636520" cy="459105"/>
            <a:chOff x="14132" y="3769"/>
            <a:chExt cx="4152" cy="723"/>
          </a:xfrm>
        </p:grpSpPr>
        <p:sp>
          <p:nvSpPr>
            <p:cNvPr id="72" name="圆角矩形 71"/>
            <p:cNvSpPr/>
            <p:nvPr>
              <p:custDataLst>
                <p:tags r:id="rId38"/>
              </p:custDataLst>
            </p:nvPr>
          </p:nvSpPr>
          <p:spPr>
            <a:xfrm>
              <a:off x="14266" y="3845"/>
              <a:ext cx="2174" cy="571"/>
            </a:xfrm>
            <a:prstGeom prst="roundRect">
              <a:avLst>
                <a:gd name="adj" fmla="val 19760"/>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bg1"/>
                  </a:solidFill>
                  <a:latin typeface="Consolas" panose="020B0609020204030204" charset="0"/>
                  <a:ea typeface="微软雅黑" panose="020B0503020204020204" pitchFamily="34" charset="-122"/>
                  <a:cs typeface="Consolas" panose="020B0609020204030204" charset="0"/>
                </a:rPr>
                <a:t>Linear </a:t>
              </a:r>
              <a:r>
                <a:rPr lang="en-US" altLang="zh-CN" sz="1200" b="1">
                  <a:solidFill>
                    <a:schemeClr val="bg1"/>
                  </a:solidFill>
                  <a:latin typeface="Consolas" panose="020B0609020204030204" charset="0"/>
                  <a:ea typeface="微软雅黑" panose="020B0503020204020204" pitchFamily="34" charset="-122"/>
                  <a:cs typeface="Consolas" panose="020B0609020204030204" charset="0"/>
                </a:rPr>
                <a:t>Module</a:t>
              </a:r>
              <a:endParaRPr lang="en-US" altLang="zh-CN" sz="1200" b="1">
                <a:solidFill>
                  <a:schemeClr val="bg1"/>
                </a:solidFill>
                <a:latin typeface="Consolas" panose="020B0609020204030204" charset="0"/>
                <a:ea typeface="微软雅黑" panose="020B0503020204020204" pitchFamily="34" charset="-122"/>
                <a:cs typeface="Consolas" panose="020B0609020204030204" charset="0"/>
              </a:endParaRPr>
            </a:p>
          </p:txBody>
        </p:sp>
        <p:sp>
          <p:nvSpPr>
            <p:cNvPr id="20" name="文本框 19"/>
            <p:cNvSpPr txBox="1"/>
            <p:nvPr/>
          </p:nvSpPr>
          <p:spPr>
            <a:xfrm>
              <a:off x="16440" y="3841"/>
              <a:ext cx="1843" cy="58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训练</a:t>
              </a:r>
              <a:r>
                <a:rPr lang="zh-CN" altLang="en-US">
                  <a:latin typeface="微软雅黑" panose="020B0503020204020204" pitchFamily="34" charset="-122"/>
                  <a:ea typeface="微软雅黑" panose="020B0503020204020204" pitchFamily="34" charset="-122"/>
                </a:rPr>
                <a:t>模块</a:t>
              </a: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14132" y="3769"/>
              <a:ext cx="4152" cy="723"/>
            </a:xfrm>
            <a:prstGeom prst="rect">
              <a:avLst/>
            </a:prstGeom>
            <a:noFill/>
            <a:ln w="254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sp>
        <p:nvSpPr>
          <p:cNvPr id="6" name="文本框 5"/>
          <p:cNvSpPr txBox="1"/>
          <p:nvPr>
            <p:custDataLst>
              <p:tags r:id="rId39"/>
            </p:custDataLst>
          </p:nvPr>
        </p:nvSpPr>
        <p:spPr>
          <a:xfrm>
            <a:off x="0" y="2910840"/>
            <a:ext cx="4157980" cy="1861185"/>
          </a:xfrm>
          <a:prstGeom prst="rect">
            <a:avLst/>
          </a:prstGeom>
          <a:noFill/>
        </p:spPr>
        <p:txBody>
          <a:bodyPr wrap="square" rtlCol="0">
            <a:spAutoFit/>
          </a:bodyPr>
          <a:p>
            <a:pPr marL="285750" indent="-285750" latinLnBrk="0">
              <a:lnSpc>
                <a:spcPct val="120000"/>
              </a:lnSpc>
              <a:spcAft>
                <a:spcPts val="0"/>
              </a:spcAft>
              <a:buFont typeface="Wingdings" panose="05000000000000000000" charset="0"/>
              <a:buChar char="p"/>
            </a:pPr>
            <a:r>
              <a:rPr lang="zh-CN" altLang="en-US" sz="1600" b="1">
                <a:latin typeface="微软雅黑" panose="020B0503020204020204" pitchFamily="34" charset="-122"/>
                <a:ea typeface="微软雅黑" panose="020B0503020204020204" pitchFamily="34" charset="-122"/>
                <a:sym typeface="+mn-ea"/>
              </a:rPr>
              <a:t>研究方案</a:t>
            </a:r>
            <a:endParaRPr lang="zh-CN" altLang="en-US" sz="1600" b="1">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ü"/>
            </a:pPr>
            <a:r>
              <a:rPr lang="zh-CN" altLang="en-US" sz="1600">
                <a:latin typeface="微软雅黑" panose="020B0503020204020204" pitchFamily="34" charset="-122"/>
                <a:ea typeface="微软雅黑" panose="020B0503020204020204" pitchFamily="34" charset="-122"/>
                <a:sym typeface="+mn-ea"/>
              </a:rPr>
              <a:t>固定原始网络</a:t>
            </a:r>
            <a:r>
              <a:rPr lang="zh-CN" altLang="en-US" sz="1600">
                <a:latin typeface="微软雅黑" panose="020B0503020204020204" pitchFamily="34" charset="-122"/>
                <a:ea typeface="微软雅黑" panose="020B0503020204020204" pitchFamily="34" charset="-122"/>
                <a:sym typeface="+mn-ea"/>
              </a:rPr>
              <a:t>参数</a:t>
            </a:r>
            <a:endParaRPr lang="zh-CN" altLang="en-US" sz="1600">
              <a:latin typeface="微软雅黑" panose="020B0503020204020204" pitchFamily="34" charset="-122"/>
              <a:ea typeface="微软雅黑" panose="020B0503020204020204" pitchFamily="34" charset="-122"/>
              <a:sym typeface="+mn-ea"/>
            </a:endParaRPr>
          </a:p>
          <a:p>
            <a:pPr marL="539750" lvl="1" indent="-285750" latinLnBrk="0">
              <a:lnSpc>
                <a:spcPct val="120000"/>
              </a:lnSpc>
              <a:spcAft>
                <a:spcPts val="0"/>
              </a:spcAft>
              <a:buFont typeface="Wingdings" panose="05000000000000000000" charset="0"/>
              <a:buChar char="ü"/>
            </a:pPr>
            <a:r>
              <a:rPr lang="zh-CN" altLang="en-US" sz="1600">
                <a:latin typeface="微软雅黑" panose="020B0503020204020204" pitchFamily="34" charset="-122"/>
                <a:ea typeface="微软雅黑" panose="020B0503020204020204" pitchFamily="34" charset="-122"/>
                <a:sym typeface="+mn-ea"/>
              </a:rPr>
              <a:t>在各个模块中插入</a:t>
            </a:r>
            <a:r>
              <a:rPr lang="zh-CN" altLang="en-US" sz="1600">
                <a:solidFill>
                  <a:srgbClr val="FF0000"/>
                </a:solidFill>
                <a:latin typeface="微软雅黑" panose="020B0503020204020204" pitchFamily="34" charset="-122"/>
                <a:ea typeface="微软雅黑" panose="020B0503020204020204" pitchFamily="34" charset="-122"/>
                <a:sym typeface="+mn-ea"/>
              </a:rPr>
              <a:t>线性隐藏网络</a:t>
            </a:r>
            <a:r>
              <a:rPr lang="zh-CN" altLang="en-US" sz="1600">
                <a:latin typeface="微软雅黑" panose="020B0503020204020204" pitchFamily="34" charset="-122"/>
                <a:ea typeface="微软雅黑" panose="020B0503020204020204" pitchFamily="34" charset="-122"/>
                <a:sym typeface="+mn-ea"/>
              </a:rPr>
              <a:t>用于拟合新设备与原设备之间的分布差异</a:t>
            </a:r>
            <a:endParaRPr lang="zh-CN" altLang="en-US" sz="1600">
              <a:latin typeface="微软雅黑" panose="020B0503020204020204" pitchFamily="34" charset="-122"/>
              <a:ea typeface="微软雅黑" panose="020B0503020204020204" pitchFamily="34" charset="-122"/>
              <a:sym typeface="+mn-ea"/>
            </a:endParaRPr>
          </a:p>
          <a:p>
            <a:pPr marL="539750" lvl="1" indent="-285750" latinLnBrk="0">
              <a:lnSpc>
                <a:spcPct val="120000"/>
              </a:lnSpc>
              <a:spcAft>
                <a:spcPts val="0"/>
              </a:spcAft>
              <a:buFont typeface="Wingdings" panose="05000000000000000000" charset="0"/>
              <a:buChar char="è"/>
            </a:pPr>
            <a:r>
              <a:rPr lang="zh-CN" altLang="en-US" sz="1600">
                <a:latin typeface="微软雅黑" panose="020B0503020204020204" pitchFamily="34" charset="-122"/>
                <a:ea typeface="微软雅黑" panose="020B0503020204020204" pitchFamily="34" charset="-122"/>
                <a:sym typeface="+mn-ea"/>
              </a:rPr>
              <a:t>通过少量样本实现</a:t>
            </a:r>
            <a:r>
              <a:rPr lang="zh-CN" altLang="en-US" sz="1600">
                <a:solidFill>
                  <a:srgbClr val="FF0000"/>
                </a:solidFill>
                <a:latin typeface="微软雅黑" panose="020B0503020204020204" pitchFamily="34" charset="-122"/>
                <a:ea typeface="微软雅黑" panose="020B0503020204020204" pitchFamily="34" charset="-122"/>
                <a:sym typeface="+mn-ea"/>
              </a:rPr>
              <a:t>轻量化</a:t>
            </a:r>
            <a:r>
              <a:rPr lang="zh-CN" altLang="en-US" sz="1600">
                <a:latin typeface="微软雅黑" panose="020B0503020204020204" pitchFamily="34" charset="-122"/>
                <a:ea typeface="微软雅黑" panose="020B0503020204020204" pitchFamily="34" charset="-122"/>
                <a:sym typeface="+mn-ea"/>
              </a:rPr>
              <a:t>的</a:t>
            </a:r>
            <a:r>
              <a:rPr lang="zh-CN" altLang="en-US" sz="1600">
                <a:latin typeface="微软雅黑" panose="020B0503020204020204" pitchFamily="34" charset="-122"/>
                <a:ea typeface="微软雅黑" panose="020B0503020204020204" pitchFamily="34" charset="-122"/>
                <a:sym typeface="+mn-ea"/>
              </a:rPr>
              <a:t>跨设备群组会话鲁棒识别</a:t>
            </a:r>
            <a:endParaRPr lang="zh-CN" altLang="en-US" sz="160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en-US" altLang="zh-CN"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2"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3"/>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 name="矩形 2"/>
            <p:cNvSpPr/>
            <p:nvPr>
              <p:custDataLst>
                <p:tags r:id="rId4"/>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23" name="组合 22"/>
            <p:cNvGrpSpPr/>
            <p:nvPr/>
          </p:nvGrpSpPr>
          <p:grpSpPr>
            <a:xfrm>
              <a:off x="754602" y="164705"/>
              <a:ext cx="6564713" cy="313322"/>
              <a:chOff x="650084" y="1233945"/>
              <a:chExt cx="6564713" cy="313322"/>
            </a:xfrm>
          </p:grpSpPr>
          <p:cxnSp>
            <p:nvCxnSpPr>
              <p:cNvPr id="24" name="直接连接符 23"/>
              <p:cNvCxnSpPr/>
              <p:nvPr>
                <p:custDataLst>
                  <p:tags r:id="rId5"/>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5" name="矩形: 圆角 17"/>
              <p:cNvSpPr/>
              <p:nvPr>
                <p:custDataLst>
                  <p:tags r:id="rId6"/>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7"/>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8"/>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custDataLst>
                  <p:tags r:id="rId9"/>
                </p:custDataLst>
              </p:nvPr>
            </p:nvSpPr>
            <p:spPr>
              <a:xfrm>
                <a:off x="4614262"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solidFill>
                      <a:schemeClr val="bg1"/>
                    </a:solidFill>
                    <a:latin typeface="微软雅黑" panose="020B0503020204020204" pitchFamily="34" charset="-122"/>
                    <a:ea typeface="微软雅黑" panose="020B0503020204020204" pitchFamily="34" charset="-122"/>
                  </a:rPr>
                  <a:t>研究方案</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10"/>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10" name="文本框 9"/>
          <p:cNvSpPr txBox="1"/>
          <p:nvPr>
            <p:custDataLst>
              <p:tags r:id="rId11"/>
            </p:custDataLst>
          </p:nvPr>
        </p:nvSpPr>
        <p:spPr>
          <a:xfrm>
            <a:off x="255905" y="592455"/>
            <a:ext cx="6096000" cy="398780"/>
          </a:xfrm>
          <a:prstGeom prst="rect">
            <a:avLst/>
          </a:prstGeom>
          <a:noFill/>
        </p:spPr>
        <p:txBody>
          <a:bodyPr wrap="square" rtlCol="0" anchor="t">
            <a:spAutoFit/>
          </a:bodyPr>
          <a:p>
            <a:r>
              <a:rPr lang="zh-CN" altLang="en-US" sz="2000" b="1" dirty="0">
                <a:solidFill>
                  <a:srgbClr val="9D1E25"/>
                </a:solidFill>
                <a:latin typeface="微软雅黑" panose="020B0503020204020204" pitchFamily="34" charset="-122"/>
                <a:ea typeface="微软雅黑" panose="020B0503020204020204" pitchFamily="34" charset="-122"/>
                <a:cs typeface="微软雅黑" panose="020B0503020204020204" pitchFamily="34" charset="-122"/>
                <a:sym typeface="+mn-ea"/>
              </a:rPr>
              <a:t>研究点三：开放域的群组会话泛化识别</a:t>
            </a:r>
            <a:endParaRPr lang="zh-CN" altLang="en-US" sz="2000" b="1" dirty="0">
              <a:solidFill>
                <a:srgbClr val="9D1E2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88" name="组合 187"/>
          <p:cNvGrpSpPr/>
          <p:nvPr/>
        </p:nvGrpSpPr>
        <p:grpSpPr>
          <a:xfrm>
            <a:off x="1022350" y="5245735"/>
            <a:ext cx="10734040" cy="1151255"/>
            <a:chOff x="2290" y="6281"/>
            <a:chExt cx="15668" cy="1813"/>
          </a:xfrm>
        </p:grpSpPr>
        <p:grpSp>
          <p:nvGrpSpPr>
            <p:cNvPr id="189" name="组合 188"/>
            <p:cNvGrpSpPr/>
            <p:nvPr/>
          </p:nvGrpSpPr>
          <p:grpSpPr>
            <a:xfrm rot="0">
              <a:off x="11776" y="7028"/>
              <a:ext cx="6182" cy="1067"/>
              <a:chOff x="12511" y="7278"/>
              <a:chExt cx="6182" cy="1067"/>
            </a:xfrm>
          </p:grpSpPr>
          <p:sp>
            <p:nvSpPr>
              <p:cNvPr id="190" name="圆角矩形 189"/>
              <p:cNvSpPr/>
              <p:nvPr>
                <p:custDataLst>
                  <p:tags r:id="rId12"/>
                </p:custDataLst>
              </p:nvPr>
            </p:nvSpPr>
            <p:spPr>
              <a:xfrm>
                <a:off x="12511" y="7349"/>
                <a:ext cx="6183" cy="979"/>
              </a:xfrm>
              <a:prstGeom prst="roundRect">
                <a:avLst>
                  <a:gd name="adj" fmla="val 5691"/>
                </a:avLst>
              </a:prstGeom>
              <a:solidFill>
                <a:schemeClr val="bg1">
                  <a:lumMod val="95000"/>
                  <a:alpha val="21167"/>
                </a:scheme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rgbClr val="9D1E25"/>
                  </a:solidFill>
                  <a:latin typeface="仿宋" panose="02010609060101010101" pitchFamily="49" charset="-122"/>
                  <a:ea typeface="仿宋" panose="02010609060101010101" pitchFamily="49" charset="-122"/>
                </a:endParaRPr>
              </a:p>
            </p:txBody>
          </p:sp>
          <p:pic>
            <p:nvPicPr>
              <p:cNvPr id="191" name="图形 38" descr="聊天 纯色填充"/>
              <p:cNvPicPr>
                <a:picLocks noChangeAspect="1"/>
              </p:cNvPicPr>
              <p:nvPr>
                <p:custDataLst>
                  <p:tags r:id="rId13"/>
                </p:custDataLst>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405" y="7329"/>
                <a:ext cx="1017" cy="1017"/>
              </a:xfrm>
              <a:prstGeom prst="rect">
                <a:avLst/>
              </a:prstGeom>
            </p:spPr>
          </p:pic>
          <p:pic>
            <p:nvPicPr>
              <p:cNvPr id="192" name="图形 43" descr="搏动的心 纯色填充"/>
              <p:cNvPicPr>
                <a:picLocks noChangeAspect="1"/>
              </p:cNvPicPr>
              <p:nvPr>
                <p:custDataLst>
                  <p:tags r:id="rId16"/>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6234" y="7294"/>
                <a:ext cx="1017" cy="1017"/>
              </a:xfrm>
              <a:prstGeom prst="rect">
                <a:avLst/>
              </a:prstGeom>
            </p:spPr>
          </p:pic>
          <p:pic>
            <p:nvPicPr>
              <p:cNvPr id="193" name="图形 48" descr="保险箱 纯色填充"/>
              <p:cNvPicPr>
                <a:picLocks noChangeAspect="1"/>
              </p:cNvPicPr>
              <p:nvPr>
                <p:custDataLst>
                  <p:tags r:id="rId19"/>
                </p:custDataLst>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5063" y="7325"/>
                <a:ext cx="1017" cy="1017"/>
              </a:xfrm>
              <a:prstGeom prst="rect">
                <a:avLst/>
              </a:prstGeom>
            </p:spPr>
          </p:pic>
          <p:pic>
            <p:nvPicPr>
              <p:cNvPr id="194" name="图形 54" descr="锁定 纯色填充"/>
              <p:cNvPicPr>
                <a:picLocks noChangeAspect="1"/>
              </p:cNvPicPr>
              <p:nvPr>
                <p:custDataLst>
                  <p:tags r:id="rId22"/>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3892" y="7278"/>
                <a:ext cx="1017" cy="1017"/>
              </a:xfrm>
              <a:prstGeom prst="rect">
                <a:avLst/>
              </a:prstGeom>
            </p:spPr>
          </p:pic>
          <p:pic>
            <p:nvPicPr>
              <p:cNvPr id="195" name="图形 62" descr="硬币 纯色填充"/>
              <p:cNvPicPr>
                <a:picLocks noChangeAspect="1"/>
              </p:cNvPicPr>
              <p:nvPr>
                <p:custDataLst>
                  <p:tags r:id="rId25"/>
                </p:custDataLst>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721" y="7310"/>
                <a:ext cx="1017" cy="1017"/>
              </a:xfrm>
              <a:prstGeom prst="rect">
                <a:avLst/>
              </a:prstGeom>
            </p:spPr>
          </p:pic>
        </p:grpSp>
        <p:cxnSp>
          <p:nvCxnSpPr>
            <p:cNvPr id="196" name="肘形连接符 195"/>
            <p:cNvCxnSpPr/>
            <p:nvPr>
              <p:custDataLst>
                <p:tags r:id="rId28"/>
              </p:custDataLst>
            </p:nvPr>
          </p:nvCxnSpPr>
          <p:spPr>
            <a:xfrm rot="10800000">
              <a:off x="2290" y="6281"/>
              <a:ext cx="9411" cy="1531"/>
            </a:xfrm>
            <a:prstGeom prst="bentConnector3">
              <a:avLst>
                <a:gd name="adj1" fmla="val 99960"/>
              </a:avLst>
            </a:prstGeom>
            <a:ln w="25400">
              <a:solidFill>
                <a:srgbClr val="9D1E25"/>
              </a:solidFill>
              <a:prstDash val="lgDash"/>
              <a:tailEnd type="arrow"/>
            </a:ln>
          </p:spPr>
          <p:style>
            <a:lnRef idx="1">
              <a:schemeClr val="accent1"/>
            </a:lnRef>
            <a:fillRef idx="0">
              <a:schemeClr val="accent1"/>
            </a:fillRef>
            <a:effectRef idx="0">
              <a:schemeClr val="accent1"/>
            </a:effectRef>
            <a:fontRef idx="minor">
              <a:schemeClr val="tx1"/>
            </a:fontRef>
          </p:style>
        </p:cxnSp>
        <p:pic>
          <p:nvPicPr>
            <p:cNvPr id="197" name="图片 196" descr="受攻击"/>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2574" y="6574"/>
              <a:ext cx="1238" cy="1238"/>
            </a:xfrm>
            <a:prstGeom prst="rect">
              <a:avLst/>
            </a:prstGeom>
          </p:spPr>
        </p:pic>
      </p:grpSp>
      <p:pic>
        <p:nvPicPr>
          <p:cNvPr id="198" name="图片 197" descr="通过手机视频会议与公司会面-云会议-178622439"/>
          <p:cNvPicPr>
            <a:picLocks noChangeAspect="1"/>
          </p:cNvPicPr>
          <p:nvPr>
            <p:custDataLst>
              <p:tags r:id="rId32"/>
            </p:custDataLst>
          </p:nvPr>
        </p:nvPicPr>
        <p:blipFill>
          <a:blip r:embed="rId33"/>
          <a:srcRect l="25399" t="12831" r="11588" b="5440"/>
          <a:stretch>
            <a:fillRect/>
          </a:stretch>
        </p:blipFill>
        <p:spPr>
          <a:xfrm>
            <a:off x="546100" y="3380740"/>
            <a:ext cx="1214120" cy="1758950"/>
          </a:xfrm>
          <a:prstGeom prst="rect">
            <a:avLst/>
          </a:prstGeom>
        </p:spPr>
      </p:pic>
      <p:sp>
        <p:nvSpPr>
          <p:cNvPr id="199" name="文本框 198"/>
          <p:cNvSpPr txBox="1"/>
          <p:nvPr>
            <p:custDataLst>
              <p:tags r:id="rId34"/>
            </p:custDataLst>
          </p:nvPr>
        </p:nvSpPr>
        <p:spPr>
          <a:xfrm>
            <a:off x="294005" y="2857500"/>
            <a:ext cx="1554480" cy="528955"/>
          </a:xfrm>
          <a:prstGeom prst="rect">
            <a:avLst/>
          </a:prstGeom>
          <a:noFill/>
        </p:spPr>
        <p:txBody>
          <a:bodyPr wrap="square" rtlCol="0" anchor="t">
            <a:noAutofit/>
          </a:bodyPr>
          <a:p>
            <a:pPr algn="ctr"/>
            <a:r>
              <a:rPr lang="zh-CN" altLang="en-US" sz="1400" b="1">
                <a:latin typeface="微软雅黑" panose="020B0503020204020204" pitchFamily="34" charset="-122"/>
                <a:ea typeface="微软雅黑" panose="020B0503020204020204" pitchFamily="34" charset="-122"/>
                <a:sym typeface="+mn-ea"/>
              </a:rPr>
              <a:t>未知说话人</a:t>
            </a:r>
            <a:r>
              <a:rPr lang="zh-CN" altLang="en-US" sz="1400" b="1">
                <a:latin typeface="微软雅黑" panose="020B0503020204020204" pitchFamily="34" charset="-122"/>
                <a:ea typeface="微软雅黑" panose="020B0503020204020204" pitchFamily="34" charset="-122"/>
                <a:sym typeface="+mn-ea"/>
              </a:rPr>
              <a:t>的</a:t>
            </a:r>
            <a:endParaRPr lang="zh-CN" altLang="en-US" sz="1400" b="1">
              <a:latin typeface="微软雅黑" panose="020B0503020204020204" pitchFamily="34" charset="-122"/>
              <a:ea typeface="微软雅黑" panose="020B0503020204020204" pitchFamily="34" charset="-122"/>
              <a:sym typeface="+mn-ea"/>
            </a:endParaRPr>
          </a:p>
          <a:p>
            <a:pPr algn="ctr"/>
            <a:r>
              <a:rPr lang="zh-CN" altLang="en-US" sz="1400" b="1">
                <a:latin typeface="微软雅黑" panose="020B0503020204020204" pitchFamily="34" charset="-122"/>
                <a:ea typeface="微软雅黑" panose="020B0503020204020204" pitchFamily="34" charset="-122"/>
                <a:sym typeface="+mn-ea"/>
              </a:rPr>
              <a:t>多人在线会议</a:t>
            </a:r>
            <a:endParaRPr lang="zh-CN" altLang="en-US" sz="1400" b="1">
              <a:latin typeface="微软雅黑" panose="020B0503020204020204" pitchFamily="34" charset="-122"/>
              <a:ea typeface="微软雅黑" panose="020B0503020204020204" pitchFamily="34" charset="-122"/>
              <a:sym typeface="+mn-ea"/>
            </a:endParaRPr>
          </a:p>
        </p:txBody>
      </p:sp>
      <p:pic>
        <p:nvPicPr>
          <p:cNvPr id="200" name="图片 199" descr="014声音"/>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rcRect l="56615"/>
          <a:stretch>
            <a:fillRect/>
          </a:stretch>
        </p:blipFill>
        <p:spPr>
          <a:xfrm rot="5580000">
            <a:off x="867410" y="4689475"/>
            <a:ext cx="301625" cy="763905"/>
          </a:xfrm>
          <a:prstGeom prst="rect">
            <a:avLst/>
          </a:prstGeom>
        </p:spPr>
      </p:pic>
      <p:grpSp>
        <p:nvGrpSpPr>
          <p:cNvPr id="201" name="组合 200"/>
          <p:cNvGrpSpPr/>
          <p:nvPr/>
        </p:nvGrpSpPr>
        <p:grpSpPr>
          <a:xfrm rot="8820000">
            <a:off x="1504950" y="4060825"/>
            <a:ext cx="224155" cy="743585"/>
            <a:chOff x="5100" y="4495"/>
            <a:chExt cx="391" cy="913"/>
          </a:xfrm>
        </p:grpSpPr>
        <p:pic>
          <p:nvPicPr>
            <p:cNvPr id="202" name="图片 201" descr="振动模式"/>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rcRect l="6771" t="26146" r="74063" b="24844"/>
            <a:stretch>
              <a:fillRect/>
            </a:stretch>
          </p:blipFill>
          <p:spPr>
            <a:xfrm rot="2160000">
              <a:off x="5100" y="4495"/>
              <a:ext cx="307" cy="842"/>
            </a:xfrm>
            <a:prstGeom prst="rect">
              <a:avLst/>
            </a:prstGeom>
          </p:spPr>
        </p:pic>
        <p:pic>
          <p:nvPicPr>
            <p:cNvPr id="203" name="图片 202" descr="振动模式"/>
            <p:cNvPicPr>
              <a:picLocks noChangeAspect="1"/>
            </p:cNvPicPr>
            <p:nvPr>
              <p:custDataLst>
                <p:tags r:id="rId41"/>
              </p:custDataLst>
            </p:nvPr>
          </p:nvPicPr>
          <p:blipFill>
            <a:blip r:embed="rId39">
              <a:extLst>
                <a:ext uri="{96DAC541-7B7A-43D3-8B79-37D633B846F1}">
                  <asvg:svgBlip xmlns:asvg="http://schemas.microsoft.com/office/drawing/2016/SVG/main" r:embed="rId40"/>
                </a:ext>
              </a:extLst>
            </a:blip>
            <a:srcRect l="6771" t="26146" r="74063" b="24844"/>
            <a:stretch>
              <a:fillRect/>
            </a:stretch>
          </p:blipFill>
          <p:spPr>
            <a:xfrm rot="2160000">
              <a:off x="5185" y="4566"/>
              <a:ext cx="307" cy="842"/>
            </a:xfrm>
            <a:prstGeom prst="rect">
              <a:avLst/>
            </a:prstGeom>
          </p:spPr>
        </p:pic>
      </p:grpSp>
      <p:pic>
        <p:nvPicPr>
          <p:cNvPr id="204" name="图片 203" descr="1(1272)"/>
          <p:cNvPicPr/>
          <p:nvPr>
            <p:custDataLst>
              <p:tags r:id="rId42"/>
            </p:custDataLst>
          </p:nvPr>
        </p:nvPicPr>
        <p:blipFill>
          <a:blip r:embed="rId43"/>
          <a:srcRect l="2500" t="7450" r="52368" b="6668"/>
          <a:stretch>
            <a:fillRect/>
          </a:stretch>
        </p:blipFill>
        <p:spPr>
          <a:xfrm>
            <a:off x="709295" y="3534410"/>
            <a:ext cx="616585" cy="1129030"/>
          </a:xfrm>
          <a:prstGeom prst="rect">
            <a:avLst/>
          </a:prstGeom>
          <a:ln w="66675" cmpd="thickThin">
            <a:noFill/>
          </a:ln>
        </p:spPr>
      </p:pic>
      <p:grpSp>
        <p:nvGrpSpPr>
          <p:cNvPr id="205" name="组合 204"/>
          <p:cNvGrpSpPr/>
          <p:nvPr/>
        </p:nvGrpSpPr>
        <p:grpSpPr>
          <a:xfrm>
            <a:off x="10448925" y="3357880"/>
            <a:ext cx="1484630" cy="2318385"/>
            <a:chOff x="16289" y="3308"/>
            <a:chExt cx="2338" cy="3651"/>
          </a:xfrm>
        </p:grpSpPr>
        <p:sp>
          <p:nvSpPr>
            <p:cNvPr id="206" name="剪去单角的矩形 205"/>
            <p:cNvSpPr/>
            <p:nvPr>
              <p:custDataLst>
                <p:tags r:id="rId44"/>
              </p:custDataLst>
            </p:nvPr>
          </p:nvSpPr>
          <p:spPr>
            <a:xfrm>
              <a:off x="16383" y="3778"/>
              <a:ext cx="1786" cy="2032"/>
            </a:xfrm>
            <a:prstGeom prst="snip1Rect">
              <a:avLst/>
            </a:prstGeom>
            <a:solidFill>
              <a:srgbClr val="AFAFAF"/>
            </a:solidFill>
            <a:ln w="38100">
              <a:solidFill>
                <a:srgbClr val="253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cxnSp>
          <p:nvCxnSpPr>
            <p:cNvPr id="207" name="直接箭头连接符 206"/>
            <p:cNvCxnSpPr/>
            <p:nvPr>
              <p:custDataLst>
                <p:tags r:id="rId45"/>
              </p:custDataLst>
            </p:nvPr>
          </p:nvCxnSpPr>
          <p:spPr>
            <a:xfrm>
              <a:off x="17160" y="6405"/>
              <a:ext cx="19" cy="554"/>
            </a:xfrm>
            <a:prstGeom prst="straightConnector1">
              <a:avLst/>
            </a:prstGeom>
            <a:ln w="22225">
              <a:solidFill>
                <a:srgbClr val="9D1E25"/>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08" name="文本框 207"/>
            <p:cNvSpPr txBox="1"/>
            <p:nvPr>
              <p:custDataLst>
                <p:tags r:id="rId46"/>
              </p:custDataLst>
            </p:nvPr>
          </p:nvSpPr>
          <p:spPr>
            <a:xfrm>
              <a:off x="16383" y="5810"/>
              <a:ext cx="1786" cy="580"/>
            </a:xfrm>
            <a:prstGeom prst="rect">
              <a:avLst/>
            </a:prstGeom>
            <a:noFill/>
          </p:spPr>
          <p:txBody>
            <a:bodyPr wrap="square" rtlCol="0">
              <a:spAutoFit/>
            </a:bodyPr>
            <a:p>
              <a:pPr algn="ctr"/>
              <a:r>
                <a:rPr lang="zh-CN" altLang="en-US">
                  <a:solidFill>
                    <a:srgbClr val="253F64"/>
                  </a:solidFill>
                  <a:latin typeface="钉钉进步体" panose="00020600040101010101" charset="-122"/>
                  <a:ea typeface="钉钉进步体" panose="00020600040101010101" charset="-122"/>
                  <a:sym typeface="+mn-ea"/>
                </a:rPr>
                <a:t>会</a:t>
              </a:r>
              <a:r>
                <a:rPr lang="zh-CN" altLang="en-US">
                  <a:solidFill>
                    <a:srgbClr val="253F64"/>
                  </a:solidFill>
                  <a:latin typeface="钉钉进步体" panose="00020600040101010101" charset="-122"/>
                  <a:ea typeface="钉钉进步体" panose="00020600040101010101" charset="-122"/>
                </a:rPr>
                <a:t>话日志</a:t>
              </a:r>
              <a:endParaRPr lang="zh-CN" altLang="en-US">
                <a:solidFill>
                  <a:srgbClr val="253F64"/>
                </a:solidFill>
                <a:latin typeface="钉钉进步体" panose="00020600040101010101" charset="-122"/>
                <a:ea typeface="钉钉进步体" panose="00020600040101010101" charset="-122"/>
              </a:endParaRPr>
            </a:p>
          </p:txBody>
        </p:sp>
        <p:sp>
          <p:nvSpPr>
            <p:cNvPr id="209" name="文本框 208"/>
            <p:cNvSpPr txBox="1"/>
            <p:nvPr>
              <p:custDataLst>
                <p:tags r:id="rId47"/>
              </p:custDataLst>
            </p:nvPr>
          </p:nvSpPr>
          <p:spPr>
            <a:xfrm>
              <a:off x="16289" y="3815"/>
              <a:ext cx="2338" cy="1888"/>
            </a:xfrm>
            <a:prstGeom prst="rect">
              <a:avLst/>
            </a:prstGeom>
            <a:noFill/>
          </p:spPr>
          <p:txBody>
            <a:bodyPr wrap="square" rtlCol="0">
              <a:spAutoFit/>
            </a:bodyPr>
            <a:p>
              <a:r>
                <a:rPr lang="zh-CN" altLang="en-US" sz="1800">
                  <a:solidFill>
                    <a:schemeClr val="tx1"/>
                  </a:solidFill>
                  <a:latin typeface="钉钉进步体" panose="00020600040101010101" charset="-122"/>
                  <a:ea typeface="钉钉进步体" panose="00020600040101010101" charset="-122"/>
                </a:rPr>
                <a:t>甲：</a:t>
              </a:r>
              <a:r>
                <a:rPr lang="en-US" altLang="zh-CN" sz="1800">
                  <a:solidFill>
                    <a:schemeClr val="tx1"/>
                  </a:solidFill>
                  <a:latin typeface="钉钉进步体" panose="00020600040101010101" charset="-122"/>
                  <a:ea typeface="钉钉进步体" panose="00020600040101010101" charset="-122"/>
                </a:rPr>
                <a:t>@@@</a:t>
              </a:r>
              <a:endParaRPr lang="zh-CN" altLang="en-US" sz="1800">
                <a:solidFill>
                  <a:schemeClr val="tx1"/>
                </a:solidFill>
                <a:latin typeface="钉钉进步体" panose="00020600040101010101" charset="-122"/>
                <a:ea typeface="钉钉进步体" panose="00020600040101010101" charset="-122"/>
              </a:endParaRPr>
            </a:p>
            <a:p>
              <a:r>
                <a:rPr lang="zh-CN" altLang="en-US" sz="1800">
                  <a:solidFill>
                    <a:schemeClr val="tx1"/>
                  </a:solidFill>
                  <a:latin typeface="钉钉进步体" panose="00020600040101010101" charset="-122"/>
                  <a:ea typeface="钉钉进步体" panose="00020600040101010101" charset="-122"/>
                </a:rPr>
                <a:t>乙：</a:t>
              </a:r>
              <a:r>
                <a:rPr lang="en-US" altLang="zh-CN" sz="1800">
                  <a:solidFill>
                    <a:schemeClr val="tx1"/>
                  </a:solidFill>
                  <a:latin typeface="钉钉进步体" panose="00020600040101010101" charset="-122"/>
                  <a:ea typeface="钉钉进步体" panose="00020600040101010101" charset="-122"/>
                </a:rPr>
                <a:t>###</a:t>
              </a:r>
              <a:endParaRPr lang="en-US" altLang="zh-CN" sz="1800">
                <a:solidFill>
                  <a:schemeClr val="tx1"/>
                </a:solidFill>
                <a:latin typeface="钉钉进步体" panose="00020600040101010101" charset="-122"/>
                <a:ea typeface="钉钉进步体" panose="00020600040101010101" charset="-122"/>
              </a:endParaRPr>
            </a:p>
            <a:p>
              <a:r>
                <a:rPr lang="zh-CN" altLang="en-US" sz="1800">
                  <a:latin typeface="钉钉进步体" panose="00020600040101010101" charset="-122"/>
                  <a:ea typeface="钉钉进步体" panose="00020600040101010101" charset="-122"/>
                  <a:sym typeface="+mn-ea"/>
                </a:rPr>
                <a:t>甲：</a:t>
              </a:r>
              <a:r>
                <a:rPr lang="en-US" altLang="zh-CN" sz="1800">
                  <a:latin typeface="钉钉进步体" panose="00020600040101010101" charset="-122"/>
                  <a:ea typeface="钉钉进步体" panose="00020600040101010101" charset="-122"/>
                  <a:sym typeface="+mn-ea"/>
                </a:rPr>
                <a:t>%</a:t>
              </a:r>
              <a:r>
                <a:rPr lang="en-US" altLang="zh-CN" sz="1800">
                  <a:latin typeface="钉钉进步体" panose="00020600040101010101" charset="-122"/>
                  <a:ea typeface="钉钉进步体" panose="00020600040101010101" charset="-122"/>
                  <a:sym typeface="+mn-ea"/>
                </a:rPr>
                <a:t>%</a:t>
              </a:r>
              <a:r>
                <a:rPr lang="en-US" altLang="zh-CN" sz="1800">
                  <a:latin typeface="钉钉进步体" panose="00020600040101010101" charset="-122"/>
                  <a:ea typeface="钉钉进步体" panose="00020600040101010101" charset="-122"/>
                  <a:sym typeface="+mn-ea"/>
                </a:rPr>
                <a:t>%</a:t>
              </a:r>
              <a:endParaRPr lang="zh-CN" altLang="en-US" sz="1800">
                <a:solidFill>
                  <a:schemeClr val="tx1"/>
                </a:solidFill>
                <a:latin typeface="钉钉进步体" panose="00020600040101010101" charset="-122"/>
                <a:ea typeface="钉钉进步体" panose="00020600040101010101" charset="-122"/>
              </a:endParaRPr>
            </a:p>
            <a:p>
              <a:r>
                <a:rPr lang="zh-CN" altLang="en-US" sz="1800">
                  <a:solidFill>
                    <a:schemeClr val="tx1"/>
                  </a:solidFill>
                  <a:latin typeface="钉钉进步体" panose="00020600040101010101" charset="-122"/>
                  <a:ea typeface="钉钉进步体" panose="00020600040101010101" charset="-122"/>
                </a:rPr>
                <a:t>丙：？？？</a:t>
              </a:r>
              <a:endParaRPr lang="en-US" altLang="zh-CN" sz="1800">
                <a:solidFill>
                  <a:schemeClr val="tx1"/>
                </a:solidFill>
                <a:latin typeface="钉钉进步体" panose="00020600040101010101" charset="-122"/>
                <a:ea typeface="钉钉进步体" panose="00020600040101010101" charset="-122"/>
              </a:endParaRPr>
            </a:p>
          </p:txBody>
        </p:sp>
        <p:cxnSp>
          <p:nvCxnSpPr>
            <p:cNvPr id="210" name="直接箭头连接符 209"/>
            <p:cNvCxnSpPr>
              <a:stCxn id="221" idx="2"/>
            </p:cNvCxnSpPr>
            <p:nvPr>
              <p:custDataLst>
                <p:tags r:id="rId48"/>
              </p:custDataLst>
            </p:nvPr>
          </p:nvCxnSpPr>
          <p:spPr>
            <a:xfrm>
              <a:off x="17051" y="3308"/>
              <a:ext cx="5" cy="397"/>
            </a:xfrm>
            <a:prstGeom prst="straightConnector1">
              <a:avLst/>
            </a:prstGeom>
            <a:ln w="22225">
              <a:solidFill>
                <a:schemeClr val="accent4">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211" name="组合 210"/>
          <p:cNvGrpSpPr/>
          <p:nvPr/>
        </p:nvGrpSpPr>
        <p:grpSpPr>
          <a:xfrm>
            <a:off x="7041515" y="3233420"/>
            <a:ext cx="3181350" cy="2446020"/>
            <a:chOff x="10923" y="3112"/>
            <a:chExt cx="5010" cy="3852"/>
          </a:xfrm>
        </p:grpSpPr>
        <p:grpSp>
          <p:nvGrpSpPr>
            <p:cNvPr id="212" name="组合 211"/>
            <p:cNvGrpSpPr/>
            <p:nvPr/>
          </p:nvGrpSpPr>
          <p:grpSpPr>
            <a:xfrm rot="0">
              <a:off x="10923" y="3112"/>
              <a:ext cx="3426" cy="3853"/>
              <a:chOff x="12383" y="3337"/>
              <a:chExt cx="3426" cy="3853"/>
            </a:xfrm>
          </p:grpSpPr>
          <p:sp>
            <p:nvSpPr>
              <p:cNvPr id="213" name="文本框 212"/>
              <p:cNvSpPr txBox="1"/>
              <p:nvPr>
                <p:custDataLst>
                  <p:tags r:id="rId49"/>
                </p:custDataLst>
              </p:nvPr>
            </p:nvSpPr>
            <p:spPr>
              <a:xfrm>
                <a:off x="12383" y="6610"/>
                <a:ext cx="3427" cy="580"/>
              </a:xfrm>
              <a:prstGeom prst="rect">
                <a:avLst/>
              </a:prstGeom>
              <a:noFill/>
            </p:spPr>
            <p:txBody>
              <a:bodyPr wrap="square" rtlCol="0">
                <a:spAutoFit/>
              </a:bodyPr>
              <a:p>
                <a:pPr algn="ctr"/>
                <a:r>
                  <a:rPr lang="zh-CN" altLang="en-US">
                    <a:latin typeface="阿里巴巴普惠体 3.0 105 Heavy" panose="00020600040101010101" charset="-122"/>
                    <a:ea typeface="阿里巴巴普惠体 3.0 105 Heavy" panose="00020600040101010101" charset="-122"/>
                  </a:rPr>
                  <a:t>攻击者</a:t>
                </a:r>
                <a:endParaRPr lang="zh-CN" altLang="en-US">
                  <a:latin typeface="阿里巴巴普惠体 3.0 105 Heavy" panose="00020600040101010101" charset="-122"/>
                  <a:ea typeface="阿里巴巴普惠体 3.0 105 Heavy" panose="00020600040101010101" charset="-122"/>
                </a:endParaRPr>
              </a:p>
            </p:txBody>
          </p:sp>
          <p:pic>
            <p:nvPicPr>
              <p:cNvPr id="214" name="图片 213"/>
              <p:cNvPicPr>
                <a:picLocks noChangeAspect="1"/>
              </p:cNvPicPr>
              <p:nvPr>
                <p:custDataLst>
                  <p:tags r:id="rId50"/>
                </p:custDataLst>
              </p:nvPr>
            </p:nvPicPr>
            <p:blipFill>
              <a:blip r:embed="rId51">
                <a:clrChange>
                  <a:clrFrom>
                    <a:srgbClr val="FFFFFF">
                      <a:alpha val="100000"/>
                    </a:srgbClr>
                  </a:clrFrom>
                  <a:clrTo>
                    <a:srgbClr val="FFFFFF">
                      <a:alpha val="100000"/>
                      <a:alpha val="0"/>
                    </a:srgbClr>
                  </a:clrTo>
                </a:clrChange>
              </a:blip>
              <a:stretch>
                <a:fillRect/>
              </a:stretch>
            </p:blipFill>
            <p:spPr>
              <a:xfrm>
                <a:off x="12439" y="3337"/>
                <a:ext cx="3314" cy="3293"/>
              </a:xfrm>
              <a:prstGeom prst="rect">
                <a:avLst/>
              </a:prstGeom>
            </p:spPr>
          </p:pic>
        </p:grpSp>
        <p:cxnSp>
          <p:nvCxnSpPr>
            <p:cNvPr id="215" name="直接箭头连接符 214"/>
            <p:cNvCxnSpPr/>
            <p:nvPr>
              <p:custDataLst>
                <p:tags r:id="rId52"/>
              </p:custDataLst>
            </p:nvPr>
          </p:nvCxnSpPr>
          <p:spPr>
            <a:xfrm flipV="1">
              <a:off x="13810" y="4891"/>
              <a:ext cx="665" cy="6"/>
            </a:xfrm>
            <a:prstGeom prst="straightConnector1">
              <a:avLst/>
            </a:prstGeom>
            <a:ln w="22225">
              <a:solidFill>
                <a:srgbClr val="253F64"/>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16" name="组合 215"/>
            <p:cNvGrpSpPr/>
            <p:nvPr/>
          </p:nvGrpSpPr>
          <p:grpSpPr>
            <a:xfrm>
              <a:off x="14115" y="3823"/>
              <a:ext cx="1818" cy="2725"/>
              <a:chOff x="14115" y="3823"/>
              <a:chExt cx="1818" cy="2725"/>
            </a:xfrm>
          </p:grpSpPr>
          <p:sp>
            <p:nvSpPr>
              <p:cNvPr id="217" name="圆角矩形 216"/>
              <p:cNvSpPr/>
              <p:nvPr>
                <p:custDataLst>
                  <p:tags r:id="rId53"/>
                </p:custDataLst>
              </p:nvPr>
            </p:nvSpPr>
            <p:spPr>
              <a:xfrm>
                <a:off x="14629" y="3823"/>
                <a:ext cx="736" cy="2246"/>
              </a:xfrm>
              <a:prstGeom prst="roundRect">
                <a:avLst/>
              </a:prstGeom>
              <a:solidFill>
                <a:schemeClr val="accent6">
                  <a:lumMod val="60000"/>
                  <a:lumOff val="40000"/>
                </a:schemeClr>
              </a:solidFill>
              <a:ln w="254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tx1"/>
                    </a:solidFill>
                    <a:latin typeface="微软雅黑" panose="020B0503020204020204" pitchFamily="34" charset="-122"/>
                    <a:ea typeface="微软雅黑" panose="020B0503020204020204" pitchFamily="34" charset="-122"/>
                  </a:rPr>
                  <a:t>无标签</a:t>
                </a:r>
                <a:r>
                  <a:rPr kumimoji="1" lang="zh-CN" altLang="en-US" dirty="0">
                    <a:solidFill>
                      <a:schemeClr val="tx1"/>
                    </a:solidFill>
                    <a:latin typeface="微软雅黑" panose="020B0503020204020204" pitchFamily="34" charset="-122"/>
                    <a:ea typeface="微软雅黑" panose="020B0503020204020204" pitchFamily="34" charset="-122"/>
                  </a:rPr>
                  <a:t>数据</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218" name="文本框 217"/>
              <p:cNvSpPr txBox="1"/>
              <p:nvPr>
                <p:custDataLst>
                  <p:tags r:id="rId54"/>
                </p:custDataLst>
              </p:nvPr>
            </p:nvSpPr>
            <p:spPr>
              <a:xfrm>
                <a:off x="14115" y="6114"/>
                <a:ext cx="1818" cy="434"/>
              </a:xfrm>
              <a:prstGeom prst="rect">
                <a:avLst/>
              </a:prstGeom>
              <a:noFill/>
            </p:spPr>
            <p:txBody>
              <a:bodyPr wrap="square" rtlCol="0" anchor="t">
                <a:spAutoFit/>
              </a:bodyPr>
              <a:p>
                <a:pPr algn="ctr"/>
                <a:r>
                  <a:rPr kumimoji="1" lang="en-US" altLang="zh-CN" sz="1200" b="1" dirty="0">
                    <a:latin typeface="微软雅黑" panose="020B0503020204020204" pitchFamily="34" charset="-122"/>
                    <a:ea typeface="微软雅黑" panose="020B0503020204020204" pitchFamily="34" charset="-122"/>
                    <a:sym typeface="+mn-ea"/>
                  </a:rPr>
                  <a:t>&lt;</a:t>
                </a:r>
                <a:r>
                  <a:rPr kumimoji="1" lang="zh-CN" altLang="en-US" sz="1200" b="1" dirty="0">
                    <a:latin typeface="微软雅黑" panose="020B0503020204020204" pitchFamily="34" charset="-122"/>
                    <a:ea typeface="微软雅黑" panose="020B0503020204020204" pitchFamily="34" charset="-122"/>
                    <a:sym typeface="+mn-ea"/>
                  </a:rPr>
                  <a:t>信号，</a:t>
                </a:r>
                <a:r>
                  <a:rPr kumimoji="1" lang="en-US" altLang="zh-CN" sz="1200" b="1" dirty="0">
                    <a:latin typeface="微软雅黑" panose="020B0503020204020204" pitchFamily="34" charset="-122"/>
                    <a:ea typeface="微软雅黑" panose="020B0503020204020204" pitchFamily="34" charset="-122"/>
                    <a:sym typeface="+mn-ea"/>
                  </a:rPr>
                  <a:t>&gt;</a:t>
                </a:r>
                <a:endParaRPr kumimoji="1" lang="en-US" altLang="zh-CN" sz="1200" b="1" dirty="0">
                  <a:latin typeface="微软雅黑" panose="020B0503020204020204" pitchFamily="34" charset="-122"/>
                  <a:ea typeface="微软雅黑" panose="020B0503020204020204" pitchFamily="34" charset="-122"/>
                  <a:sym typeface="+mn-ea"/>
                </a:endParaRPr>
              </a:p>
            </p:txBody>
          </p:sp>
        </p:grpSp>
      </p:grpSp>
      <p:grpSp>
        <p:nvGrpSpPr>
          <p:cNvPr id="237" name="组合 236"/>
          <p:cNvGrpSpPr/>
          <p:nvPr/>
        </p:nvGrpSpPr>
        <p:grpSpPr>
          <a:xfrm>
            <a:off x="5705475" y="2912110"/>
            <a:ext cx="5937250" cy="1464945"/>
            <a:chOff x="8985" y="4586"/>
            <a:chExt cx="9350" cy="2307"/>
          </a:xfrm>
        </p:grpSpPr>
        <p:sp>
          <p:nvSpPr>
            <p:cNvPr id="220" name="圆柱形 219"/>
            <p:cNvSpPr/>
            <p:nvPr>
              <p:custDataLst>
                <p:tags r:id="rId55"/>
              </p:custDataLst>
            </p:nvPr>
          </p:nvSpPr>
          <p:spPr>
            <a:xfrm>
              <a:off x="8985" y="4676"/>
              <a:ext cx="2610" cy="1122"/>
            </a:xfrm>
            <a:prstGeom prst="can">
              <a:avLst>
                <a:gd name="adj" fmla="val 23778"/>
              </a:avLst>
            </a:prstGeom>
            <a:solidFill>
              <a:srgbClr val="9D1E25">
                <a:alpha val="30000"/>
              </a:srgb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kumimoji="1" lang="zh-CN" altLang="en-US" dirty="0">
                  <a:solidFill>
                    <a:schemeClr val="tx1"/>
                  </a:solidFill>
                  <a:latin typeface="微软雅黑" panose="020B0503020204020204" pitchFamily="34" charset="-122"/>
                  <a:ea typeface="微软雅黑" panose="020B0503020204020204" pitchFamily="34" charset="-122"/>
                </a:rPr>
                <a:t>有标签数据</a:t>
              </a:r>
              <a:endParaRPr kumimoji="1" lang="zh-CN" altLang="en-US" dirty="0">
                <a:solidFill>
                  <a:schemeClr val="tx1"/>
                </a:solidFill>
                <a:latin typeface="微软雅黑" panose="020B0503020204020204" pitchFamily="34" charset="-122"/>
                <a:ea typeface="微软雅黑" panose="020B0503020204020204" pitchFamily="34" charset="-122"/>
              </a:endParaRPr>
            </a:p>
            <a:p>
              <a:pPr algn="ctr"/>
              <a:r>
                <a:rPr kumimoji="1" lang="en-US" altLang="zh-CN" sz="1200" dirty="0">
                  <a:solidFill>
                    <a:schemeClr val="tx1"/>
                  </a:solidFill>
                  <a:latin typeface="微软雅黑" panose="020B0503020204020204" pitchFamily="34" charset="-122"/>
                  <a:ea typeface="微软雅黑" panose="020B0503020204020204" pitchFamily="34" charset="-122"/>
                </a:rPr>
                <a:t>&lt;</a:t>
              </a:r>
              <a:r>
                <a:rPr kumimoji="1" lang="zh-CN" altLang="en-US" sz="1200" dirty="0">
                  <a:solidFill>
                    <a:schemeClr val="tx1"/>
                  </a:solidFill>
                  <a:latin typeface="微软雅黑" panose="020B0503020204020204" pitchFamily="34" charset="-122"/>
                  <a:ea typeface="微软雅黑" panose="020B0503020204020204" pitchFamily="34" charset="-122"/>
                </a:rPr>
                <a:t>信号，文本</a:t>
              </a:r>
              <a:r>
                <a:rPr kumimoji="1" lang="en-US" altLang="zh-CN" sz="1200" dirty="0">
                  <a:solidFill>
                    <a:schemeClr val="tx1"/>
                  </a:solidFill>
                  <a:latin typeface="微软雅黑" panose="020B0503020204020204" pitchFamily="34" charset="-122"/>
                  <a:ea typeface="微软雅黑" panose="020B0503020204020204" pitchFamily="34" charset="-122"/>
                </a:rPr>
                <a:t>&gt;</a:t>
              </a:r>
              <a:endParaRPr kumimoji="1"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221" name="圆角矩形 220"/>
            <p:cNvSpPr/>
            <p:nvPr>
              <p:custDataLst>
                <p:tags r:id="rId56"/>
              </p:custDataLst>
            </p:nvPr>
          </p:nvSpPr>
          <p:spPr>
            <a:xfrm>
              <a:off x="16099" y="4586"/>
              <a:ext cx="2236" cy="702"/>
            </a:xfrm>
            <a:prstGeom prst="roundRect">
              <a:avLst/>
            </a:prstGeom>
            <a:solidFill>
              <a:schemeClr val="accent4">
                <a:alpha val="3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tx1"/>
                  </a:solidFill>
                  <a:latin typeface="微软雅黑" panose="020B0503020204020204" pitchFamily="34" charset="-122"/>
                  <a:ea typeface="微软雅黑" panose="020B0503020204020204" pitchFamily="34" charset="-122"/>
                </a:rPr>
                <a:t>自监督</a:t>
              </a:r>
              <a:r>
                <a:rPr kumimoji="1" lang="zh-CN" altLang="en-US" dirty="0">
                  <a:solidFill>
                    <a:schemeClr val="tx1"/>
                  </a:solidFill>
                  <a:latin typeface="微软雅黑" panose="020B0503020204020204" pitchFamily="34" charset="-122"/>
                  <a:ea typeface="微软雅黑" panose="020B0503020204020204" pitchFamily="34" charset="-122"/>
                </a:rPr>
                <a:t>训练</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222" name="肘形连接符 221"/>
            <p:cNvCxnSpPr/>
            <p:nvPr>
              <p:custDataLst>
                <p:tags r:id="rId57"/>
              </p:custDataLst>
            </p:nvPr>
          </p:nvCxnSpPr>
          <p:spPr>
            <a:xfrm flipV="1">
              <a:off x="15531" y="5136"/>
              <a:ext cx="568" cy="1757"/>
            </a:xfrm>
            <a:prstGeom prst="bentConnector3">
              <a:avLst>
                <a:gd name="adj1" fmla="val 50000"/>
              </a:avLst>
            </a:prstGeom>
            <a:ln w="22225">
              <a:solidFill>
                <a:srgbClr val="253F64"/>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23" name="肘形连接符 222"/>
            <p:cNvCxnSpPr/>
            <p:nvPr>
              <p:custDataLst>
                <p:tags r:id="rId58"/>
              </p:custDataLst>
            </p:nvPr>
          </p:nvCxnSpPr>
          <p:spPr>
            <a:xfrm flipV="1">
              <a:off x="11610" y="4959"/>
              <a:ext cx="4489" cy="7"/>
            </a:xfrm>
            <a:prstGeom prst="bentConnector3">
              <a:avLst>
                <a:gd name="adj1" fmla="val 50011"/>
              </a:avLst>
            </a:prstGeom>
            <a:ln w="22225">
              <a:solidFill>
                <a:schemeClr val="accent4">
                  <a:lumMod val="7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224" name="组合 223"/>
          <p:cNvGrpSpPr/>
          <p:nvPr/>
        </p:nvGrpSpPr>
        <p:grpSpPr>
          <a:xfrm>
            <a:off x="1731010" y="3684905"/>
            <a:ext cx="5631815" cy="1587500"/>
            <a:chOff x="3430" y="3823"/>
            <a:chExt cx="8869" cy="2500"/>
          </a:xfrm>
        </p:grpSpPr>
        <p:grpSp>
          <p:nvGrpSpPr>
            <p:cNvPr id="225" name="组合 224"/>
            <p:cNvGrpSpPr/>
            <p:nvPr/>
          </p:nvGrpSpPr>
          <p:grpSpPr>
            <a:xfrm rot="0">
              <a:off x="6891" y="3823"/>
              <a:ext cx="3244" cy="2500"/>
              <a:chOff x="7040" y="2472"/>
              <a:chExt cx="3244" cy="2500"/>
            </a:xfrm>
          </p:grpSpPr>
          <p:grpSp>
            <p:nvGrpSpPr>
              <p:cNvPr id="226" name="组合 225"/>
              <p:cNvGrpSpPr/>
              <p:nvPr/>
            </p:nvGrpSpPr>
            <p:grpSpPr>
              <a:xfrm rot="0">
                <a:off x="7683" y="2472"/>
                <a:ext cx="2252" cy="1968"/>
                <a:chOff x="9108" y="5607"/>
                <a:chExt cx="2252" cy="1968"/>
              </a:xfrm>
            </p:grpSpPr>
            <p:pic>
              <p:nvPicPr>
                <p:cNvPr id="227" name="图片 226"/>
                <p:cNvPicPr>
                  <a:picLocks noChangeAspect="1"/>
                </p:cNvPicPr>
                <p:nvPr>
                  <p:custDataLst>
                    <p:tags r:id="rId59"/>
                  </p:custDataLst>
                </p:nvPr>
              </p:nvPicPr>
              <p:blipFill>
                <a:blip r:embed="rId60">
                  <a:clrChange>
                    <a:clrFrom>
                      <a:srgbClr val="FFFFFF">
                        <a:alpha val="100000"/>
                      </a:srgbClr>
                    </a:clrFrom>
                    <a:clrTo>
                      <a:srgbClr val="FFFFFF">
                        <a:alpha val="100000"/>
                        <a:alpha val="0"/>
                      </a:srgbClr>
                    </a:clrTo>
                  </a:clrChange>
                </a:blip>
                <a:stretch>
                  <a:fillRect/>
                </a:stretch>
              </p:blipFill>
              <p:spPr>
                <a:xfrm>
                  <a:off x="9782" y="5607"/>
                  <a:ext cx="1578" cy="1750"/>
                </a:xfrm>
                <a:prstGeom prst="rect">
                  <a:avLst/>
                </a:prstGeom>
              </p:spPr>
            </p:pic>
            <p:sp>
              <p:nvSpPr>
                <p:cNvPr id="228" name="圆角矩形 227"/>
                <p:cNvSpPr/>
                <p:nvPr>
                  <p:custDataLst>
                    <p:tags r:id="rId61"/>
                  </p:custDataLst>
                </p:nvPr>
              </p:nvSpPr>
              <p:spPr>
                <a:xfrm>
                  <a:off x="9142" y="6184"/>
                  <a:ext cx="1434" cy="1343"/>
                </a:xfrm>
                <a:prstGeom prst="round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kumimoji="1" lang="zh-CN" altLang="en-US" dirty="0"/>
                </a:p>
              </p:txBody>
            </p:sp>
            <p:pic>
              <p:nvPicPr>
                <p:cNvPr id="229" name="图形 17" descr="处理器 轮廓"/>
                <p:cNvPicPr>
                  <a:picLocks noChangeAspect="1"/>
                </p:cNvPicPr>
                <p:nvPr>
                  <p:custDataLst>
                    <p:tags r:id="rId62"/>
                  </p:custDataLst>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108" y="6135"/>
                  <a:ext cx="1503" cy="1440"/>
                </a:xfrm>
                <a:prstGeom prst="rect">
                  <a:avLst/>
                </a:prstGeom>
              </p:spPr>
            </p:pic>
          </p:grpSp>
          <p:sp>
            <p:nvSpPr>
              <p:cNvPr id="230" name="文本框 229"/>
              <p:cNvSpPr txBox="1"/>
              <p:nvPr>
                <p:custDataLst>
                  <p:tags r:id="rId65"/>
                </p:custDataLst>
              </p:nvPr>
            </p:nvSpPr>
            <p:spPr>
              <a:xfrm>
                <a:off x="7040" y="4392"/>
                <a:ext cx="3245" cy="580"/>
              </a:xfrm>
              <a:prstGeom prst="rect">
                <a:avLst/>
              </a:prstGeom>
              <a:noFill/>
            </p:spPr>
            <p:txBody>
              <a:bodyPr wrap="square" rtlCol="0">
                <a:spAutoFit/>
              </a:bodyPr>
              <a:p>
                <a:pPr algn="ctr"/>
                <a:r>
                  <a:rPr lang="zh-CN" altLang="en-US">
                    <a:solidFill>
                      <a:srgbClr val="9D1E25"/>
                    </a:solidFill>
                    <a:latin typeface="钉钉进步体" panose="00020600040101010101" charset="-122"/>
                    <a:ea typeface="钉钉进步体" panose="00020600040101010101" charset="-122"/>
                  </a:rPr>
                  <a:t>低权限</a:t>
                </a:r>
                <a:r>
                  <a:rPr lang="zh-CN" altLang="en-US" sz="1800">
                    <a:solidFill>
                      <a:srgbClr val="9D1E25"/>
                    </a:solidFill>
                    <a:latin typeface="钉钉进步体" panose="00020600040101010101" charset="-122"/>
                    <a:ea typeface="钉钉进步体" panose="00020600040101010101" charset="-122"/>
                  </a:rPr>
                  <a:t>设备</a:t>
                </a:r>
                <a:endParaRPr lang="zh-CN" altLang="en-US">
                  <a:latin typeface="钉钉进步体" panose="00020600040101010101" charset="-122"/>
                  <a:ea typeface="钉钉进步体" panose="00020600040101010101" charset="-122"/>
                </a:endParaRPr>
              </a:p>
            </p:txBody>
          </p:sp>
        </p:grpSp>
        <p:pic>
          <p:nvPicPr>
            <p:cNvPr id="231" name="图片 230" descr="互联网"/>
            <p:cNvPicPr>
              <a:picLocks noChangeAspect="1"/>
            </p:cNvPicPr>
            <p:nvPr>
              <p:custDataLst>
                <p:tags r:id="rId66"/>
              </p:custDataLst>
            </p:nvPr>
          </p:nvPicPr>
          <p:blipFill>
            <a:blip r:embed="rId67">
              <a:extLst>
                <a:ext uri="{96DAC541-7B7A-43D3-8B79-37D633B846F1}">
                  <asvg:svgBlip xmlns:asvg="http://schemas.microsoft.com/office/drawing/2016/SVG/main" r:embed="rId68"/>
                </a:ext>
              </a:extLst>
            </a:blip>
            <a:stretch>
              <a:fillRect/>
            </a:stretch>
          </p:blipFill>
          <p:spPr>
            <a:xfrm>
              <a:off x="10258" y="4422"/>
              <a:ext cx="1413" cy="1213"/>
            </a:xfrm>
            <a:prstGeom prst="rect">
              <a:avLst/>
            </a:prstGeom>
          </p:spPr>
        </p:pic>
        <p:cxnSp>
          <p:nvCxnSpPr>
            <p:cNvPr id="232" name="直接箭头连接符 231"/>
            <p:cNvCxnSpPr/>
            <p:nvPr>
              <p:custDataLst>
                <p:tags r:id="rId69"/>
              </p:custDataLst>
            </p:nvPr>
          </p:nvCxnSpPr>
          <p:spPr>
            <a:xfrm flipV="1">
              <a:off x="9863" y="5026"/>
              <a:ext cx="2436" cy="0"/>
            </a:xfrm>
            <a:prstGeom prst="straightConnector1">
              <a:avLst/>
            </a:prstGeom>
            <a:ln w="25400">
              <a:solidFill>
                <a:schemeClr val="tx1">
                  <a:lumMod val="95000"/>
                  <a:lumOff val="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33" name="圆角矩形 232"/>
            <p:cNvSpPr/>
            <p:nvPr>
              <p:custDataLst>
                <p:tags r:id="rId70"/>
              </p:custDataLst>
            </p:nvPr>
          </p:nvSpPr>
          <p:spPr>
            <a:xfrm>
              <a:off x="3981" y="4676"/>
              <a:ext cx="2582" cy="689"/>
            </a:xfrm>
            <a:prstGeom prst="roundRect">
              <a:avLst>
                <a:gd name="adj" fmla="val 50000"/>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tx1"/>
                  </a:solidFill>
                  <a:latin typeface="钉钉进步体" panose="00020600040101010101" charset="-122"/>
                  <a:ea typeface="钉钉进步体" panose="00020600040101010101" charset="-122"/>
                  <a:cs typeface="Consolas" panose="020B0609020204030204" charset="0"/>
                </a:rPr>
                <a:t>振动</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信号</a:t>
              </a:r>
              <a:endParaRPr lang="zh-CN" altLang="en-US" sz="1400">
                <a:solidFill>
                  <a:schemeClr val="tx1"/>
                </a:solidFill>
                <a:latin typeface="钉钉进步体" panose="00020600040101010101" charset="-122"/>
                <a:ea typeface="钉钉进步体" panose="00020600040101010101" charset="-122"/>
                <a:cs typeface="Consolas" panose="020B0609020204030204" charset="0"/>
              </a:endParaRPr>
            </a:p>
            <a:p>
              <a:pPr algn="ct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加速度</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r>
                <a:rPr lang="zh-CN" altLang="en-US" sz="1400">
                  <a:solidFill>
                    <a:schemeClr val="tx1"/>
                  </a:solidFill>
                  <a:latin typeface="钉钉进步体" panose="00020600040101010101" charset="-122"/>
                  <a:ea typeface="钉钉进步体" panose="00020600040101010101" charset="-122"/>
                  <a:cs typeface="Consolas" panose="020B0609020204030204" charset="0"/>
                </a:rPr>
                <a:t>陀螺仪</a:t>
              </a:r>
              <a:r>
                <a:rPr lang="en-US" altLang="zh-CN" sz="1400">
                  <a:solidFill>
                    <a:schemeClr val="tx1"/>
                  </a:solidFill>
                  <a:latin typeface="钉钉进步体" panose="00020600040101010101" charset="-122"/>
                  <a:ea typeface="钉钉进步体" panose="00020600040101010101" charset="-122"/>
                  <a:cs typeface="Consolas" panose="020B0609020204030204" charset="0"/>
                </a:rPr>
                <a:t>)</a:t>
              </a:r>
              <a:endParaRPr lang="en-US" altLang="zh-CN" sz="1400">
                <a:solidFill>
                  <a:schemeClr val="tx1"/>
                </a:solidFill>
                <a:latin typeface="钉钉进步体" panose="00020600040101010101" charset="-122"/>
                <a:ea typeface="钉钉进步体" panose="00020600040101010101" charset="-122"/>
                <a:cs typeface="Consolas" panose="020B0609020204030204" charset="0"/>
              </a:endParaRPr>
            </a:p>
          </p:txBody>
        </p:sp>
        <p:cxnSp>
          <p:nvCxnSpPr>
            <p:cNvPr id="234" name="直接连接符 233"/>
            <p:cNvCxnSpPr>
              <a:endCxn id="233" idx="1"/>
            </p:cNvCxnSpPr>
            <p:nvPr>
              <p:custDataLst>
                <p:tags r:id="rId71"/>
              </p:custDataLst>
            </p:nvPr>
          </p:nvCxnSpPr>
          <p:spPr>
            <a:xfrm flipV="1">
              <a:off x="3430" y="5021"/>
              <a:ext cx="551" cy="4"/>
            </a:xfrm>
            <a:prstGeom prst="line">
              <a:avLst/>
            </a:prstGeom>
            <a:ln w="25400">
              <a:solidFill>
                <a:schemeClr val="tx1"/>
              </a:solidFill>
              <a:prstDash val="dash"/>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p:cNvCxnSpPr/>
            <p:nvPr>
              <p:custDataLst>
                <p:tags r:id="rId72"/>
              </p:custDataLst>
            </p:nvPr>
          </p:nvCxnSpPr>
          <p:spPr>
            <a:xfrm>
              <a:off x="6563" y="5021"/>
              <a:ext cx="971" cy="5"/>
            </a:xfrm>
            <a:prstGeom prst="straightConnector1">
              <a:avLst/>
            </a:prstGeom>
            <a:ln w="25400">
              <a:solidFill>
                <a:srgbClr val="9D1E25"/>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sp>
        <p:nvSpPr>
          <p:cNvPr id="286" name="文本框 285"/>
          <p:cNvSpPr txBox="1"/>
          <p:nvPr>
            <p:custDataLst>
              <p:tags r:id="rId73"/>
            </p:custDataLst>
          </p:nvPr>
        </p:nvSpPr>
        <p:spPr>
          <a:xfrm>
            <a:off x="445135" y="972185"/>
            <a:ext cx="10308590" cy="1935480"/>
          </a:xfrm>
          <a:prstGeom prst="rect">
            <a:avLst/>
          </a:prstGeom>
          <a:noFill/>
        </p:spPr>
        <p:txBody>
          <a:bodyPr wrap="square" rtlCol="0">
            <a:spAutoFit/>
          </a:bodyPr>
          <a:p>
            <a:pPr marL="285750" indent="-285750" latinLnBrk="0">
              <a:lnSpc>
                <a:spcPct val="120000"/>
              </a:lnSpc>
              <a:spcAft>
                <a:spcPts val="0"/>
              </a:spcAft>
              <a:buFont typeface="Wingdings" panose="05000000000000000000" charset="0"/>
              <a:buChar char="p"/>
            </a:pPr>
            <a:r>
              <a:rPr lang="zh-CN" altLang="en-US">
                <a:latin typeface="微软雅黑" panose="020B0503020204020204" pitchFamily="34" charset="-122"/>
                <a:ea typeface="微软雅黑" panose="020B0503020204020204" pitchFamily="34" charset="-122"/>
              </a:rPr>
              <a:t>研究目标</a:t>
            </a:r>
            <a:endParaRPr lang="zh-CN" altLang="en-US">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l"/>
            </a:pPr>
            <a:r>
              <a:rPr lang="zh-CN" altLang="en-US" sz="1600">
                <a:latin typeface="微软雅黑" panose="020B0503020204020204" pitchFamily="34" charset="-122"/>
                <a:ea typeface="微软雅黑" panose="020B0503020204020204" pitchFamily="34" charset="-122"/>
              </a:rPr>
              <a:t>在开放场景中，增强模型泛化能力，实现对群组中未知说话人的</a:t>
            </a:r>
            <a:r>
              <a:rPr lang="zh-CN" altLang="en-US" sz="1600">
                <a:latin typeface="微软雅黑" panose="020B0503020204020204" pitchFamily="34" charset="-122"/>
                <a:ea typeface="微软雅黑" panose="020B0503020204020204" pitchFamily="34" charset="-122"/>
              </a:rPr>
              <a:t>自监督会话识别</a:t>
            </a:r>
            <a:endParaRPr lang="zh-CN" altLang="en-US" sz="1600">
              <a:latin typeface="微软雅黑" panose="020B0503020204020204" pitchFamily="34" charset="-122"/>
              <a:ea typeface="微软雅黑" panose="020B0503020204020204" pitchFamily="34" charset="-122"/>
            </a:endParaRPr>
          </a:p>
          <a:p>
            <a:pPr marL="285750" indent="-285750" latinLnBrk="0">
              <a:lnSpc>
                <a:spcPct val="120000"/>
              </a:lnSpc>
              <a:spcAft>
                <a:spcPts val="0"/>
              </a:spcAft>
              <a:buFont typeface="Wingdings" panose="05000000000000000000" charset="0"/>
              <a:buChar char="p"/>
            </a:pPr>
            <a:r>
              <a:rPr lang="zh-CN" altLang="en-US">
                <a:latin typeface="微软雅黑" panose="020B0503020204020204" pitchFamily="34" charset="-122"/>
                <a:ea typeface="微软雅黑" panose="020B0503020204020204" pitchFamily="34" charset="-122"/>
              </a:rPr>
              <a:t>研究挑战</a:t>
            </a:r>
            <a:endParaRPr lang="zh-CN" altLang="en-US">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Ø"/>
            </a:pPr>
            <a:r>
              <a:rPr lang="zh-CN" altLang="en-US" sz="1600" b="1">
                <a:latin typeface="微软雅黑" panose="020B0503020204020204" pitchFamily="34" charset="-122"/>
                <a:ea typeface="微软雅黑" panose="020B0503020204020204" pitchFamily="34" charset="-122"/>
              </a:rPr>
              <a:t>数据间分布差异大</a:t>
            </a:r>
            <a:r>
              <a:rPr lang="zh-CN" altLang="en-US"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sym typeface="+mn-ea"/>
              </a:rPr>
              <a:t>不同说话人有不同的音色音高响度等私有特性，</a:t>
            </a:r>
            <a:r>
              <a:rPr lang="zh-CN" altLang="en-US" sz="1600">
                <a:latin typeface="微软雅黑" panose="020B0503020204020204" pitchFamily="34" charset="-122"/>
                <a:ea typeface="微软雅黑" panose="020B0503020204020204" pitchFamily="34" charset="-122"/>
                <a:sym typeface="+mn-ea"/>
              </a:rPr>
              <a:t>同数据集之间差异不明显</a:t>
            </a:r>
            <a:endParaRPr lang="zh-CN" altLang="en-US" sz="1600">
              <a:latin typeface="微软雅黑" panose="020B0503020204020204" pitchFamily="34" charset="-122"/>
              <a:ea typeface="微软雅黑" panose="020B0503020204020204" pitchFamily="34" charset="-122"/>
              <a:sym typeface="+mn-ea"/>
            </a:endParaRPr>
          </a:p>
          <a:p>
            <a:pPr marL="1625600" lvl="4" indent="457200" latinLnBrk="0">
              <a:lnSpc>
                <a:spcPct val="120000"/>
              </a:lnSpc>
              <a:spcAft>
                <a:spcPts val="0"/>
              </a:spcAft>
              <a:buFont typeface="Wingdings" panose="05000000000000000000" charset="0"/>
              <a:buNone/>
            </a:pPr>
            <a:r>
              <a:rPr lang="en-US" altLang="zh-CN" sz="1600">
                <a:latin typeface="微软雅黑" panose="020B0503020204020204" pitchFamily="34" charset="-122"/>
                <a:ea typeface="微软雅黑" panose="020B0503020204020204" pitchFamily="34" charset="-122"/>
                <a:sym typeface="+mn-ea"/>
              </a:rPr>
              <a:t>     </a:t>
            </a:r>
            <a:r>
              <a:rPr lang="zh-CN" altLang="en-US" sz="1600">
                <a:latin typeface="微软雅黑" panose="020B0503020204020204" pitchFamily="34" charset="-122"/>
                <a:ea typeface="微软雅黑" panose="020B0503020204020204" pitchFamily="34" charset="-122"/>
                <a:sym typeface="+mn-ea"/>
              </a:rPr>
              <a:t>不同数据集之间存在</a:t>
            </a:r>
            <a:r>
              <a:rPr lang="zh-CN" altLang="en-US" sz="1600">
                <a:latin typeface="微软雅黑" panose="020B0503020204020204" pitchFamily="34" charset="-122"/>
                <a:ea typeface="微软雅黑" panose="020B0503020204020204" pitchFamily="34" charset="-122"/>
                <a:sym typeface="+mn-ea"/>
              </a:rPr>
              <a:t>显著差异</a:t>
            </a:r>
            <a:endParaRPr lang="zh-CN" altLang="en-US" sz="1600">
              <a:latin typeface="微软雅黑" panose="020B0503020204020204" pitchFamily="34" charset="-122"/>
              <a:ea typeface="微软雅黑" panose="020B0503020204020204" pitchFamily="34" charset="-122"/>
              <a:sym typeface="+mn-ea"/>
            </a:endParaRPr>
          </a:p>
          <a:p>
            <a:pPr marL="539750" lvl="1" indent="-285750" latinLnBrk="0">
              <a:lnSpc>
                <a:spcPct val="120000"/>
              </a:lnSpc>
              <a:spcAft>
                <a:spcPts val="0"/>
              </a:spcAft>
              <a:buFont typeface="Wingdings" panose="05000000000000000000" charset="0"/>
              <a:buChar char="Ø"/>
            </a:pPr>
            <a:r>
              <a:rPr lang="zh-CN" altLang="en-US" sz="1600" b="1">
                <a:latin typeface="微软雅黑" panose="020B0503020204020204" pitchFamily="34" charset="-122"/>
                <a:ea typeface="微软雅黑" panose="020B0503020204020204" pitchFamily="34" charset="-122"/>
                <a:sym typeface="+mn-ea"/>
              </a:rPr>
              <a:t>无法获取训练样本</a:t>
            </a:r>
            <a:r>
              <a:rPr lang="zh-CN" altLang="en-US" sz="1600">
                <a:latin typeface="微软雅黑" panose="020B0503020204020204" pitchFamily="34" charset="-122"/>
                <a:ea typeface="微软雅黑" panose="020B0503020204020204" pitchFamily="34" charset="-122"/>
                <a:sym typeface="+mn-ea"/>
              </a:rPr>
              <a:t>：无法获取群组中未知说话人的对话文本，模型缺少</a:t>
            </a:r>
            <a:r>
              <a:rPr lang="en-US" altLang="zh-CN" sz="1600">
                <a:latin typeface="微软雅黑" panose="020B0503020204020204" pitchFamily="34" charset="-122"/>
                <a:ea typeface="微软雅黑" panose="020B0503020204020204" pitchFamily="34" charset="-122"/>
                <a:sym typeface="+mn-ea"/>
              </a:rPr>
              <a:t>Ground Truth</a:t>
            </a:r>
            <a:r>
              <a:rPr lang="zh-CN" altLang="en-US" sz="1600">
                <a:latin typeface="微软雅黑" panose="020B0503020204020204" pitchFamily="34" charset="-122"/>
                <a:ea typeface="微软雅黑" panose="020B0503020204020204" pitchFamily="34" charset="-122"/>
                <a:sym typeface="+mn-ea"/>
              </a:rPr>
              <a:t>进行</a:t>
            </a:r>
            <a:r>
              <a:rPr lang="zh-CN" altLang="en-US" sz="1600">
                <a:latin typeface="微软雅黑" panose="020B0503020204020204" pitchFamily="34" charset="-122"/>
                <a:ea typeface="微软雅黑" panose="020B0503020204020204" pitchFamily="34" charset="-122"/>
                <a:sym typeface="+mn-ea"/>
              </a:rPr>
              <a:t>训练</a:t>
            </a:r>
            <a:endParaRPr lang="zh-CN" altLang="en-US" sz="160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500" fill="hold"/>
                                        <p:tgtEl>
                                          <p:spTgt spid="204"/>
                                        </p:tgtEl>
                                        <p:attrNameLst>
                                          <p:attrName>ppt_x</p:attrName>
                                        </p:attrNameLst>
                                      </p:cBhvr>
                                      <p:tavLst>
                                        <p:tav tm="0">
                                          <p:val>
                                            <p:strVal val="0-#ppt_w/2"/>
                                          </p:val>
                                        </p:tav>
                                        <p:tav tm="100000">
                                          <p:val>
                                            <p:strVal val="#ppt_x"/>
                                          </p:val>
                                        </p:tav>
                                      </p:tavLst>
                                    </p:anim>
                                    <p:anim calcmode="lin" valueType="num">
                                      <p:cBhvr additive="base">
                                        <p:cTn id="8" dur="500" fill="hold"/>
                                        <p:tgtEl>
                                          <p:spTgt spid="20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wipe(left)">
                                      <p:cBhvr>
                                        <p:cTn id="12" dur="500"/>
                                        <p:tgtEl>
                                          <p:spTgt spid="22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11"/>
                                        </p:tgtEl>
                                        <p:attrNameLst>
                                          <p:attrName>style.visibility</p:attrName>
                                        </p:attrNameLst>
                                      </p:cBhvr>
                                      <p:to>
                                        <p:strVal val="visible"/>
                                      </p:to>
                                    </p:set>
                                    <p:animEffect transition="in" filter="wipe(left)">
                                      <p:cBhvr>
                                        <p:cTn id="16" dur="500"/>
                                        <p:tgtEl>
                                          <p:spTgt spid="211"/>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37"/>
                                        </p:tgtEl>
                                        <p:attrNameLst>
                                          <p:attrName>style.visibility</p:attrName>
                                        </p:attrNameLst>
                                      </p:cBhvr>
                                      <p:to>
                                        <p:strVal val="visible"/>
                                      </p:to>
                                    </p:set>
                                    <p:animEffect transition="in" filter="wipe(left)">
                                      <p:cBhvr>
                                        <p:cTn id="20" dur="500"/>
                                        <p:tgtEl>
                                          <p:spTgt spid="237"/>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205"/>
                                        </p:tgtEl>
                                        <p:attrNameLst>
                                          <p:attrName>style.visibility</p:attrName>
                                        </p:attrNameLst>
                                      </p:cBhvr>
                                      <p:to>
                                        <p:strVal val="visible"/>
                                      </p:to>
                                    </p:set>
                                    <p:animEffect transition="in" filter="wipe(up)">
                                      <p:cBhvr>
                                        <p:cTn id="24" dur="500"/>
                                        <p:tgtEl>
                                          <p:spTgt spid="205"/>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wipe(right)">
                                      <p:cBhvr>
                                        <p:cTn id="2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p:cNvPicPr>
            <a:picLocks noChangeAspect="1"/>
          </p:cNvPicPr>
          <p:nvPr>
            <p:custDataLst>
              <p:tags r:id="rId1"/>
            </p:custDataLst>
          </p:nvPr>
        </p:nvPicPr>
        <p:blipFill>
          <a:blip r:embed="rId2"/>
          <a:stretch>
            <a:fillRect/>
          </a:stretch>
        </p:blipFill>
        <p:spPr>
          <a:xfrm>
            <a:off x="4625340" y="2867025"/>
            <a:ext cx="7380263" cy="3502800"/>
          </a:xfrm>
          <a:prstGeom prst="rect">
            <a:avLst/>
          </a:prstGeom>
        </p:spPr>
      </p:pic>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en-US" altLang="zh-CN"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3"/>
            </p:custDataLst>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4"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5"/>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 name="矩形 2"/>
            <p:cNvSpPr/>
            <p:nvPr>
              <p:custDataLst>
                <p:tags r:id="rId6"/>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23" name="组合 22"/>
            <p:cNvGrpSpPr/>
            <p:nvPr/>
          </p:nvGrpSpPr>
          <p:grpSpPr>
            <a:xfrm>
              <a:off x="754602" y="164705"/>
              <a:ext cx="6564713" cy="313322"/>
              <a:chOff x="650084" y="1233945"/>
              <a:chExt cx="6564713" cy="313322"/>
            </a:xfrm>
          </p:grpSpPr>
          <p:cxnSp>
            <p:nvCxnSpPr>
              <p:cNvPr id="24" name="直接连接符 23"/>
              <p:cNvCxnSpPr/>
              <p:nvPr>
                <p:custDataLst>
                  <p:tags r:id="rId7"/>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25" name="矩形: 圆角 17"/>
              <p:cNvSpPr/>
              <p:nvPr>
                <p:custDataLst>
                  <p:tags r:id="rId8"/>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9"/>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10"/>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custDataLst>
                  <p:tags r:id="rId11"/>
                </p:custDataLst>
              </p:nvPr>
            </p:nvSpPr>
            <p:spPr>
              <a:xfrm>
                <a:off x="4614262" y="1233945"/>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solidFill>
                      <a:schemeClr val="bg1"/>
                    </a:solidFill>
                    <a:latin typeface="微软雅黑" panose="020B0503020204020204" pitchFamily="34" charset="-122"/>
                    <a:ea typeface="微软雅黑" panose="020B0503020204020204" pitchFamily="34" charset="-122"/>
                  </a:rPr>
                  <a:t>研究方案</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12"/>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5" name="文本框 4"/>
          <p:cNvSpPr txBox="1"/>
          <p:nvPr>
            <p:custDataLst>
              <p:tags r:id="rId13"/>
            </p:custDataLst>
          </p:nvPr>
        </p:nvSpPr>
        <p:spPr>
          <a:xfrm>
            <a:off x="255905" y="592455"/>
            <a:ext cx="6096000" cy="398780"/>
          </a:xfrm>
          <a:prstGeom prst="rect">
            <a:avLst/>
          </a:prstGeom>
          <a:noFill/>
        </p:spPr>
        <p:txBody>
          <a:bodyPr wrap="square" rtlCol="0" anchor="t">
            <a:spAutoFit/>
          </a:bodyPr>
          <a:p>
            <a:r>
              <a:rPr lang="zh-CN" altLang="en-US" sz="2000" b="1" dirty="0">
                <a:solidFill>
                  <a:srgbClr val="9D1E25"/>
                </a:solidFill>
                <a:latin typeface="微软雅黑" panose="020B0503020204020204" pitchFamily="34" charset="-122"/>
                <a:ea typeface="微软雅黑" panose="020B0503020204020204" pitchFamily="34" charset="-122"/>
                <a:cs typeface="微软雅黑" panose="020B0503020204020204" pitchFamily="34" charset="-122"/>
                <a:sym typeface="+mn-ea"/>
              </a:rPr>
              <a:t>研究点三：开放域的群组会话泛化识别</a:t>
            </a:r>
            <a:endParaRPr lang="zh-CN" altLang="en-US" sz="2000" b="1" dirty="0">
              <a:solidFill>
                <a:srgbClr val="9D1E2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4825365" y="2856865"/>
            <a:ext cx="7179945" cy="386080"/>
          </a:xfrm>
          <a:prstGeom prst="rect">
            <a:avLst/>
          </a:prstGeom>
          <a:noFill/>
        </p:spPr>
        <p:txBody>
          <a:bodyPr wrap="square" rtlCol="0" anchor="t">
            <a:spAutoFit/>
          </a:bodyPr>
          <a:p>
            <a:pPr marL="0" indent="0" algn="ctr" latinLnBrk="0">
              <a:lnSpc>
                <a:spcPct val="120000"/>
              </a:lnSpc>
            </a:pPr>
            <a:r>
              <a:rPr lang="zh-CN" sz="16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基于解耦学习的自蒸馏域自适应模块</a:t>
            </a:r>
            <a:endParaRPr lang="zh-CN" sz="1600" b="1"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grpSp>
        <p:nvGrpSpPr>
          <p:cNvPr id="10" name="组合 9"/>
          <p:cNvGrpSpPr/>
          <p:nvPr/>
        </p:nvGrpSpPr>
        <p:grpSpPr>
          <a:xfrm>
            <a:off x="64770" y="1369060"/>
            <a:ext cx="12108180" cy="1124585"/>
            <a:chOff x="102" y="2261"/>
            <a:chExt cx="19068" cy="1771"/>
          </a:xfrm>
        </p:grpSpPr>
        <p:sp>
          <p:nvSpPr>
            <p:cNvPr id="168" name="文本框 167"/>
            <p:cNvSpPr txBox="1"/>
            <p:nvPr>
              <p:custDataLst>
                <p:tags r:id="rId14"/>
              </p:custDataLst>
            </p:nvPr>
          </p:nvSpPr>
          <p:spPr>
            <a:xfrm>
              <a:off x="102" y="2377"/>
              <a:ext cx="2182" cy="580"/>
            </a:xfrm>
            <a:prstGeom prst="rect">
              <a:avLst/>
            </a:prstGeom>
            <a:noFill/>
          </p:spPr>
          <p:txBody>
            <a:bodyPr wrap="square" rtlCol="0">
              <a:spAutoFit/>
            </a:bodyPr>
            <a:p>
              <a:pPr algn="ctr"/>
              <a:r>
                <a:rPr lang="zh-CN" altLang="en-US" sz="1800">
                  <a:latin typeface="微软雅黑" panose="020B0503020204020204" pitchFamily="34" charset="-122"/>
                  <a:ea typeface="微软雅黑" panose="020B0503020204020204" pitchFamily="34" charset="-122"/>
                </a:rPr>
                <a:t>传感器信号</a:t>
              </a:r>
              <a:endParaRPr lang="zh-CN" altLang="en-US" sz="1800">
                <a:latin typeface="微软雅黑" panose="020B0503020204020204" pitchFamily="34" charset="-122"/>
                <a:ea typeface="微软雅黑" panose="020B0503020204020204" pitchFamily="34" charset="-122"/>
              </a:endParaRPr>
            </a:p>
          </p:txBody>
        </p:sp>
        <p:sp>
          <p:nvSpPr>
            <p:cNvPr id="169" name="圆角矩形 168"/>
            <p:cNvSpPr/>
            <p:nvPr>
              <p:custDataLst>
                <p:tags r:id="rId15"/>
              </p:custDataLst>
            </p:nvPr>
          </p:nvSpPr>
          <p:spPr>
            <a:xfrm>
              <a:off x="2564" y="2263"/>
              <a:ext cx="1976" cy="816"/>
            </a:xfrm>
            <a:prstGeom prst="roundRect">
              <a:avLst>
                <a:gd name="adj" fmla="val 1976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rPr>
                <a:t>预处理</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endParaRPr>
            </a:p>
          </p:txBody>
        </p:sp>
        <p:sp>
          <p:nvSpPr>
            <p:cNvPr id="171" name="文本框 170"/>
            <p:cNvSpPr txBox="1"/>
            <p:nvPr>
              <p:custDataLst>
                <p:tags r:id="rId16"/>
              </p:custDataLst>
            </p:nvPr>
          </p:nvSpPr>
          <p:spPr>
            <a:xfrm>
              <a:off x="8365" y="2377"/>
              <a:ext cx="3725" cy="580"/>
            </a:xfrm>
            <a:prstGeom prst="rect">
              <a:avLst/>
            </a:prstGeom>
            <a:noFill/>
          </p:spPr>
          <p:txBody>
            <a:bodyPr wrap="square" rtlCol="0">
              <a:spAutoFit/>
            </a:bodyPr>
            <a:p>
              <a:pPr algn="ctr"/>
              <a:r>
                <a:rPr lang="en-US" altLang="zh-CN" sz="1800">
                  <a:latin typeface="微软雅黑" panose="020B0503020204020204" pitchFamily="34" charset="-122"/>
                  <a:ea typeface="微软雅黑" panose="020B0503020204020204" pitchFamily="34" charset="-122"/>
                  <a:sym typeface="+mn-ea"/>
                </a:rPr>
                <a:t>W1,W2,W3|W4,W5</a:t>
              </a:r>
              <a:endParaRPr lang="en-US" altLang="zh-CN" sz="1800">
                <a:latin typeface="微软雅黑" panose="020B0503020204020204" pitchFamily="34" charset="-122"/>
                <a:ea typeface="微软雅黑" panose="020B0503020204020204" pitchFamily="34" charset="-122"/>
                <a:sym typeface="+mn-ea"/>
              </a:endParaRPr>
            </a:p>
          </p:txBody>
        </p:sp>
        <p:sp>
          <p:nvSpPr>
            <p:cNvPr id="172" name="圆角矩形 171"/>
            <p:cNvSpPr/>
            <p:nvPr>
              <p:custDataLst>
                <p:tags r:id="rId17"/>
              </p:custDataLst>
            </p:nvPr>
          </p:nvSpPr>
          <p:spPr>
            <a:xfrm>
              <a:off x="12579" y="2262"/>
              <a:ext cx="2705" cy="816"/>
            </a:xfrm>
            <a:prstGeom prst="roundRect">
              <a:avLst>
                <a:gd name="adj" fmla="val 19760"/>
              </a:avLst>
            </a:prstGeom>
            <a:solidFill>
              <a:srgbClr val="D5C4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rPr>
                <a:t>群组会话匹配</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endParaRPr>
            </a:p>
          </p:txBody>
        </p:sp>
        <p:cxnSp>
          <p:nvCxnSpPr>
            <p:cNvPr id="174" name="直接箭头连接符 173"/>
            <p:cNvCxnSpPr>
              <a:endCxn id="169" idx="1"/>
            </p:cNvCxnSpPr>
            <p:nvPr>
              <p:custDataLst>
                <p:tags r:id="rId18"/>
              </p:custDataLst>
            </p:nvPr>
          </p:nvCxnSpPr>
          <p:spPr>
            <a:xfrm>
              <a:off x="2152" y="2667"/>
              <a:ext cx="412" cy="4"/>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5" name="直接箭头连接符 174"/>
            <p:cNvCxnSpPr>
              <a:stCxn id="169" idx="3"/>
              <a:endCxn id="170" idx="1"/>
            </p:cNvCxnSpPr>
            <p:nvPr>
              <p:custDataLst>
                <p:tags r:id="rId19"/>
              </p:custDataLst>
            </p:nvPr>
          </p:nvCxnSpPr>
          <p:spPr>
            <a:xfrm>
              <a:off x="4540" y="2671"/>
              <a:ext cx="567" cy="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6" name="直接箭头连接符 175"/>
            <p:cNvCxnSpPr/>
            <p:nvPr>
              <p:custDataLst>
                <p:tags r:id="rId20"/>
              </p:custDataLst>
            </p:nvPr>
          </p:nvCxnSpPr>
          <p:spPr>
            <a:xfrm flipV="1">
              <a:off x="7970" y="2667"/>
              <a:ext cx="510" cy="4"/>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7" name="直接箭头连接符 176"/>
            <p:cNvCxnSpPr/>
            <p:nvPr>
              <p:custDataLst>
                <p:tags r:id="rId21"/>
              </p:custDataLst>
            </p:nvPr>
          </p:nvCxnSpPr>
          <p:spPr>
            <a:xfrm>
              <a:off x="11892" y="2667"/>
              <a:ext cx="567" cy="4"/>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8" name="肘形连接符 177"/>
            <p:cNvCxnSpPr>
              <a:stCxn id="169" idx="3"/>
              <a:endCxn id="173" idx="1"/>
            </p:cNvCxnSpPr>
            <p:nvPr>
              <p:custDataLst>
                <p:tags r:id="rId22"/>
              </p:custDataLst>
            </p:nvPr>
          </p:nvCxnSpPr>
          <p:spPr>
            <a:xfrm>
              <a:off x="4540" y="2671"/>
              <a:ext cx="567" cy="1020"/>
            </a:xfrm>
            <a:prstGeom prst="bentConnector3">
              <a:avLst>
                <a:gd name="adj1" fmla="val 50088"/>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79" name="肘形连接符 178"/>
            <p:cNvCxnSpPr>
              <a:stCxn id="180" idx="3"/>
              <a:endCxn id="172" idx="2"/>
            </p:cNvCxnSpPr>
            <p:nvPr>
              <p:custDataLst>
                <p:tags r:id="rId23"/>
              </p:custDataLst>
            </p:nvPr>
          </p:nvCxnSpPr>
          <p:spPr>
            <a:xfrm flipV="1">
              <a:off x="11048" y="3078"/>
              <a:ext cx="2884" cy="664"/>
            </a:xfrm>
            <a:prstGeom prst="bentConnector2">
              <a:avLst/>
            </a:prstGeom>
            <a:ln w="12700">
              <a:tailEnd type="arrow" w="med" len="med"/>
            </a:ln>
          </p:spPr>
          <p:style>
            <a:lnRef idx="1">
              <a:schemeClr val="dk1"/>
            </a:lnRef>
            <a:fillRef idx="0">
              <a:schemeClr val="dk1"/>
            </a:fillRef>
            <a:effectRef idx="0">
              <a:schemeClr val="dk1"/>
            </a:effectRef>
            <a:fontRef idx="minor">
              <a:schemeClr val="tx1"/>
            </a:fontRef>
          </p:style>
        </p:cxnSp>
        <p:sp>
          <p:nvSpPr>
            <p:cNvPr id="180" name="文本框 179"/>
            <p:cNvSpPr txBox="1"/>
            <p:nvPr>
              <p:custDataLst>
                <p:tags r:id="rId24"/>
              </p:custDataLst>
            </p:nvPr>
          </p:nvSpPr>
          <p:spPr>
            <a:xfrm>
              <a:off x="8811" y="3452"/>
              <a:ext cx="2237" cy="580"/>
            </a:xfrm>
            <a:prstGeom prst="rect">
              <a:avLst/>
            </a:prstGeom>
            <a:noFill/>
          </p:spPr>
          <p:txBody>
            <a:bodyPr wrap="square" rtlCol="0">
              <a:spAutoFit/>
            </a:bodyPr>
            <a:p>
              <a:pPr algn="ctr"/>
              <a:r>
                <a:rPr lang="zh-CN" altLang="en-US" sz="1800">
                  <a:latin typeface="微软雅黑" panose="020B0503020204020204" pitchFamily="34" charset="-122"/>
                  <a:ea typeface="微软雅黑" panose="020B0503020204020204" pitchFamily="34" charset="-122"/>
                </a:rPr>
                <a:t>说话人</a:t>
              </a:r>
              <a:r>
                <a:rPr lang="zh-CN" altLang="en-US" sz="1800">
                  <a:latin typeface="微软雅黑" panose="020B0503020204020204" pitchFamily="34" charset="-122"/>
                  <a:ea typeface="微软雅黑" panose="020B0503020204020204" pitchFamily="34" charset="-122"/>
                </a:rPr>
                <a:t>特征</a:t>
              </a:r>
              <a:endParaRPr lang="zh-CN" altLang="en-US" sz="1800">
                <a:latin typeface="微软雅黑" panose="020B0503020204020204" pitchFamily="34" charset="-122"/>
                <a:ea typeface="微软雅黑" panose="020B0503020204020204" pitchFamily="34" charset="-122"/>
              </a:endParaRPr>
            </a:p>
          </p:txBody>
        </p:sp>
        <p:cxnSp>
          <p:nvCxnSpPr>
            <p:cNvPr id="181" name="直接箭头连接符 180"/>
            <p:cNvCxnSpPr/>
            <p:nvPr>
              <p:custDataLst>
                <p:tags r:id="rId25"/>
              </p:custDataLst>
            </p:nvPr>
          </p:nvCxnSpPr>
          <p:spPr>
            <a:xfrm>
              <a:off x="7970" y="3742"/>
              <a:ext cx="964" cy="0"/>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cxnSp>
          <p:nvCxnSpPr>
            <p:cNvPr id="182" name="肘形连接符 181"/>
            <p:cNvCxnSpPr>
              <a:stCxn id="168" idx="0"/>
              <a:endCxn id="172" idx="0"/>
            </p:cNvCxnSpPr>
            <p:nvPr>
              <p:custDataLst>
                <p:tags r:id="rId26"/>
              </p:custDataLst>
            </p:nvPr>
          </p:nvCxnSpPr>
          <p:spPr>
            <a:xfrm rot="16200000">
              <a:off x="7505" y="-4050"/>
              <a:ext cx="115" cy="12739"/>
            </a:xfrm>
            <a:prstGeom prst="bentConnector3">
              <a:avLst>
                <a:gd name="adj1" fmla="val 426087"/>
              </a:avLst>
            </a:prstGeom>
            <a:ln w="12700">
              <a:tailEnd type="arrow" w="med" len="med"/>
            </a:ln>
          </p:spPr>
          <p:style>
            <a:lnRef idx="1">
              <a:schemeClr val="dk1"/>
            </a:lnRef>
            <a:fillRef idx="0">
              <a:schemeClr val="dk1"/>
            </a:fillRef>
            <a:effectRef idx="0">
              <a:schemeClr val="dk1"/>
            </a:effectRef>
            <a:fontRef idx="minor">
              <a:schemeClr val="tx1"/>
            </a:fontRef>
          </p:style>
        </p:cxnSp>
        <p:sp>
          <p:nvSpPr>
            <p:cNvPr id="183" name="文本框 182"/>
            <p:cNvSpPr txBox="1"/>
            <p:nvPr>
              <p:custDataLst>
                <p:tags r:id="rId27"/>
              </p:custDataLst>
            </p:nvPr>
          </p:nvSpPr>
          <p:spPr>
            <a:xfrm>
              <a:off x="15480" y="2377"/>
              <a:ext cx="3690" cy="919"/>
            </a:xfrm>
            <a:prstGeom prst="rect">
              <a:avLst/>
            </a:prstGeom>
            <a:noFill/>
          </p:spPr>
          <p:txBody>
            <a:bodyPr wrap="square" rtlCol="0">
              <a:spAutoFit/>
            </a:bodyPr>
            <a:p>
              <a:pPr algn="ctr"/>
              <a:r>
                <a:rPr lang="en-US" altLang="zh-CN" sz="1800">
                  <a:solidFill>
                    <a:srgbClr val="FF0000"/>
                  </a:solidFill>
                  <a:latin typeface="微软雅黑" panose="020B0503020204020204" pitchFamily="34" charset="-122"/>
                  <a:ea typeface="微软雅黑" panose="020B0503020204020204" pitchFamily="34" charset="-122"/>
                </a:rPr>
                <a:t>W1,W2,W3</a:t>
              </a:r>
              <a:r>
                <a:rPr lang="en-US" altLang="zh-CN" sz="1800">
                  <a:latin typeface="微软雅黑" panose="020B0503020204020204" pitchFamily="34" charset="-122"/>
                  <a:ea typeface="微软雅黑" panose="020B0503020204020204" pitchFamily="34" charset="-122"/>
                </a:rPr>
                <a:t>|</a:t>
              </a:r>
              <a:r>
                <a:rPr lang="en-US" altLang="zh-CN" sz="1800">
                  <a:solidFill>
                    <a:schemeClr val="accent6"/>
                  </a:solidFill>
                  <a:latin typeface="微软雅黑" panose="020B0503020204020204" pitchFamily="34" charset="-122"/>
                  <a:ea typeface="微软雅黑" panose="020B0503020204020204" pitchFamily="34" charset="-122"/>
                </a:rPr>
                <a:t>W4,W5</a:t>
              </a:r>
              <a:endParaRPr lang="en-US" altLang="zh-CN" sz="1800">
                <a:solidFill>
                  <a:schemeClr val="accent6"/>
                </a:solidFill>
                <a:latin typeface="微软雅黑" panose="020B0503020204020204" pitchFamily="34" charset="-122"/>
                <a:ea typeface="微软雅黑" panose="020B0503020204020204" pitchFamily="34" charset="-122"/>
              </a:endParaRPr>
            </a:p>
            <a:p>
              <a:pPr algn="ctr"/>
              <a:r>
                <a:rPr lang="zh-CN" altLang="en-US" sz="1400">
                  <a:solidFill>
                    <a:schemeClr val="tx1"/>
                  </a:solidFill>
                  <a:latin typeface="微软雅黑" panose="020B0503020204020204" pitchFamily="34" charset="-122"/>
                  <a:ea typeface="微软雅黑" panose="020B0503020204020204" pitchFamily="34" charset="-122"/>
                </a:rPr>
                <a:t>会话</a:t>
              </a:r>
              <a:r>
                <a:rPr lang="zh-CN" altLang="en-US" sz="1400">
                  <a:solidFill>
                    <a:schemeClr val="tx1"/>
                  </a:solidFill>
                  <a:latin typeface="微软雅黑" panose="020B0503020204020204" pitchFamily="34" charset="-122"/>
                  <a:ea typeface="微软雅黑" panose="020B0503020204020204" pitchFamily="34" charset="-122"/>
                </a:rPr>
                <a:t>日志</a:t>
              </a:r>
              <a:endParaRPr lang="zh-CN" altLang="en-US" sz="1400">
                <a:solidFill>
                  <a:schemeClr val="tx1"/>
                </a:solidFill>
                <a:latin typeface="微软雅黑" panose="020B0503020204020204" pitchFamily="34" charset="-122"/>
                <a:ea typeface="微软雅黑" panose="020B0503020204020204" pitchFamily="34" charset="-122"/>
              </a:endParaRPr>
            </a:p>
          </p:txBody>
        </p:sp>
        <p:cxnSp>
          <p:nvCxnSpPr>
            <p:cNvPr id="184" name="直接箭头连接符 183"/>
            <p:cNvCxnSpPr/>
            <p:nvPr>
              <p:custDataLst>
                <p:tags r:id="rId28"/>
              </p:custDataLst>
            </p:nvPr>
          </p:nvCxnSpPr>
          <p:spPr>
            <a:xfrm>
              <a:off x="15306" y="2667"/>
              <a:ext cx="412" cy="4"/>
            </a:xfrm>
            <a:prstGeom prst="straightConnector1">
              <a:avLst/>
            </a:prstGeom>
            <a:ln w="12700">
              <a:tailEnd type="arrow" w="med" len="med"/>
            </a:ln>
          </p:spPr>
          <p:style>
            <a:lnRef idx="1">
              <a:schemeClr val="dk1"/>
            </a:lnRef>
            <a:fillRef idx="0">
              <a:schemeClr val="dk1"/>
            </a:fillRef>
            <a:effectRef idx="0">
              <a:schemeClr val="dk1"/>
            </a:effectRef>
            <a:fontRef idx="minor">
              <a:schemeClr val="tx1"/>
            </a:fontRef>
          </p:style>
        </p:cxnSp>
        <p:grpSp>
          <p:nvGrpSpPr>
            <p:cNvPr id="17" name="组合 16"/>
            <p:cNvGrpSpPr/>
            <p:nvPr/>
          </p:nvGrpSpPr>
          <p:grpSpPr>
            <a:xfrm>
              <a:off x="5056" y="2261"/>
              <a:ext cx="2914" cy="1771"/>
              <a:chOff x="5095" y="2261"/>
              <a:chExt cx="2914" cy="1923"/>
            </a:xfrm>
          </p:grpSpPr>
          <p:sp>
            <p:nvSpPr>
              <p:cNvPr id="12" name="圆角矩形 11"/>
              <p:cNvSpPr/>
              <p:nvPr>
                <p:custDataLst>
                  <p:tags r:id="rId29"/>
                </p:custDataLst>
              </p:nvPr>
            </p:nvSpPr>
            <p:spPr>
              <a:xfrm>
                <a:off x="5183" y="2261"/>
                <a:ext cx="2763" cy="1923"/>
              </a:xfrm>
              <a:prstGeom prst="roundRect">
                <a:avLst>
                  <a:gd name="adj" fmla="val 19760"/>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charset="0"/>
                  <a:sym typeface="+mn-ea"/>
                </a:endParaRPr>
              </a:p>
            </p:txBody>
          </p:sp>
          <p:sp>
            <p:nvSpPr>
              <p:cNvPr id="16" name="文本框 15"/>
              <p:cNvSpPr txBox="1"/>
              <p:nvPr/>
            </p:nvSpPr>
            <p:spPr>
              <a:xfrm>
                <a:off x="5095" y="2450"/>
                <a:ext cx="2914" cy="1577"/>
              </a:xfrm>
              <a:prstGeom prst="rect">
                <a:avLst/>
              </a:prstGeom>
              <a:noFill/>
            </p:spPr>
            <p:txBody>
              <a:bodyPr wrap="square" rtlCol="0" anchor="t">
                <a:spAutoFit/>
              </a:bodyPr>
              <a:p>
                <a:pPr marL="0" indent="0" algn="ctr" latinLnBrk="0">
                  <a:lnSpc>
                    <a:spcPct val="150000"/>
                  </a:lnSpc>
                </a:pPr>
                <a:r>
                  <a:rPr lang="zh-CN" altLang="en-US">
                    <a:latin typeface="微软雅黑" panose="020B0503020204020204" pitchFamily="34" charset="-122"/>
                    <a:ea typeface="微软雅黑" panose="020B0503020204020204" pitchFamily="34" charset="-122"/>
                    <a:cs typeface="Consolas" panose="020B0609020204030204" charset="0"/>
                    <a:sym typeface="+mn-ea"/>
                  </a:rPr>
                  <a:t>基于解耦学习的</a:t>
                </a:r>
                <a:endParaRPr lang="zh-CN" altLang="en-US">
                  <a:latin typeface="微软雅黑" panose="020B0503020204020204" pitchFamily="34" charset="-122"/>
                  <a:ea typeface="微软雅黑" panose="020B0503020204020204" pitchFamily="34" charset="-122"/>
                  <a:cs typeface="Consolas" panose="020B0609020204030204" charset="0"/>
                  <a:sym typeface="+mn-ea"/>
                </a:endParaRPr>
              </a:p>
              <a:p>
                <a:pPr marL="0" indent="0" algn="ctr" latinLnBrk="0">
                  <a:lnSpc>
                    <a:spcPct val="150000"/>
                  </a:lnSpc>
                </a:pPr>
                <a:r>
                  <a:rPr lang="zh-CN" altLang="en-US">
                    <a:latin typeface="微软雅黑" panose="020B0503020204020204" pitchFamily="34" charset="-122"/>
                    <a:ea typeface="微软雅黑" panose="020B0503020204020204" pitchFamily="34" charset="-122"/>
                    <a:cs typeface="Consolas" panose="020B0609020204030204" charset="0"/>
                    <a:sym typeface="+mn-ea"/>
                  </a:rPr>
                  <a:t>自蒸馏域自适应</a:t>
                </a:r>
                <a:endParaRPr lang="zh-CN" altLang="en-US">
                  <a:latin typeface="微软雅黑" panose="020B0503020204020204" pitchFamily="34" charset="-122"/>
                  <a:ea typeface="微软雅黑" panose="020B0503020204020204" pitchFamily="34" charset="-122"/>
                  <a:cs typeface="Consolas" panose="020B0609020204030204" charset="0"/>
                  <a:sym typeface="+mn-ea"/>
                </a:endParaRPr>
              </a:p>
            </p:txBody>
          </p:sp>
        </p:grpSp>
      </p:grpSp>
      <p:sp>
        <p:nvSpPr>
          <p:cNvPr id="4" name="文本框 3"/>
          <p:cNvSpPr txBox="1"/>
          <p:nvPr>
            <p:custDataLst>
              <p:tags r:id="rId30"/>
            </p:custDataLst>
          </p:nvPr>
        </p:nvSpPr>
        <p:spPr>
          <a:xfrm>
            <a:off x="255905" y="2969895"/>
            <a:ext cx="4325620" cy="3489325"/>
          </a:xfrm>
          <a:prstGeom prst="rect">
            <a:avLst/>
          </a:prstGeom>
          <a:noFill/>
        </p:spPr>
        <p:txBody>
          <a:bodyPr wrap="square" rtlCol="0">
            <a:spAutoFit/>
          </a:bodyPr>
          <a:p>
            <a:pPr marL="285750" lvl="0" indent="-285750" latinLnBrk="0">
              <a:lnSpc>
                <a:spcPct val="120000"/>
              </a:lnSpc>
              <a:spcAft>
                <a:spcPts val="600"/>
              </a:spcAft>
              <a:buFont typeface="Wingdings" panose="05000000000000000000" charset="0"/>
              <a:buChar char="p"/>
            </a:pPr>
            <a:r>
              <a:rPr lang="zh-CN" altLang="en-US" sz="1600" b="1">
                <a:latin typeface="微软雅黑" panose="020B0503020204020204" pitchFamily="34" charset="-122"/>
                <a:ea typeface="微软雅黑" panose="020B0503020204020204" pitchFamily="34" charset="-122"/>
                <a:sym typeface="+mn-ea"/>
              </a:rPr>
              <a:t>关键技术</a:t>
            </a:r>
            <a:r>
              <a:rPr lang="en-US" altLang="zh-CN" sz="1600" b="1">
                <a:latin typeface="微软雅黑" panose="020B0503020204020204" pitchFamily="34" charset="-122"/>
                <a:ea typeface="微软雅黑" panose="020B0503020204020204" pitchFamily="34" charset="-122"/>
                <a:sym typeface="+mn-ea"/>
              </a:rPr>
              <a:t>	</a:t>
            </a:r>
            <a:endParaRPr lang="en-US" altLang="zh-CN" sz="1600" b="1">
              <a:latin typeface="微软雅黑" panose="020B0503020204020204" pitchFamily="34" charset="-122"/>
              <a:ea typeface="微软雅黑" panose="020B0503020204020204" pitchFamily="34" charset="-122"/>
              <a:sym typeface="+mn-ea"/>
            </a:endParaRPr>
          </a:p>
          <a:p>
            <a:pPr lvl="1" indent="0" latinLnBrk="0">
              <a:lnSpc>
                <a:spcPct val="120000"/>
              </a:lnSpc>
              <a:spcAft>
                <a:spcPts val="600"/>
              </a:spcAft>
              <a:buFont typeface="Wingdings" panose="05000000000000000000" charset="0"/>
              <a:buNone/>
            </a:pPr>
            <a:r>
              <a:rPr lang="zh-CN" altLang="en-US" sz="1600">
                <a:latin typeface="微软雅黑" panose="020B0503020204020204" pitchFamily="34" charset="-122"/>
                <a:ea typeface="微软雅黑" panose="020B0503020204020204" pitchFamily="34" charset="-122"/>
                <a:sym typeface="+mn-ea"/>
              </a:rPr>
              <a:t>基于解耦学习的自蒸馏域自适应算法</a:t>
            </a:r>
            <a:endParaRPr lang="zh-CN" altLang="en-US" sz="1600">
              <a:latin typeface="微软雅黑" panose="020B0503020204020204" pitchFamily="34" charset="-122"/>
              <a:ea typeface="微软雅黑" panose="020B0503020204020204" pitchFamily="34" charset="-122"/>
              <a:sym typeface="+mn-ea"/>
            </a:endParaRPr>
          </a:p>
          <a:p>
            <a:pPr marL="285750" indent="-285750" latinLnBrk="0">
              <a:lnSpc>
                <a:spcPct val="120000"/>
              </a:lnSpc>
              <a:spcAft>
                <a:spcPts val="0"/>
              </a:spcAft>
              <a:buFont typeface="Wingdings" panose="05000000000000000000" charset="0"/>
              <a:buChar char="p"/>
            </a:pPr>
            <a:r>
              <a:rPr lang="zh-CN" altLang="en-US" sz="1600" b="1">
                <a:latin typeface="微软雅黑" panose="020B0503020204020204" pitchFamily="34" charset="-122"/>
                <a:ea typeface="微软雅黑" panose="020B0503020204020204" pitchFamily="34" charset="-122"/>
                <a:sym typeface="+mn-ea"/>
              </a:rPr>
              <a:t>研究方案</a:t>
            </a:r>
            <a:endParaRPr lang="zh-CN" altLang="en-US" sz="1600" b="1">
              <a:latin typeface="微软雅黑" panose="020B0503020204020204" pitchFamily="34" charset="-122"/>
              <a:ea typeface="微软雅黑" panose="020B0503020204020204" pitchFamily="34" charset="-122"/>
            </a:endParaRPr>
          </a:p>
          <a:p>
            <a:pPr marL="539750" lvl="1" indent="-285750" latinLnBrk="0">
              <a:lnSpc>
                <a:spcPct val="120000"/>
              </a:lnSpc>
              <a:spcAft>
                <a:spcPts val="0"/>
              </a:spcAft>
              <a:buFont typeface="Wingdings" panose="05000000000000000000" charset="0"/>
              <a:buChar char="ü"/>
            </a:pPr>
            <a:r>
              <a:rPr lang="zh-CN" altLang="en-US" sz="1600">
                <a:latin typeface="微软雅黑" panose="020B0503020204020204" pitchFamily="34" charset="-122"/>
                <a:ea typeface="微软雅黑" panose="020B0503020204020204" pitchFamily="34" charset="-122"/>
                <a:sym typeface="+mn-ea"/>
              </a:rPr>
              <a:t>基于解耦学习分别提取目标域与源域</a:t>
            </a:r>
            <a:br>
              <a:rPr lang="zh-CN" altLang="en-US" sz="1600">
                <a:latin typeface="微软雅黑" panose="020B0503020204020204" pitchFamily="34" charset="-122"/>
                <a:ea typeface="微软雅黑" panose="020B0503020204020204" pitchFamily="34" charset="-122"/>
                <a:sym typeface="+mn-ea"/>
              </a:rPr>
            </a:br>
            <a:r>
              <a:rPr lang="zh-CN" altLang="en-US" sz="1600">
                <a:solidFill>
                  <a:srgbClr val="FF0000"/>
                </a:solidFill>
                <a:latin typeface="微软雅黑" panose="020B0503020204020204" pitchFamily="34" charset="-122"/>
                <a:ea typeface="微软雅黑" panose="020B0503020204020204" pitchFamily="34" charset="-122"/>
                <a:sym typeface="+mn-ea"/>
              </a:rPr>
              <a:t>个性的说话人特征</a:t>
            </a:r>
            <a:r>
              <a:rPr lang="zh-CN" altLang="en-US" sz="1600">
                <a:latin typeface="微软雅黑" panose="020B0503020204020204" pitchFamily="34" charset="-122"/>
                <a:ea typeface="微软雅黑" panose="020B0503020204020204" pitchFamily="34" charset="-122"/>
                <a:sym typeface="+mn-ea"/>
              </a:rPr>
              <a:t>和</a:t>
            </a:r>
            <a:r>
              <a:rPr lang="zh-CN" altLang="en-US" sz="1600">
                <a:solidFill>
                  <a:srgbClr val="FF0000"/>
                </a:solidFill>
                <a:latin typeface="微软雅黑" panose="020B0503020204020204" pitchFamily="34" charset="-122"/>
                <a:ea typeface="微软雅黑" panose="020B0503020204020204" pitchFamily="34" charset="-122"/>
                <a:sym typeface="+mn-ea"/>
              </a:rPr>
              <a:t>共性的会话内容</a:t>
            </a:r>
            <a:endParaRPr lang="zh-CN" altLang="en-US" sz="1600">
              <a:latin typeface="微软雅黑" panose="020B0503020204020204" pitchFamily="34" charset="-122"/>
              <a:ea typeface="微软雅黑" panose="020B0503020204020204" pitchFamily="34" charset="-122"/>
              <a:sym typeface="+mn-ea"/>
            </a:endParaRPr>
          </a:p>
          <a:p>
            <a:pPr marL="539750" lvl="1" indent="-285750" latinLnBrk="0">
              <a:lnSpc>
                <a:spcPct val="120000"/>
              </a:lnSpc>
              <a:spcAft>
                <a:spcPts val="0"/>
              </a:spcAft>
              <a:buFont typeface="Wingdings" panose="05000000000000000000" charset="0"/>
              <a:buChar char="ü"/>
            </a:pPr>
            <a:r>
              <a:rPr lang="zh-CN" altLang="en-US" sz="1600">
                <a:latin typeface="微软雅黑" panose="020B0503020204020204" pitchFamily="34" charset="-122"/>
                <a:ea typeface="微软雅黑" panose="020B0503020204020204" pitchFamily="34" charset="-122"/>
                <a:sym typeface="+mn-ea"/>
              </a:rPr>
              <a:t>通过构造多种损失函数实现</a:t>
            </a:r>
            <a:r>
              <a:rPr lang="zh-CN" altLang="en-US" sz="1600">
                <a:latin typeface="微软雅黑" panose="020B0503020204020204" pitchFamily="34" charset="-122"/>
                <a:ea typeface="微软雅黑" panose="020B0503020204020204" pitchFamily="34" charset="-122"/>
                <a:sym typeface="+mn-ea"/>
              </a:rPr>
              <a:t>说话人特征提取与会话内容识别。特别的，</a:t>
            </a:r>
            <a:r>
              <a:rPr lang="zh-CN" altLang="en-US" sz="1600">
                <a:latin typeface="微软雅黑" panose="020B0503020204020204" pitchFamily="34" charset="-122"/>
                <a:ea typeface="微软雅黑" panose="020B0503020204020204" pitchFamily="34" charset="-122"/>
                <a:sym typeface="+mn-ea"/>
              </a:rPr>
              <a:t>使域分类器损失最大，混淆源域目标域</a:t>
            </a:r>
            <a:endParaRPr lang="zh-CN" altLang="en-US" sz="1600">
              <a:latin typeface="微软雅黑" panose="020B0503020204020204" pitchFamily="34" charset="-122"/>
              <a:ea typeface="微软雅黑" panose="020B0503020204020204" pitchFamily="34" charset="-122"/>
              <a:sym typeface="+mn-ea"/>
            </a:endParaRPr>
          </a:p>
          <a:p>
            <a:pPr marL="539750" lvl="1" indent="-285750" latinLnBrk="0">
              <a:lnSpc>
                <a:spcPct val="120000"/>
              </a:lnSpc>
              <a:spcAft>
                <a:spcPts val="0"/>
              </a:spcAft>
              <a:buFont typeface="Wingdings" panose="05000000000000000000" charset="0"/>
              <a:buChar char="ü"/>
            </a:pPr>
            <a:r>
              <a:rPr lang="zh-CN" altLang="en-US" sz="1600">
                <a:latin typeface="微软雅黑" panose="020B0503020204020204" pitchFamily="34" charset="-122"/>
                <a:ea typeface="微软雅黑" panose="020B0503020204020204" pitchFamily="34" charset="-122"/>
                <a:sym typeface="+mn-ea"/>
              </a:rPr>
              <a:t>使用</a:t>
            </a:r>
            <a:r>
              <a:rPr lang="zh-CN" altLang="en-US" sz="1600">
                <a:solidFill>
                  <a:srgbClr val="FF0000"/>
                </a:solidFill>
                <a:latin typeface="微软雅黑" panose="020B0503020204020204" pitchFamily="34" charset="-122"/>
                <a:ea typeface="微软雅黑" panose="020B0503020204020204" pitchFamily="34" charset="-122"/>
                <a:sym typeface="+mn-ea"/>
              </a:rPr>
              <a:t>自蒸馏</a:t>
            </a:r>
            <a:r>
              <a:rPr lang="zh-CN" altLang="en-US" sz="1600">
                <a:latin typeface="微软雅黑" panose="020B0503020204020204" pitchFamily="34" charset="-122"/>
                <a:ea typeface="微软雅黑" panose="020B0503020204020204" pitchFamily="34" charset="-122"/>
                <a:sym typeface="+mn-ea"/>
              </a:rPr>
              <a:t>方法将原始信号与随机截取信号的特征进行对比，学习更优的说话人特征表示，增强</a:t>
            </a:r>
            <a:r>
              <a:rPr lang="zh-CN" altLang="en-US" sz="1600">
                <a:latin typeface="微软雅黑" panose="020B0503020204020204" pitchFamily="34" charset="-122"/>
                <a:ea typeface="微软雅黑" panose="020B0503020204020204" pitchFamily="34" charset="-122"/>
                <a:sym typeface="+mn-ea"/>
              </a:rPr>
              <a:t>模型泛化能力</a:t>
            </a:r>
            <a:endParaRPr lang="zh-CN" altLang="en-US" sz="1600">
              <a:latin typeface="微软雅黑" panose="020B0503020204020204" pitchFamily="34" charset="-122"/>
              <a:ea typeface="微软雅黑" panose="020B0503020204020204" pitchFamily="34" charset="-122"/>
              <a:sym typeface="+mn-ea"/>
            </a:endParaRPr>
          </a:p>
        </p:txBody>
      </p:sp>
      <p:sp>
        <p:nvSpPr>
          <p:cNvPr id="78" name="圆角右箭头 77"/>
          <p:cNvSpPr/>
          <p:nvPr>
            <p:custDataLst>
              <p:tags r:id="rId31"/>
            </p:custDataLst>
          </p:nvPr>
        </p:nvSpPr>
        <p:spPr>
          <a:xfrm rot="5400000" flipH="1">
            <a:off x="11504295" y="3810635"/>
            <a:ext cx="239395" cy="239395"/>
          </a:xfrm>
          <a:prstGeom prst="bentArrow">
            <a:avLst>
              <a:gd name="adj1" fmla="val 17550"/>
              <a:gd name="adj2" fmla="val 25000"/>
              <a:gd name="adj3" fmla="val 47238"/>
              <a:gd name="adj4" fmla="val 52761"/>
            </a:avLst>
          </a:prstGeom>
          <a:solidFill>
            <a:srgbClr val="E39A9B"/>
          </a:solidFill>
          <a:ln>
            <a:solidFill>
              <a:srgbClr val="9D1E25"/>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solidFill>
                <a:schemeClr val="tx1"/>
              </a:solidFill>
            </a:endParaRPr>
          </a:p>
        </p:txBody>
      </p:sp>
      <p:sp>
        <p:nvSpPr>
          <p:cNvPr id="6" name="灯片编号占位符 5"/>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04219"/>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5</a:t>
            </a:r>
            <a:endParaRPr lang="en-US" altLang="zh-CN" sz="11500" dirty="0">
              <a:solidFill>
                <a:schemeClr val="bg1"/>
              </a:solidFill>
              <a:latin typeface="Impact" panose="020B0806030902050204" pitchFamily="34" charset="0"/>
            </a:endParaRPr>
          </a:p>
        </p:txBody>
      </p:sp>
      <p:sp>
        <p:nvSpPr>
          <p:cNvPr id="9" name="文本框 8"/>
          <p:cNvSpPr txBox="1"/>
          <p:nvPr/>
        </p:nvSpPr>
        <p:spPr bwMode="auto">
          <a:xfrm>
            <a:off x="419101"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第</a:t>
            </a:r>
            <a:endParaRPr lang="zh-CN" altLang="en-US" sz="3200" b="1" dirty="0">
              <a:latin typeface="微软雅黑" panose="020B0503020204020204" pitchFamily="34" charset="-122"/>
              <a:ea typeface="微软雅黑" panose="020B0503020204020204" pitchFamily="34"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p:nvPr/>
        </p:nvSpPr>
        <p:spPr bwMode="auto">
          <a:xfrm>
            <a:off x="2525714"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部分</a:t>
            </a:r>
            <a:endParaRPr lang="zh-CN" altLang="en-US" sz="3200" b="1" dirty="0">
              <a:latin typeface="微软雅黑" panose="020B0503020204020204" pitchFamily="34" charset="-122"/>
              <a:ea typeface="微软雅黑" panose="020B0503020204020204" pitchFamily="34" charset="-122"/>
            </a:endParaRPr>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5963285" y="4075331"/>
            <a:ext cx="6096000" cy="36830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Research </a:t>
            </a:r>
            <a:r>
              <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Progress</a:t>
            </a:r>
            <a:endPar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基础扎实"/>
          <p:cNvSpPr txBox="1"/>
          <p:nvPr/>
        </p:nvSpPr>
        <p:spPr>
          <a:xfrm>
            <a:off x="5963285" y="3429000"/>
            <a:ext cx="6096000" cy="64516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进展安排</a:t>
            </a:r>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custDataLst>
              <p:tags r:id="rId1"/>
            </p:custDataLst>
          </p:nvPr>
        </p:nvCxnSpPr>
        <p:spPr>
          <a:xfrm>
            <a:off x="4568825" y="3579495"/>
            <a:ext cx="0" cy="1368000"/>
          </a:xfrm>
          <a:prstGeom prst="line">
            <a:avLst/>
          </a:prstGeom>
          <a:ln>
            <a:solidFill>
              <a:srgbClr val="ED7D31"/>
            </a:solidFill>
          </a:ln>
        </p:spPr>
        <p:style>
          <a:lnRef idx="3">
            <a:schemeClr val="accent1"/>
          </a:lnRef>
          <a:fillRef idx="0">
            <a:srgbClr val="FFFFFF"/>
          </a:fillRef>
          <a:effectRef idx="0">
            <a:srgbClr val="FFFFFF"/>
          </a:effectRef>
          <a:fontRef idx="minor">
            <a:schemeClr val="tx1"/>
          </a:fontRef>
        </p:style>
      </p:cxnSp>
      <p:cxnSp>
        <p:nvCxnSpPr>
          <p:cNvPr id="35" name="直接连接符 34"/>
          <p:cNvCxnSpPr/>
          <p:nvPr>
            <p:custDataLst>
              <p:tags r:id="rId2"/>
            </p:custDataLst>
          </p:nvPr>
        </p:nvCxnSpPr>
        <p:spPr>
          <a:xfrm>
            <a:off x="9298305" y="3579495"/>
            <a:ext cx="0" cy="1368000"/>
          </a:xfrm>
          <a:prstGeom prst="line">
            <a:avLst/>
          </a:prstGeom>
          <a:ln>
            <a:solidFill>
              <a:srgbClr val="ED7D31"/>
            </a:solidFill>
          </a:ln>
        </p:spPr>
        <p:style>
          <a:lnRef idx="3">
            <a:schemeClr val="accent1"/>
          </a:lnRef>
          <a:fillRef idx="0">
            <a:srgbClr val="FFFFFF"/>
          </a:fillRef>
          <a:effectRef idx="0">
            <a:srgbClr val="FFFFFF"/>
          </a:effectRef>
          <a:fontRef idx="minor">
            <a:schemeClr val="tx1"/>
          </a:fontRef>
        </p:style>
      </p:cxnSp>
      <p:cxnSp>
        <p:nvCxnSpPr>
          <p:cNvPr id="31" name="直接连接符 30"/>
          <p:cNvCxnSpPr/>
          <p:nvPr/>
        </p:nvCxnSpPr>
        <p:spPr>
          <a:xfrm>
            <a:off x="2147570" y="1908175"/>
            <a:ext cx="0" cy="1404000"/>
          </a:xfrm>
          <a:prstGeom prst="line">
            <a:avLst/>
          </a:prstGeom>
          <a:ln>
            <a:solidFill>
              <a:srgbClr val="13426C"/>
            </a:solidFill>
          </a:ln>
        </p:spPr>
        <p:style>
          <a:lnRef idx="3">
            <a:schemeClr val="accent1"/>
          </a:lnRef>
          <a:fillRef idx="0">
            <a:srgbClr val="FFFFFF"/>
          </a:fillRef>
          <a:effectRef idx="0">
            <a:srgbClr val="FFFFFF"/>
          </a:effectRef>
          <a:fontRef idx="minor">
            <a:schemeClr val="tx1"/>
          </a:fontRef>
        </p:style>
      </p:cxnSp>
      <p:cxnSp>
        <p:nvCxnSpPr>
          <p:cNvPr id="32" name="直接连接符 31"/>
          <p:cNvCxnSpPr/>
          <p:nvPr>
            <p:custDataLst>
              <p:tags r:id="rId3"/>
            </p:custDataLst>
          </p:nvPr>
        </p:nvCxnSpPr>
        <p:spPr>
          <a:xfrm>
            <a:off x="6957060" y="1911350"/>
            <a:ext cx="0" cy="1404000"/>
          </a:xfrm>
          <a:prstGeom prst="line">
            <a:avLst/>
          </a:prstGeom>
          <a:ln>
            <a:solidFill>
              <a:srgbClr val="13426C"/>
            </a:solidFill>
          </a:ln>
        </p:spPr>
        <p:style>
          <a:lnRef idx="3">
            <a:schemeClr val="accent1"/>
          </a:lnRef>
          <a:fillRef idx="0">
            <a:srgbClr val="FFFFFF"/>
          </a:fillRef>
          <a:effectRef idx="0">
            <a:srgbClr val="FFFFFF"/>
          </a:effectRef>
          <a:fontRef idx="minor">
            <a:schemeClr val="tx1"/>
          </a:fontRef>
        </p:style>
      </p:cxnSp>
      <p:cxnSp>
        <p:nvCxnSpPr>
          <p:cNvPr id="33" name="直接连接符 32"/>
          <p:cNvCxnSpPr/>
          <p:nvPr>
            <p:custDataLst>
              <p:tags r:id="rId4"/>
            </p:custDataLst>
          </p:nvPr>
        </p:nvCxnSpPr>
        <p:spPr>
          <a:xfrm>
            <a:off x="11651615" y="1911350"/>
            <a:ext cx="0" cy="1404000"/>
          </a:xfrm>
          <a:prstGeom prst="line">
            <a:avLst/>
          </a:prstGeom>
          <a:ln>
            <a:solidFill>
              <a:srgbClr val="13426C"/>
            </a:solidFill>
          </a:ln>
        </p:spPr>
        <p:style>
          <a:lnRef idx="3">
            <a:schemeClr val="accent1"/>
          </a:lnRef>
          <a:fillRef idx="0">
            <a:srgbClr val="FFFFFF"/>
          </a:fillRef>
          <a:effectRef idx="0">
            <a:srgbClr val="FFFFFF"/>
          </a:effectRef>
          <a:fontRef idx="minor">
            <a:schemeClr val="tx1"/>
          </a:fontRef>
        </p:style>
      </p:cxnSp>
      <p:sp>
        <p:nvSpPr>
          <p:cNvPr id="7" name="矩形 6"/>
          <p:cNvSpPr/>
          <p:nvPr/>
        </p:nvSpPr>
        <p:spPr>
          <a:xfrm>
            <a:off x="11566525" y="6621780"/>
            <a:ext cx="62547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0" y="6621780"/>
            <a:ext cx="104394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bwMode="auto">
          <a:xfrm>
            <a:off x="10264775" y="6539230"/>
            <a:ext cx="150050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en-US" altLang="zh-CN"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nvSpPr>
        <p:spPr>
          <a:xfrm>
            <a:off x="0" y="6523355"/>
            <a:ext cx="10439400" cy="33464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11566525" y="6523355"/>
            <a:ext cx="62547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pic>
        <p:nvPicPr>
          <p:cNvPr id="15" name="西北工业大学"/>
          <p:cNvPicPr>
            <a:picLocks noChangeAspect="1"/>
          </p:cNvPicPr>
          <p:nvPr/>
        </p:nvPicPr>
        <p:blipFill>
          <a:blip r:embed="rId5" cstate="screen"/>
          <a:stretch>
            <a:fillRect/>
          </a:stretch>
        </p:blipFill>
        <p:spPr>
          <a:xfrm>
            <a:off x="10118090" y="6523355"/>
            <a:ext cx="1546225" cy="388620"/>
          </a:xfrm>
          <a:prstGeom prst="rect">
            <a:avLst/>
          </a:prstGeom>
        </p:spPr>
      </p:pic>
      <p:grpSp>
        <p:nvGrpSpPr>
          <p:cNvPr id="43" name="组合 42"/>
          <p:cNvGrpSpPr/>
          <p:nvPr/>
        </p:nvGrpSpPr>
        <p:grpSpPr>
          <a:xfrm>
            <a:off x="-1" y="164705"/>
            <a:ext cx="12192000" cy="313322"/>
            <a:chOff x="-1" y="164705"/>
            <a:chExt cx="12192000" cy="313322"/>
          </a:xfrm>
        </p:grpSpPr>
        <p:sp>
          <p:nvSpPr>
            <p:cNvPr id="2" name="矩形 1"/>
            <p:cNvSpPr/>
            <p:nvPr>
              <p:custDataLst>
                <p:tags r:id="rId6"/>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 name="矩形 2"/>
            <p:cNvSpPr/>
            <p:nvPr>
              <p:custDataLst>
                <p:tags r:id="rId7"/>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custDataLst>
                  <p:tags r:id="rId8"/>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custDataLst>
                  <p:tags r:id="rId9"/>
                </p:custDataLst>
              </p:nvPr>
            </p:nvSpPr>
            <p:spPr>
              <a:xfrm>
                <a:off x="1112980"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研究背景</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9" name="矩形: 圆角 38"/>
              <p:cNvSpPr/>
              <p:nvPr>
                <p:custDataLst>
                  <p:tags r:id="rId10"/>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custDataLst>
                  <p:tags r:id="rId11"/>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custDataLst>
                  <p:tags r:id="rId12"/>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sym typeface="+mn-ea"/>
                  </a:rPr>
                  <a:t>研究方案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custDataLst>
                  <p:tags r:id="rId13"/>
                </p:custDataLst>
              </p:nvPr>
            </p:nvSpPr>
            <p:spPr>
              <a:xfrm>
                <a:off x="5781356" y="1237379"/>
                <a:ext cx="1029855" cy="309888"/>
              </a:xfrm>
              <a:prstGeom prst="roundRect">
                <a:avLst/>
              </a:prstGeom>
              <a:solidFill>
                <a:srgbClr val="9D1E25"/>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solidFill>
                      <a:schemeClr val="bg1"/>
                    </a:solidFill>
                    <a:latin typeface="微软雅黑" panose="020B0503020204020204" pitchFamily="34" charset="-122"/>
                    <a:ea typeface="微软雅黑" panose="020B0503020204020204" pitchFamily="34" charset="-122"/>
                  </a:rPr>
                  <a:t>研究进展</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pic>
        <p:nvPicPr>
          <p:cNvPr id="5" name="图片 4"/>
          <p:cNvPicPr>
            <a:picLocks noChangeAspect="1"/>
          </p:cNvPicPr>
          <p:nvPr>
            <p:custDataLst>
              <p:tags r:id="rId14"/>
            </p:custDataLst>
          </p:nvPr>
        </p:nvPicPr>
        <p:blipFill>
          <a:blip r:embed="rId15"/>
          <a:stretch>
            <a:fillRect/>
          </a:stretch>
        </p:blipFill>
        <p:spPr>
          <a:xfrm flipV="1">
            <a:off x="2581910" y="3241358"/>
            <a:ext cx="2159000" cy="374650"/>
          </a:xfrm>
          <a:prstGeom prst="rect">
            <a:avLst/>
          </a:prstGeom>
        </p:spPr>
      </p:pic>
      <p:pic>
        <p:nvPicPr>
          <p:cNvPr id="6" name="图片 5"/>
          <p:cNvPicPr>
            <a:picLocks noChangeAspect="1"/>
          </p:cNvPicPr>
          <p:nvPr>
            <p:custDataLst>
              <p:tags r:id="rId16"/>
            </p:custDataLst>
          </p:nvPr>
        </p:nvPicPr>
        <p:blipFill>
          <a:blip r:embed="rId17"/>
          <a:stretch>
            <a:fillRect/>
          </a:stretch>
        </p:blipFill>
        <p:spPr>
          <a:xfrm flipV="1">
            <a:off x="205105" y="3241358"/>
            <a:ext cx="2159000" cy="374650"/>
          </a:xfrm>
          <a:prstGeom prst="rect">
            <a:avLst/>
          </a:prstGeom>
        </p:spPr>
      </p:pic>
      <p:pic>
        <p:nvPicPr>
          <p:cNvPr id="10" name="图片 9"/>
          <p:cNvPicPr>
            <a:picLocks noChangeAspect="1"/>
          </p:cNvPicPr>
          <p:nvPr>
            <p:custDataLst>
              <p:tags r:id="rId18"/>
            </p:custDataLst>
          </p:nvPr>
        </p:nvPicPr>
        <p:blipFill>
          <a:blip r:embed="rId15"/>
          <a:stretch>
            <a:fillRect/>
          </a:stretch>
        </p:blipFill>
        <p:spPr>
          <a:xfrm flipV="1">
            <a:off x="7335520" y="3241358"/>
            <a:ext cx="2159000" cy="374650"/>
          </a:xfrm>
          <a:prstGeom prst="rect">
            <a:avLst/>
          </a:prstGeom>
        </p:spPr>
      </p:pic>
      <p:pic>
        <p:nvPicPr>
          <p:cNvPr id="11" name="图片 10"/>
          <p:cNvPicPr>
            <a:picLocks noChangeAspect="1"/>
          </p:cNvPicPr>
          <p:nvPr>
            <p:custDataLst>
              <p:tags r:id="rId19"/>
            </p:custDataLst>
          </p:nvPr>
        </p:nvPicPr>
        <p:blipFill>
          <a:blip r:embed="rId17"/>
          <a:stretch>
            <a:fillRect/>
          </a:stretch>
        </p:blipFill>
        <p:spPr>
          <a:xfrm flipV="1">
            <a:off x="4958715" y="3241358"/>
            <a:ext cx="2159000" cy="374650"/>
          </a:xfrm>
          <a:prstGeom prst="rect">
            <a:avLst/>
          </a:prstGeom>
        </p:spPr>
      </p:pic>
      <p:pic>
        <p:nvPicPr>
          <p:cNvPr id="17" name="图片 16"/>
          <p:cNvPicPr>
            <a:picLocks noChangeAspect="1"/>
          </p:cNvPicPr>
          <p:nvPr>
            <p:custDataLst>
              <p:tags r:id="rId20"/>
            </p:custDataLst>
          </p:nvPr>
        </p:nvPicPr>
        <p:blipFill>
          <a:blip r:embed="rId17"/>
          <a:stretch>
            <a:fillRect/>
          </a:stretch>
        </p:blipFill>
        <p:spPr>
          <a:xfrm flipV="1">
            <a:off x="9712325" y="3241358"/>
            <a:ext cx="2159000" cy="374650"/>
          </a:xfrm>
          <a:prstGeom prst="rect">
            <a:avLst/>
          </a:prstGeom>
        </p:spPr>
      </p:pic>
      <p:grpSp>
        <p:nvGrpSpPr>
          <p:cNvPr id="27" name="组合 26"/>
          <p:cNvGrpSpPr/>
          <p:nvPr/>
        </p:nvGrpSpPr>
        <p:grpSpPr>
          <a:xfrm>
            <a:off x="4118610" y="4886960"/>
            <a:ext cx="902970" cy="902970"/>
            <a:chOff x="4451" y="7092"/>
            <a:chExt cx="1422" cy="1422"/>
          </a:xfrm>
        </p:grpSpPr>
        <p:sp>
          <p:nvSpPr>
            <p:cNvPr id="70" name="椭圆 69"/>
            <p:cNvSpPr/>
            <p:nvPr>
              <p:custDataLst>
                <p:tags r:id="rId21"/>
              </p:custDataLst>
            </p:nvPr>
          </p:nvSpPr>
          <p:spPr>
            <a:xfrm flipV="1">
              <a:off x="4451" y="7092"/>
              <a:ext cx="1422" cy="1423"/>
            </a:xfrm>
            <a:prstGeom prst="ellipse">
              <a:avLst/>
            </a:prstGeom>
            <a:solidFill>
              <a:srgbClr val="ED7D31"/>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sp>
          <p:nvSpPr>
            <p:cNvPr id="71" name="椭圆 70"/>
            <p:cNvSpPr/>
            <p:nvPr>
              <p:custDataLst>
                <p:tags r:id="rId22"/>
              </p:custDataLst>
            </p:nvPr>
          </p:nvSpPr>
          <p:spPr>
            <a:xfrm flipV="1">
              <a:off x="4559" y="7194"/>
              <a:ext cx="1220" cy="1220"/>
            </a:xfrm>
            <a:prstGeom prst="ellipse">
              <a:avLst/>
            </a:prstGeom>
            <a:solidFill>
              <a:srgbClr val="ED7D31"/>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sp>
          <p:nvSpPr>
            <p:cNvPr id="72" name="KSO_Shape"/>
            <p:cNvSpPr/>
            <p:nvPr>
              <p:custDataLst>
                <p:tags r:id="rId23"/>
              </p:custDataLst>
            </p:nvPr>
          </p:nvSpPr>
          <p:spPr bwMode="auto">
            <a:xfrm>
              <a:off x="4776" y="7485"/>
              <a:ext cx="769" cy="698"/>
            </a:xfrm>
            <a:custGeom>
              <a:avLst/>
              <a:gdLst>
                <a:gd name="T0" fmla="*/ 489274 w 2228850"/>
                <a:gd name="T1" fmla="*/ 1171178 h 2019300"/>
                <a:gd name="T2" fmla="*/ 683136 w 2228850"/>
                <a:gd name="T3" fmla="*/ 1519238 h 2019300"/>
                <a:gd name="T4" fmla="*/ 1056587 w 2228850"/>
                <a:gd name="T5" fmla="*/ 1377950 h 2019300"/>
                <a:gd name="T6" fmla="*/ 970559 w 2228850"/>
                <a:gd name="T7" fmla="*/ 988219 h 2019300"/>
                <a:gd name="T8" fmla="*/ 1033990 w 2228850"/>
                <a:gd name="T9" fmla="*/ 962025 h 2019300"/>
                <a:gd name="T10" fmla="*/ 1091871 w 2228850"/>
                <a:gd name="T11" fmla="*/ 1437085 h 2019300"/>
                <a:gd name="T12" fmla="*/ 629616 w 2228850"/>
                <a:gd name="T13" fmla="*/ 1562498 h 2019300"/>
                <a:gd name="T14" fmla="*/ 438529 w 2228850"/>
                <a:gd name="T15" fmla="*/ 1123950 h 2019300"/>
                <a:gd name="T16" fmla="*/ 761603 w 2228850"/>
                <a:gd name="T17" fmla="*/ 832840 h 2019300"/>
                <a:gd name="T18" fmla="*/ 421481 w 2228850"/>
                <a:gd name="T19" fmla="*/ 1071482 h 2019300"/>
                <a:gd name="T20" fmla="*/ 410369 w 2228850"/>
                <a:gd name="T21" fmla="*/ 1364523 h 2019300"/>
                <a:gd name="T22" fmla="*/ 723503 w 2228850"/>
                <a:gd name="T23" fmla="*/ 1626196 h 2019300"/>
                <a:gd name="T24" fmla="*/ 1080294 w 2228850"/>
                <a:gd name="T25" fmla="*/ 1505088 h 2019300"/>
                <a:gd name="T26" fmla="*/ 1187053 w 2228850"/>
                <a:gd name="T27" fmla="*/ 1194972 h 2019300"/>
                <a:gd name="T28" fmla="*/ 939403 w 2228850"/>
                <a:gd name="T29" fmla="*/ 861826 h 2019300"/>
                <a:gd name="T30" fmla="*/ 989013 w 2228850"/>
                <a:gd name="T31" fmla="*/ 477060 h 2019300"/>
                <a:gd name="T32" fmla="*/ 1144985 w 2228850"/>
                <a:gd name="T33" fmla="*/ 702599 h 2019300"/>
                <a:gd name="T34" fmla="*/ 1411685 w 2228850"/>
                <a:gd name="T35" fmla="*/ 749454 h 2019300"/>
                <a:gd name="T36" fmla="*/ 1373188 w 2228850"/>
                <a:gd name="T37" fmla="*/ 975390 h 2019300"/>
                <a:gd name="T38" fmla="*/ 1560116 w 2228850"/>
                <a:gd name="T39" fmla="*/ 1219194 h 2019300"/>
                <a:gd name="T40" fmla="*/ 1448991 w 2228850"/>
                <a:gd name="T41" fmla="*/ 1425673 h 2019300"/>
                <a:gd name="T42" fmla="*/ 1267222 w 2228850"/>
                <a:gd name="T43" fmla="*/ 1667095 h 2019300"/>
                <a:gd name="T44" fmla="*/ 1175544 w 2228850"/>
                <a:gd name="T45" fmla="*/ 1906134 h 2019300"/>
                <a:gd name="T46" fmla="*/ 894953 w 2228850"/>
                <a:gd name="T47" fmla="*/ 1860470 h 2019300"/>
                <a:gd name="T48" fmla="*/ 731044 w 2228850"/>
                <a:gd name="T49" fmla="*/ 2017315 h 2019300"/>
                <a:gd name="T50" fmla="*/ 570309 w 2228850"/>
                <a:gd name="T51" fmla="*/ 1831881 h 2019300"/>
                <a:gd name="T52" fmla="*/ 246459 w 2228850"/>
                <a:gd name="T53" fmla="*/ 1787805 h 2019300"/>
                <a:gd name="T54" fmla="*/ 203994 w 2228850"/>
                <a:gd name="T55" fmla="*/ 1546781 h 2019300"/>
                <a:gd name="T56" fmla="*/ 137715 w 2228850"/>
                <a:gd name="T57" fmla="*/ 1259695 h 2019300"/>
                <a:gd name="T58" fmla="*/ 29369 w 2228850"/>
                <a:gd name="T59" fmla="*/ 1034157 h 2019300"/>
                <a:gd name="T60" fmla="*/ 249634 w 2228850"/>
                <a:gd name="T61" fmla="*/ 888430 h 2019300"/>
                <a:gd name="T62" fmla="*/ 288925 w 2228850"/>
                <a:gd name="T63" fmla="*/ 622390 h 2019300"/>
                <a:gd name="T64" fmla="*/ 517128 w 2228850"/>
                <a:gd name="T65" fmla="*/ 653759 h 2019300"/>
                <a:gd name="T66" fmla="*/ 775097 w 2228850"/>
                <a:gd name="T67" fmla="*/ 462766 h 2019300"/>
                <a:gd name="T68" fmla="*/ 1636253 w 2228850"/>
                <a:gd name="T69" fmla="*/ 339029 h 2019300"/>
                <a:gd name="T70" fmla="*/ 1653303 w 2228850"/>
                <a:gd name="T71" fmla="*/ 573804 h 2019300"/>
                <a:gd name="T72" fmla="*/ 1888031 w 2228850"/>
                <a:gd name="T73" fmla="*/ 591283 h 2019300"/>
                <a:gd name="T74" fmla="*/ 1938387 w 2228850"/>
                <a:gd name="T75" fmla="*/ 361275 h 2019300"/>
                <a:gd name="T76" fmla="*/ 1832918 w 2228850"/>
                <a:gd name="T77" fmla="*/ 242894 h 2019300"/>
                <a:gd name="T78" fmla="*/ 1989536 w 2228850"/>
                <a:gd name="T79" fmla="*/ 468135 h 2019300"/>
                <a:gd name="T80" fmla="*/ 1791285 w 2228850"/>
                <a:gd name="T81" fmla="*/ 656829 h 2019300"/>
                <a:gd name="T82" fmla="*/ 1574399 w 2228850"/>
                <a:gd name="T83" fmla="*/ 489587 h 2019300"/>
                <a:gd name="T84" fmla="*/ 1708020 w 2228850"/>
                <a:gd name="T85" fmla="*/ 248853 h 2019300"/>
                <a:gd name="T86" fmla="*/ 1575304 w 2228850"/>
                <a:gd name="T87" fmla="*/ 344885 h 2019300"/>
                <a:gd name="T88" fmla="*/ 1650744 w 2228850"/>
                <a:gd name="T89" fmla="*/ 635794 h 2019300"/>
                <a:gd name="T90" fmla="*/ 1949723 w 2228850"/>
                <a:gd name="T91" fmla="*/ 603250 h 2019300"/>
                <a:gd name="T92" fmla="*/ 1960841 w 2228850"/>
                <a:gd name="T93" fmla="*/ 303213 h 2019300"/>
                <a:gd name="T94" fmla="*/ 1737698 w 2228850"/>
                <a:gd name="T95" fmla="*/ 39687 h 2019300"/>
                <a:gd name="T96" fmla="*/ 1949326 w 2228850"/>
                <a:gd name="T97" fmla="*/ 34131 h 2019300"/>
                <a:gd name="T98" fmla="*/ 2021193 w 2228850"/>
                <a:gd name="T99" fmla="*/ 167481 h 2019300"/>
                <a:gd name="T100" fmla="*/ 2207807 w 2228850"/>
                <a:gd name="T101" fmla="*/ 295275 h 2019300"/>
                <a:gd name="T102" fmla="*/ 2145072 w 2228850"/>
                <a:gd name="T103" fmla="*/ 494904 h 2019300"/>
                <a:gd name="T104" fmla="*/ 2146661 w 2228850"/>
                <a:gd name="T105" fmla="*/ 713979 h 2019300"/>
                <a:gd name="T106" fmla="*/ 1938606 w 2228850"/>
                <a:gd name="T107" fmla="*/ 781447 h 2019300"/>
                <a:gd name="T108" fmla="*/ 1834182 w 2228850"/>
                <a:gd name="T109" fmla="*/ 887413 h 2019300"/>
                <a:gd name="T110" fmla="*/ 1618186 w 2228850"/>
                <a:gd name="T111" fmla="*/ 854076 h 2019300"/>
                <a:gd name="T112" fmla="*/ 1542349 w 2228850"/>
                <a:gd name="T113" fmla="*/ 733822 h 2019300"/>
                <a:gd name="T114" fmla="*/ 1362882 w 2228850"/>
                <a:gd name="T115" fmla="*/ 615157 h 2019300"/>
                <a:gd name="T116" fmla="*/ 1414895 w 2228850"/>
                <a:gd name="T117" fmla="*/ 452835 h 2019300"/>
                <a:gd name="T118" fmla="*/ 1395837 w 2228850"/>
                <a:gd name="T119" fmla="*/ 209947 h 2019300"/>
                <a:gd name="T120" fmla="*/ 1619377 w 2228850"/>
                <a:gd name="T121" fmla="*/ 118269 h 2019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28850" h="2019300">
                  <a:moveTo>
                    <a:pt x="788194" y="927497"/>
                  </a:moveTo>
                  <a:lnTo>
                    <a:pt x="772732" y="927894"/>
                  </a:lnTo>
                  <a:lnTo>
                    <a:pt x="756875" y="929085"/>
                  </a:lnTo>
                  <a:lnTo>
                    <a:pt x="741810" y="931069"/>
                  </a:lnTo>
                  <a:lnTo>
                    <a:pt x="726745" y="933847"/>
                  </a:lnTo>
                  <a:lnTo>
                    <a:pt x="711680" y="937022"/>
                  </a:lnTo>
                  <a:lnTo>
                    <a:pt x="697408" y="940991"/>
                  </a:lnTo>
                  <a:lnTo>
                    <a:pt x="683136" y="945753"/>
                  </a:lnTo>
                  <a:lnTo>
                    <a:pt x="669260" y="951706"/>
                  </a:lnTo>
                  <a:lnTo>
                    <a:pt x="655781" y="957660"/>
                  </a:lnTo>
                  <a:lnTo>
                    <a:pt x="642698" y="964406"/>
                  </a:lnTo>
                  <a:lnTo>
                    <a:pt x="630012" y="971947"/>
                  </a:lnTo>
                  <a:lnTo>
                    <a:pt x="617326" y="979488"/>
                  </a:lnTo>
                  <a:lnTo>
                    <a:pt x="605432" y="988219"/>
                  </a:lnTo>
                  <a:lnTo>
                    <a:pt x="593936" y="997347"/>
                  </a:lnTo>
                  <a:lnTo>
                    <a:pt x="583232" y="1006872"/>
                  </a:lnTo>
                  <a:lnTo>
                    <a:pt x="572131" y="1016794"/>
                  </a:lnTo>
                  <a:lnTo>
                    <a:pt x="562220" y="1027510"/>
                  </a:lnTo>
                  <a:lnTo>
                    <a:pt x="552705" y="1038622"/>
                  </a:lnTo>
                  <a:lnTo>
                    <a:pt x="543587" y="1050132"/>
                  </a:lnTo>
                  <a:lnTo>
                    <a:pt x="535262" y="1062038"/>
                  </a:lnTo>
                  <a:lnTo>
                    <a:pt x="526936" y="1074341"/>
                  </a:lnTo>
                  <a:lnTo>
                    <a:pt x="519800" y="1087438"/>
                  </a:lnTo>
                  <a:lnTo>
                    <a:pt x="513061" y="1100535"/>
                  </a:lnTo>
                  <a:lnTo>
                    <a:pt x="507114" y="1114028"/>
                  </a:lnTo>
                  <a:lnTo>
                    <a:pt x="501564" y="1127522"/>
                  </a:lnTo>
                  <a:lnTo>
                    <a:pt x="496806" y="1142207"/>
                  </a:lnTo>
                  <a:lnTo>
                    <a:pt x="492842" y="1156494"/>
                  </a:lnTo>
                  <a:lnTo>
                    <a:pt x="489274" y="1171178"/>
                  </a:lnTo>
                  <a:lnTo>
                    <a:pt x="486499" y="1186260"/>
                  </a:lnTo>
                  <a:lnTo>
                    <a:pt x="484517" y="1201341"/>
                  </a:lnTo>
                  <a:lnTo>
                    <a:pt x="483327" y="1216819"/>
                  </a:lnTo>
                  <a:lnTo>
                    <a:pt x="482931" y="1232694"/>
                  </a:lnTo>
                  <a:lnTo>
                    <a:pt x="483327" y="1248172"/>
                  </a:lnTo>
                  <a:lnTo>
                    <a:pt x="484517" y="1263650"/>
                  </a:lnTo>
                  <a:lnTo>
                    <a:pt x="486499" y="1279129"/>
                  </a:lnTo>
                  <a:lnTo>
                    <a:pt x="489274" y="1294210"/>
                  </a:lnTo>
                  <a:lnTo>
                    <a:pt x="492842" y="1308894"/>
                  </a:lnTo>
                  <a:lnTo>
                    <a:pt x="496806" y="1323579"/>
                  </a:lnTo>
                  <a:lnTo>
                    <a:pt x="501564" y="1337469"/>
                  </a:lnTo>
                  <a:lnTo>
                    <a:pt x="507114" y="1351360"/>
                  </a:lnTo>
                  <a:lnTo>
                    <a:pt x="513061" y="1365250"/>
                  </a:lnTo>
                  <a:lnTo>
                    <a:pt x="519800" y="1377950"/>
                  </a:lnTo>
                  <a:lnTo>
                    <a:pt x="526936" y="1390650"/>
                  </a:lnTo>
                  <a:lnTo>
                    <a:pt x="535262" y="1402954"/>
                  </a:lnTo>
                  <a:lnTo>
                    <a:pt x="543587" y="1415257"/>
                  </a:lnTo>
                  <a:lnTo>
                    <a:pt x="552705" y="1426766"/>
                  </a:lnTo>
                  <a:lnTo>
                    <a:pt x="562220" y="1437879"/>
                  </a:lnTo>
                  <a:lnTo>
                    <a:pt x="572131" y="1448197"/>
                  </a:lnTo>
                  <a:lnTo>
                    <a:pt x="583232" y="1458516"/>
                  </a:lnTo>
                  <a:lnTo>
                    <a:pt x="593936" y="1468041"/>
                  </a:lnTo>
                  <a:lnTo>
                    <a:pt x="605432" y="1477169"/>
                  </a:lnTo>
                  <a:lnTo>
                    <a:pt x="617326" y="1485504"/>
                  </a:lnTo>
                  <a:lnTo>
                    <a:pt x="630012" y="1493441"/>
                  </a:lnTo>
                  <a:lnTo>
                    <a:pt x="642698" y="1500585"/>
                  </a:lnTo>
                  <a:lnTo>
                    <a:pt x="655781" y="1507729"/>
                  </a:lnTo>
                  <a:lnTo>
                    <a:pt x="669260" y="1513682"/>
                  </a:lnTo>
                  <a:lnTo>
                    <a:pt x="683136" y="1519238"/>
                  </a:lnTo>
                  <a:lnTo>
                    <a:pt x="697408" y="1524001"/>
                  </a:lnTo>
                  <a:lnTo>
                    <a:pt x="711680" y="1527969"/>
                  </a:lnTo>
                  <a:lnTo>
                    <a:pt x="726745" y="1531541"/>
                  </a:lnTo>
                  <a:lnTo>
                    <a:pt x="741810" y="1534319"/>
                  </a:lnTo>
                  <a:lnTo>
                    <a:pt x="756875" y="1536304"/>
                  </a:lnTo>
                  <a:lnTo>
                    <a:pt x="772732" y="1537494"/>
                  </a:lnTo>
                  <a:lnTo>
                    <a:pt x="788194" y="1537891"/>
                  </a:lnTo>
                  <a:lnTo>
                    <a:pt x="803655" y="1537494"/>
                  </a:lnTo>
                  <a:lnTo>
                    <a:pt x="819513" y="1536304"/>
                  </a:lnTo>
                  <a:lnTo>
                    <a:pt x="834578" y="1534319"/>
                  </a:lnTo>
                  <a:lnTo>
                    <a:pt x="849643" y="1531541"/>
                  </a:lnTo>
                  <a:lnTo>
                    <a:pt x="864708" y="1527969"/>
                  </a:lnTo>
                  <a:lnTo>
                    <a:pt x="878980" y="1524001"/>
                  </a:lnTo>
                  <a:lnTo>
                    <a:pt x="892855" y="1519238"/>
                  </a:lnTo>
                  <a:lnTo>
                    <a:pt x="907127" y="1513682"/>
                  </a:lnTo>
                  <a:lnTo>
                    <a:pt x="920606" y="1507729"/>
                  </a:lnTo>
                  <a:lnTo>
                    <a:pt x="933689" y="1500585"/>
                  </a:lnTo>
                  <a:lnTo>
                    <a:pt x="946772" y="1493441"/>
                  </a:lnTo>
                  <a:lnTo>
                    <a:pt x="958665" y="1485504"/>
                  </a:lnTo>
                  <a:lnTo>
                    <a:pt x="970559" y="1477169"/>
                  </a:lnTo>
                  <a:lnTo>
                    <a:pt x="982056" y="1468041"/>
                  </a:lnTo>
                  <a:lnTo>
                    <a:pt x="993552" y="1458516"/>
                  </a:lnTo>
                  <a:lnTo>
                    <a:pt x="1003860" y="1448197"/>
                  </a:lnTo>
                  <a:lnTo>
                    <a:pt x="1014168" y="1437879"/>
                  </a:lnTo>
                  <a:lnTo>
                    <a:pt x="1023682" y="1426766"/>
                  </a:lnTo>
                  <a:lnTo>
                    <a:pt x="1032404" y="1415257"/>
                  </a:lnTo>
                  <a:lnTo>
                    <a:pt x="1041522" y="1402954"/>
                  </a:lnTo>
                  <a:lnTo>
                    <a:pt x="1049055" y="1390650"/>
                  </a:lnTo>
                  <a:lnTo>
                    <a:pt x="1056587" y="1377950"/>
                  </a:lnTo>
                  <a:lnTo>
                    <a:pt x="1063327" y="1365250"/>
                  </a:lnTo>
                  <a:lnTo>
                    <a:pt x="1069273" y="1351360"/>
                  </a:lnTo>
                  <a:lnTo>
                    <a:pt x="1074824" y="1337469"/>
                  </a:lnTo>
                  <a:lnTo>
                    <a:pt x="1079581" y="1323579"/>
                  </a:lnTo>
                  <a:lnTo>
                    <a:pt x="1083942" y="1308894"/>
                  </a:lnTo>
                  <a:lnTo>
                    <a:pt x="1087510" y="1294210"/>
                  </a:lnTo>
                  <a:lnTo>
                    <a:pt x="1089889" y="1279129"/>
                  </a:lnTo>
                  <a:lnTo>
                    <a:pt x="1091871" y="1263650"/>
                  </a:lnTo>
                  <a:lnTo>
                    <a:pt x="1093060" y="1248172"/>
                  </a:lnTo>
                  <a:lnTo>
                    <a:pt x="1093457" y="1232694"/>
                  </a:lnTo>
                  <a:lnTo>
                    <a:pt x="1093060" y="1216819"/>
                  </a:lnTo>
                  <a:lnTo>
                    <a:pt x="1091871" y="1201341"/>
                  </a:lnTo>
                  <a:lnTo>
                    <a:pt x="1089889" y="1186260"/>
                  </a:lnTo>
                  <a:lnTo>
                    <a:pt x="1087510" y="1171178"/>
                  </a:lnTo>
                  <a:lnTo>
                    <a:pt x="1083942" y="1156494"/>
                  </a:lnTo>
                  <a:lnTo>
                    <a:pt x="1079581" y="1142207"/>
                  </a:lnTo>
                  <a:lnTo>
                    <a:pt x="1074824" y="1127522"/>
                  </a:lnTo>
                  <a:lnTo>
                    <a:pt x="1069273" y="1114028"/>
                  </a:lnTo>
                  <a:lnTo>
                    <a:pt x="1063327" y="1100535"/>
                  </a:lnTo>
                  <a:lnTo>
                    <a:pt x="1056587" y="1087438"/>
                  </a:lnTo>
                  <a:lnTo>
                    <a:pt x="1049055" y="1074341"/>
                  </a:lnTo>
                  <a:lnTo>
                    <a:pt x="1041522" y="1062038"/>
                  </a:lnTo>
                  <a:lnTo>
                    <a:pt x="1032404" y="1050132"/>
                  </a:lnTo>
                  <a:lnTo>
                    <a:pt x="1023682" y="1038622"/>
                  </a:lnTo>
                  <a:lnTo>
                    <a:pt x="1014168" y="1027510"/>
                  </a:lnTo>
                  <a:lnTo>
                    <a:pt x="1003860" y="1016794"/>
                  </a:lnTo>
                  <a:lnTo>
                    <a:pt x="993552" y="1006872"/>
                  </a:lnTo>
                  <a:lnTo>
                    <a:pt x="982056" y="997347"/>
                  </a:lnTo>
                  <a:lnTo>
                    <a:pt x="970559" y="988219"/>
                  </a:lnTo>
                  <a:lnTo>
                    <a:pt x="958665" y="979488"/>
                  </a:lnTo>
                  <a:lnTo>
                    <a:pt x="946772" y="971947"/>
                  </a:lnTo>
                  <a:lnTo>
                    <a:pt x="933689" y="964406"/>
                  </a:lnTo>
                  <a:lnTo>
                    <a:pt x="920606" y="957660"/>
                  </a:lnTo>
                  <a:lnTo>
                    <a:pt x="907127" y="951706"/>
                  </a:lnTo>
                  <a:lnTo>
                    <a:pt x="892855" y="945753"/>
                  </a:lnTo>
                  <a:lnTo>
                    <a:pt x="878980" y="940991"/>
                  </a:lnTo>
                  <a:lnTo>
                    <a:pt x="864708" y="937022"/>
                  </a:lnTo>
                  <a:lnTo>
                    <a:pt x="849643" y="933847"/>
                  </a:lnTo>
                  <a:lnTo>
                    <a:pt x="834578" y="931069"/>
                  </a:lnTo>
                  <a:lnTo>
                    <a:pt x="819513" y="929085"/>
                  </a:lnTo>
                  <a:lnTo>
                    <a:pt x="803655" y="927894"/>
                  </a:lnTo>
                  <a:lnTo>
                    <a:pt x="788194" y="927497"/>
                  </a:lnTo>
                  <a:close/>
                  <a:moveTo>
                    <a:pt x="788194" y="866775"/>
                  </a:moveTo>
                  <a:lnTo>
                    <a:pt x="806827" y="867569"/>
                  </a:lnTo>
                  <a:lnTo>
                    <a:pt x="825460" y="868760"/>
                  </a:lnTo>
                  <a:lnTo>
                    <a:pt x="843696" y="871141"/>
                  </a:lnTo>
                  <a:lnTo>
                    <a:pt x="861933" y="874316"/>
                  </a:lnTo>
                  <a:lnTo>
                    <a:pt x="879773" y="878285"/>
                  </a:lnTo>
                  <a:lnTo>
                    <a:pt x="896820" y="883444"/>
                  </a:lnTo>
                  <a:lnTo>
                    <a:pt x="913867" y="889000"/>
                  </a:lnTo>
                  <a:lnTo>
                    <a:pt x="930518" y="895350"/>
                  </a:lnTo>
                  <a:lnTo>
                    <a:pt x="947168" y="903288"/>
                  </a:lnTo>
                  <a:lnTo>
                    <a:pt x="962630" y="911225"/>
                  </a:lnTo>
                  <a:lnTo>
                    <a:pt x="977695" y="919956"/>
                  </a:lnTo>
                  <a:lnTo>
                    <a:pt x="992760" y="929481"/>
                  </a:lnTo>
                  <a:lnTo>
                    <a:pt x="1007032" y="939403"/>
                  </a:lnTo>
                  <a:lnTo>
                    <a:pt x="1020907" y="950516"/>
                  </a:lnTo>
                  <a:lnTo>
                    <a:pt x="1033990" y="962025"/>
                  </a:lnTo>
                  <a:lnTo>
                    <a:pt x="1047073" y="973931"/>
                  </a:lnTo>
                  <a:lnTo>
                    <a:pt x="1058966" y="986631"/>
                  </a:lnTo>
                  <a:lnTo>
                    <a:pt x="1070463" y="1000125"/>
                  </a:lnTo>
                  <a:lnTo>
                    <a:pt x="1081167" y="1014016"/>
                  </a:lnTo>
                  <a:lnTo>
                    <a:pt x="1091871" y="1027906"/>
                  </a:lnTo>
                  <a:lnTo>
                    <a:pt x="1100989" y="1042988"/>
                  </a:lnTo>
                  <a:lnTo>
                    <a:pt x="1109711" y="1058466"/>
                  </a:lnTo>
                  <a:lnTo>
                    <a:pt x="1118036" y="1073944"/>
                  </a:lnTo>
                  <a:lnTo>
                    <a:pt x="1125172" y="1090613"/>
                  </a:lnTo>
                  <a:lnTo>
                    <a:pt x="1131912" y="1106885"/>
                  </a:lnTo>
                  <a:lnTo>
                    <a:pt x="1137859" y="1123950"/>
                  </a:lnTo>
                  <a:lnTo>
                    <a:pt x="1142616" y="1141413"/>
                  </a:lnTo>
                  <a:lnTo>
                    <a:pt x="1146580" y="1158875"/>
                  </a:lnTo>
                  <a:lnTo>
                    <a:pt x="1149752" y="1176735"/>
                  </a:lnTo>
                  <a:lnTo>
                    <a:pt x="1152131" y="1195388"/>
                  </a:lnTo>
                  <a:lnTo>
                    <a:pt x="1153716" y="1213644"/>
                  </a:lnTo>
                  <a:lnTo>
                    <a:pt x="1154113" y="1232694"/>
                  </a:lnTo>
                  <a:lnTo>
                    <a:pt x="1153716" y="1251347"/>
                  </a:lnTo>
                  <a:lnTo>
                    <a:pt x="1152131" y="1270000"/>
                  </a:lnTo>
                  <a:lnTo>
                    <a:pt x="1149752" y="1288257"/>
                  </a:lnTo>
                  <a:lnTo>
                    <a:pt x="1146580" y="1306116"/>
                  </a:lnTo>
                  <a:lnTo>
                    <a:pt x="1142616" y="1324372"/>
                  </a:lnTo>
                  <a:lnTo>
                    <a:pt x="1137859" y="1341438"/>
                  </a:lnTo>
                  <a:lnTo>
                    <a:pt x="1131912" y="1358107"/>
                  </a:lnTo>
                  <a:lnTo>
                    <a:pt x="1125172" y="1375172"/>
                  </a:lnTo>
                  <a:lnTo>
                    <a:pt x="1118036" y="1391047"/>
                  </a:lnTo>
                  <a:lnTo>
                    <a:pt x="1109711" y="1406922"/>
                  </a:lnTo>
                  <a:lnTo>
                    <a:pt x="1100989" y="1422401"/>
                  </a:lnTo>
                  <a:lnTo>
                    <a:pt x="1091871" y="1437085"/>
                  </a:lnTo>
                  <a:lnTo>
                    <a:pt x="1081167" y="1451372"/>
                  </a:lnTo>
                  <a:lnTo>
                    <a:pt x="1070463" y="1465660"/>
                  </a:lnTo>
                  <a:lnTo>
                    <a:pt x="1058966" y="1478757"/>
                  </a:lnTo>
                  <a:lnTo>
                    <a:pt x="1047073" y="1491060"/>
                  </a:lnTo>
                  <a:lnTo>
                    <a:pt x="1033990" y="1503760"/>
                  </a:lnTo>
                  <a:lnTo>
                    <a:pt x="1020907" y="1514872"/>
                  </a:lnTo>
                  <a:lnTo>
                    <a:pt x="1007032" y="1525588"/>
                  </a:lnTo>
                  <a:lnTo>
                    <a:pt x="992760" y="1535907"/>
                  </a:lnTo>
                  <a:lnTo>
                    <a:pt x="977695" y="1545432"/>
                  </a:lnTo>
                  <a:lnTo>
                    <a:pt x="962630" y="1554560"/>
                  </a:lnTo>
                  <a:lnTo>
                    <a:pt x="947168" y="1562498"/>
                  </a:lnTo>
                  <a:lnTo>
                    <a:pt x="930518" y="1569641"/>
                  </a:lnTo>
                  <a:lnTo>
                    <a:pt x="913867" y="1576388"/>
                  </a:lnTo>
                  <a:lnTo>
                    <a:pt x="896820" y="1581944"/>
                  </a:lnTo>
                  <a:lnTo>
                    <a:pt x="879773" y="1586707"/>
                  </a:lnTo>
                  <a:lnTo>
                    <a:pt x="861933" y="1590676"/>
                  </a:lnTo>
                  <a:lnTo>
                    <a:pt x="843696" y="1594248"/>
                  </a:lnTo>
                  <a:lnTo>
                    <a:pt x="825460" y="1596629"/>
                  </a:lnTo>
                  <a:lnTo>
                    <a:pt x="806827" y="1598216"/>
                  </a:lnTo>
                  <a:lnTo>
                    <a:pt x="788194" y="1598613"/>
                  </a:lnTo>
                  <a:lnTo>
                    <a:pt x="769561" y="1598216"/>
                  </a:lnTo>
                  <a:lnTo>
                    <a:pt x="750531" y="1596629"/>
                  </a:lnTo>
                  <a:lnTo>
                    <a:pt x="732295" y="1594248"/>
                  </a:lnTo>
                  <a:lnTo>
                    <a:pt x="714058" y="1590676"/>
                  </a:lnTo>
                  <a:lnTo>
                    <a:pt x="696615" y="1586707"/>
                  </a:lnTo>
                  <a:lnTo>
                    <a:pt x="679568" y="1581944"/>
                  </a:lnTo>
                  <a:lnTo>
                    <a:pt x="662124" y="1576388"/>
                  </a:lnTo>
                  <a:lnTo>
                    <a:pt x="645870" y="1569641"/>
                  </a:lnTo>
                  <a:lnTo>
                    <a:pt x="629616" y="1562498"/>
                  </a:lnTo>
                  <a:lnTo>
                    <a:pt x="613758" y="1554560"/>
                  </a:lnTo>
                  <a:lnTo>
                    <a:pt x="598296" y="1545432"/>
                  </a:lnTo>
                  <a:lnTo>
                    <a:pt x="583628" y="1535907"/>
                  </a:lnTo>
                  <a:lnTo>
                    <a:pt x="568960" y="1525588"/>
                  </a:lnTo>
                  <a:lnTo>
                    <a:pt x="555480" y="1514872"/>
                  </a:lnTo>
                  <a:lnTo>
                    <a:pt x="542398" y="1503760"/>
                  </a:lnTo>
                  <a:lnTo>
                    <a:pt x="529315" y="1491060"/>
                  </a:lnTo>
                  <a:lnTo>
                    <a:pt x="517025" y="1478757"/>
                  </a:lnTo>
                  <a:lnTo>
                    <a:pt x="505925" y="1465660"/>
                  </a:lnTo>
                  <a:lnTo>
                    <a:pt x="494824" y="1451372"/>
                  </a:lnTo>
                  <a:lnTo>
                    <a:pt x="484517" y="1437085"/>
                  </a:lnTo>
                  <a:lnTo>
                    <a:pt x="475002" y="1422401"/>
                  </a:lnTo>
                  <a:lnTo>
                    <a:pt x="466280" y="1406922"/>
                  </a:lnTo>
                  <a:lnTo>
                    <a:pt x="458351" y="1391047"/>
                  </a:lnTo>
                  <a:lnTo>
                    <a:pt x="451215" y="1375172"/>
                  </a:lnTo>
                  <a:lnTo>
                    <a:pt x="444476" y="1358107"/>
                  </a:lnTo>
                  <a:lnTo>
                    <a:pt x="438529" y="1341438"/>
                  </a:lnTo>
                  <a:lnTo>
                    <a:pt x="433375" y="1324372"/>
                  </a:lnTo>
                  <a:lnTo>
                    <a:pt x="429411" y="1306116"/>
                  </a:lnTo>
                  <a:lnTo>
                    <a:pt x="426239" y="1288257"/>
                  </a:lnTo>
                  <a:lnTo>
                    <a:pt x="423861" y="1270000"/>
                  </a:lnTo>
                  <a:lnTo>
                    <a:pt x="422671" y="1251347"/>
                  </a:lnTo>
                  <a:lnTo>
                    <a:pt x="422275" y="1232694"/>
                  </a:lnTo>
                  <a:lnTo>
                    <a:pt x="422671" y="1213644"/>
                  </a:lnTo>
                  <a:lnTo>
                    <a:pt x="423861" y="1195388"/>
                  </a:lnTo>
                  <a:lnTo>
                    <a:pt x="426239" y="1176735"/>
                  </a:lnTo>
                  <a:lnTo>
                    <a:pt x="429411" y="1158875"/>
                  </a:lnTo>
                  <a:lnTo>
                    <a:pt x="433375" y="1141413"/>
                  </a:lnTo>
                  <a:lnTo>
                    <a:pt x="438529" y="1123950"/>
                  </a:lnTo>
                  <a:lnTo>
                    <a:pt x="444476" y="1106885"/>
                  </a:lnTo>
                  <a:lnTo>
                    <a:pt x="451215" y="1090613"/>
                  </a:lnTo>
                  <a:lnTo>
                    <a:pt x="458351" y="1073944"/>
                  </a:lnTo>
                  <a:lnTo>
                    <a:pt x="466280" y="1058466"/>
                  </a:lnTo>
                  <a:lnTo>
                    <a:pt x="475002" y="1042988"/>
                  </a:lnTo>
                  <a:lnTo>
                    <a:pt x="484517" y="1027906"/>
                  </a:lnTo>
                  <a:lnTo>
                    <a:pt x="494824" y="1014016"/>
                  </a:lnTo>
                  <a:lnTo>
                    <a:pt x="505925" y="1000125"/>
                  </a:lnTo>
                  <a:lnTo>
                    <a:pt x="517025" y="986631"/>
                  </a:lnTo>
                  <a:lnTo>
                    <a:pt x="529315" y="973931"/>
                  </a:lnTo>
                  <a:lnTo>
                    <a:pt x="542398" y="962025"/>
                  </a:lnTo>
                  <a:lnTo>
                    <a:pt x="555480" y="950516"/>
                  </a:lnTo>
                  <a:lnTo>
                    <a:pt x="568960" y="939403"/>
                  </a:lnTo>
                  <a:lnTo>
                    <a:pt x="583628" y="929481"/>
                  </a:lnTo>
                  <a:lnTo>
                    <a:pt x="598296" y="919956"/>
                  </a:lnTo>
                  <a:lnTo>
                    <a:pt x="613758" y="911225"/>
                  </a:lnTo>
                  <a:lnTo>
                    <a:pt x="629616" y="903288"/>
                  </a:lnTo>
                  <a:lnTo>
                    <a:pt x="645870" y="895350"/>
                  </a:lnTo>
                  <a:lnTo>
                    <a:pt x="662124" y="889000"/>
                  </a:lnTo>
                  <a:lnTo>
                    <a:pt x="679568" y="883444"/>
                  </a:lnTo>
                  <a:lnTo>
                    <a:pt x="696615" y="878285"/>
                  </a:lnTo>
                  <a:lnTo>
                    <a:pt x="714058" y="874316"/>
                  </a:lnTo>
                  <a:lnTo>
                    <a:pt x="732295" y="871141"/>
                  </a:lnTo>
                  <a:lnTo>
                    <a:pt x="750531" y="868760"/>
                  </a:lnTo>
                  <a:lnTo>
                    <a:pt x="769561" y="867569"/>
                  </a:lnTo>
                  <a:lnTo>
                    <a:pt x="788194" y="866775"/>
                  </a:lnTo>
                  <a:close/>
                  <a:moveTo>
                    <a:pt x="781447" y="832045"/>
                  </a:moveTo>
                  <a:lnTo>
                    <a:pt x="771525" y="832443"/>
                  </a:lnTo>
                  <a:lnTo>
                    <a:pt x="761603" y="832840"/>
                  </a:lnTo>
                  <a:lnTo>
                    <a:pt x="751284" y="833634"/>
                  </a:lnTo>
                  <a:lnTo>
                    <a:pt x="741363" y="834428"/>
                  </a:lnTo>
                  <a:lnTo>
                    <a:pt x="731838" y="836016"/>
                  </a:lnTo>
                  <a:lnTo>
                    <a:pt x="721916" y="837207"/>
                  </a:lnTo>
                  <a:lnTo>
                    <a:pt x="711994" y="839193"/>
                  </a:lnTo>
                  <a:lnTo>
                    <a:pt x="702469" y="841178"/>
                  </a:lnTo>
                  <a:lnTo>
                    <a:pt x="692944" y="843164"/>
                  </a:lnTo>
                  <a:lnTo>
                    <a:pt x="683419" y="845546"/>
                  </a:lnTo>
                  <a:lnTo>
                    <a:pt x="674291" y="848326"/>
                  </a:lnTo>
                  <a:lnTo>
                    <a:pt x="655637" y="854282"/>
                  </a:lnTo>
                  <a:lnTo>
                    <a:pt x="637381" y="861429"/>
                  </a:lnTo>
                  <a:lnTo>
                    <a:pt x="619522" y="868973"/>
                  </a:lnTo>
                  <a:lnTo>
                    <a:pt x="602456" y="877709"/>
                  </a:lnTo>
                  <a:lnTo>
                    <a:pt x="585787" y="886842"/>
                  </a:lnTo>
                  <a:lnTo>
                    <a:pt x="569119" y="896769"/>
                  </a:lnTo>
                  <a:lnTo>
                    <a:pt x="553641" y="908284"/>
                  </a:lnTo>
                  <a:lnTo>
                    <a:pt x="538162" y="919799"/>
                  </a:lnTo>
                  <a:lnTo>
                    <a:pt x="523478" y="931711"/>
                  </a:lnTo>
                  <a:lnTo>
                    <a:pt x="509587" y="944815"/>
                  </a:lnTo>
                  <a:lnTo>
                    <a:pt x="496094" y="958712"/>
                  </a:lnTo>
                  <a:lnTo>
                    <a:pt x="482997" y="973007"/>
                  </a:lnTo>
                  <a:lnTo>
                    <a:pt x="470694" y="987699"/>
                  </a:lnTo>
                  <a:lnTo>
                    <a:pt x="459581" y="1003582"/>
                  </a:lnTo>
                  <a:lnTo>
                    <a:pt x="448866" y="1019465"/>
                  </a:lnTo>
                  <a:lnTo>
                    <a:pt x="438547" y="1036142"/>
                  </a:lnTo>
                  <a:lnTo>
                    <a:pt x="434181" y="1045275"/>
                  </a:lnTo>
                  <a:lnTo>
                    <a:pt x="429816" y="1053613"/>
                  </a:lnTo>
                  <a:lnTo>
                    <a:pt x="425450" y="1062349"/>
                  </a:lnTo>
                  <a:lnTo>
                    <a:pt x="421481" y="1071482"/>
                  </a:lnTo>
                  <a:lnTo>
                    <a:pt x="417512" y="1080217"/>
                  </a:lnTo>
                  <a:lnTo>
                    <a:pt x="413941" y="1089747"/>
                  </a:lnTo>
                  <a:lnTo>
                    <a:pt x="410766" y="1098880"/>
                  </a:lnTo>
                  <a:lnTo>
                    <a:pt x="407591" y="1108410"/>
                  </a:lnTo>
                  <a:lnTo>
                    <a:pt x="404416" y="1117940"/>
                  </a:lnTo>
                  <a:lnTo>
                    <a:pt x="402034" y="1127469"/>
                  </a:lnTo>
                  <a:lnTo>
                    <a:pt x="399256" y="1137396"/>
                  </a:lnTo>
                  <a:lnTo>
                    <a:pt x="397272" y="1147323"/>
                  </a:lnTo>
                  <a:lnTo>
                    <a:pt x="395287" y="1157250"/>
                  </a:lnTo>
                  <a:lnTo>
                    <a:pt x="392906" y="1167177"/>
                  </a:lnTo>
                  <a:lnTo>
                    <a:pt x="391319" y="1177104"/>
                  </a:lnTo>
                  <a:lnTo>
                    <a:pt x="390128" y="1187825"/>
                  </a:lnTo>
                  <a:lnTo>
                    <a:pt x="389334" y="1197752"/>
                  </a:lnTo>
                  <a:lnTo>
                    <a:pt x="388541" y="1208076"/>
                  </a:lnTo>
                  <a:lnTo>
                    <a:pt x="388144" y="1218003"/>
                  </a:lnTo>
                  <a:lnTo>
                    <a:pt x="387747" y="1228724"/>
                  </a:lnTo>
                  <a:lnTo>
                    <a:pt x="387747" y="1238650"/>
                  </a:lnTo>
                  <a:lnTo>
                    <a:pt x="388144" y="1248577"/>
                  </a:lnTo>
                  <a:lnTo>
                    <a:pt x="388541" y="1258504"/>
                  </a:lnTo>
                  <a:lnTo>
                    <a:pt x="389334" y="1268431"/>
                  </a:lnTo>
                  <a:lnTo>
                    <a:pt x="390525" y="1278755"/>
                  </a:lnTo>
                  <a:lnTo>
                    <a:pt x="391716" y="1288285"/>
                  </a:lnTo>
                  <a:lnTo>
                    <a:pt x="393303" y="1297815"/>
                  </a:lnTo>
                  <a:lnTo>
                    <a:pt x="395287" y="1307742"/>
                  </a:lnTo>
                  <a:lnTo>
                    <a:pt x="397272" y="1317668"/>
                  </a:lnTo>
                  <a:lnTo>
                    <a:pt x="399653" y="1326801"/>
                  </a:lnTo>
                  <a:lnTo>
                    <a:pt x="402034" y="1336331"/>
                  </a:lnTo>
                  <a:lnTo>
                    <a:pt x="404416" y="1345464"/>
                  </a:lnTo>
                  <a:lnTo>
                    <a:pt x="410369" y="1364523"/>
                  </a:lnTo>
                  <a:lnTo>
                    <a:pt x="417512" y="1382392"/>
                  </a:lnTo>
                  <a:lnTo>
                    <a:pt x="425053" y="1399863"/>
                  </a:lnTo>
                  <a:lnTo>
                    <a:pt x="433387" y="1417334"/>
                  </a:lnTo>
                  <a:lnTo>
                    <a:pt x="443309" y="1434011"/>
                  </a:lnTo>
                  <a:lnTo>
                    <a:pt x="453231" y="1450291"/>
                  </a:lnTo>
                  <a:lnTo>
                    <a:pt x="463947" y="1466174"/>
                  </a:lnTo>
                  <a:lnTo>
                    <a:pt x="475456" y="1481660"/>
                  </a:lnTo>
                  <a:lnTo>
                    <a:pt x="488156" y="1495955"/>
                  </a:lnTo>
                  <a:lnTo>
                    <a:pt x="501253" y="1510250"/>
                  </a:lnTo>
                  <a:lnTo>
                    <a:pt x="514747" y="1523750"/>
                  </a:lnTo>
                  <a:lnTo>
                    <a:pt x="529034" y="1536457"/>
                  </a:lnTo>
                  <a:lnTo>
                    <a:pt x="544116" y="1548766"/>
                  </a:lnTo>
                  <a:lnTo>
                    <a:pt x="559594" y="1560281"/>
                  </a:lnTo>
                  <a:lnTo>
                    <a:pt x="575469" y="1571002"/>
                  </a:lnTo>
                  <a:lnTo>
                    <a:pt x="592534" y="1580532"/>
                  </a:lnTo>
                  <a:lnTo>
                    <a:pt x="601266" y="1585297"/>
                  </a:lnTo>
                  <a:lnTo>
                    <a:pt x="609600" y="1589665"/>
                  </a:lnTo>
                  <a:lnTo>
                    <a:pt x="618331" y="1594430"/>
                  </a:lnTo>
                  <a:lnTo>
                    <a:pt x="627856" y="1598401"/>
                  </a:lnTo>
                  <a:lnTo>
                    <a:pt x="636587" y="1601974"/>
                  </a:lnTo>
                  <a:lnTo>
                    <a:pt x="645716" y="1605548"/>
                  </a:lnTo>
                  <a:lnTo>
                    <a:pt x="655241" y="1609122"/>
                  </a:lnTo>
                  <a:lnTo>
                    <a:pt x="664369" y="1612298"/>
                  </a:lnTo>
                  <a:lnTo>
                    <a:pt x="674291" y="1615078"/>
                  </a:lnTo>
                  <a:lnTo>
                    <a:pt x="683816" y="1617857"/>
                  </a:lnTo>
                  <a:lnTo>
                    <a:pt x="693738" y="1620240"/>
                  </a:lnTo>
                  <a:lnTo>
                    <a:pt x="703263" y="1622622"/>
                  </a:lnTo>
                  <a:lnTo>
                    <a:pt x="713184" y="1624607"/>
                  </a:lnTo>
                  <a:lnTo>
                    <a:pt x="723503" y="1626196"/>
                  </a:lnTo>
                  <a:lnTo>
                    <a:pt x="733822" y="1627784"/>
                  </a:lnTo>
                  <a:lnTo>
                    <a:pt x="743744" y="1628975"/>
                  </a:lnTo>
                  <a:lnTo>
                    <a:pt x="754063" y="1630167"/>
                  </a:lnTo>
                  <a:lnTo>
                    <a:pt x="764778" y="1630961"/>
                  </a:lnTo>
                  <a:lnTo>
                    <a:pt x="774700" y="1631358"/>
                  </a:lnTo>
                  <a:lnTo>
                    <a:pt x="784622" y="1631755"/>
                  </a:lnTo>
                  <a:lnTo>
                    <a:pt x="794941" y="1631755"/>
                  </a:lnTo>
                  <a:lnTo>
                    <a:pt x="804863" y="1631358"/>
                  </a:lnTo>
                  <a:lnTo>
                    <a:pt x="815181" y="1630564"/>
                  </a:lnTo>
                  <a:lnTo>
                    <a:pt x="825103" y="1630167"/>
                  </a:lnTo>
                  <a:lnTo>
                    <a:pt x="834628" y="1628975"/>
                  </a:lnTo>
                  <a:lnTo>
                    <a:pt x="844550" y="1627784"/>
                  </a:lnTo>
                  <a:lnTo>
                    <a:pt x="854472" y="1626196"/>
                  </a:lnTo>
                  <a:lnTo>
                    <a:pt x="864394" y="1624607"/>
                  </a:lnTo>
                  <a:lnTo>
                    <a:pt x="873919" y="1622622"/>
                  </a:lnTo>
                  <a:lnTo>
                    <a:pt x="883444" y="1620240"/>
                  </a:lnTo>
                  <a:lnTo>
                    <a:pt x="892572" y="1617857"/>
                  </a:lnTo>
                  <a:lnTo>
                    <a:pt x="902494" y="1615078"/>
                  </a:lnTo>
                  <a:lnTo>
                    <a:pt x="920750" y="1609122"/>
                  </a:lnTo>
                  <a:lnTo>
                    <a:pt x="938609" y="1602371"/>
                  </a:lnTo>
                  <a:lnTo>
                    <a:pt x="956469" y="1594827"/>
                  </a:lnTo>
                  <a:lnTo>
                    <a:pt x="973931" y="1586091"/>
                  </a:lnTo>
                  <a:lnTo>
                    <a:pt x="990600" y="1576561"/>
                  </a:lnTo>
                  <a:lnTo>
                    <a:pt x="1006872" y="1566635"/>
                  </a:lnTo>
                  <a:lnTo>
                    <a:pt x="1022747" y="1555914"/>
                  </a:lnTo>
                  <a:lnTo>
                    <a:pt x="1038225" y="1544001"/>
                  </a:lnTo>
                  <a:lnTo>
                    <a:pt x="1052910" y="1531692"/>
                  </a:lnTo>
                  <a:lnTo>
                    <a:pt x="1066800" y="1518588"/>
                  </a:lnTo>
                  <a:lnTo>
                    <a:pt x="1080294" y="1505088"/>
                  </a:lnTo>
                  <a:lnTo>
                    <a:pt x="1093391" y="1490396"/>
                  </a:lnTo>
                  <a:lnTo>
                    <a:pt x="1105297" y="1475704"/>
                  </a:lnTo>
                  <a:lnTo>
                    <a:pt x="1116806" y="1460218"/>
                  </a:lnTo>
                  <a:lnTo>
                    <a:pt x="1127125" y="1443938"/>
                  </a:lnTo>
                  <a:lnTo>
                    <a:pt x="1137444" y="1427261"/>
                  </a:lnTo>
                  <a:lnTo>
                    <a:pt x="1142206" y="1418923"/>
                  </a:lnTo>
                  <a:lnTo>
                    <a:pt x="1146572" y="1410187"/>
                  </a:lnTo>
                  <a:lnTo>
                    <a:pt x="1150938" y="1401054"/>
                  </a:lnTo>
                  <a:lnTo>
                    <a:pt x="1154906" y="1392319"/>
                  </a:lnTo>
                  <a:lnTo>
                    <a:pt x="1158478" y="1383186"/>
                  </a:lnTo>
                  <a:lnTo>
                    <a:pt x="1162050" y="1374053"/>
                  </a:lnTo>
                  <a:lnTo>
                    <a:pt x="1165622" y="1364920"/>
                  </a:lnTo>
                  <a:lnTo>
                    <a:pt x="1168797" y="1354993"/>
                  </a:lnTo>
                  <a:lnTo>
                    <a:pt x="1171575" y="1345861"/>
                  </a:lnTo>
                  <a:lnTo>
                    <a:pt x="1174353" y="1335934"/>
                  </a:lnTo>
                  <a:lnTo>
                    <a:pt x="1177131" y="1326404"/>
                  </a:lnTo>
                  <a:lnTo>
                    <a:pt x="1179513" y="1316874"/>
                  </a:lnTo>
                  <a:lnTo>
                    <a:pt x="1181497" y="1306550"/>
                  </a:lnTo>
                  <a:lnTo>
                    <a:pt x="1183085" y="1296623"/>
                  </a:lnTo>
                  <a:lnTo>
                    <a:pt x="1184672" y="1286299"/>
                  </a:lnTo>
                  <a:lnTo>
                    <a:pt x="1185863" y="1276373"/>
                  </a:lnTo>
                  <a:lnTo>
                    <a:pt x="1187053" y="1265652"/>
                  </a:lnTo>
                  <a:lnTo>
                    <a:pt x="1187847" y="1255328"/>
                  </a:lnTo>
                  <a:lnTo>
                    <a:pt x="1188244" y="1245401"/>
                  </a:lnTo>
                  <a:lnTo>
                    <a:pt x="1188641" y="1235474"/>
                  </a:lnTo>
                  <a:lnTo>
                    <a:pt x="1188641" y="1225150"/>
                  </a:lnTo>
                  <a:lnTo>
                    <a:pt x="1188244" y="1214826"/>
                  </a:lnTo>
                  <a:lnTo>
                    <a:pt x="1187847" y="1204899"/>
                  </a:lnTo>
                  <a:lnTo>
                    <a:pt x="1187053" y="1194972"/>
                  </a:lnTo>
                  <a:lnTo>
                    <a:pt x="1185863" y="1185442"/>
                  </a:lnTo>
                  <a:lnTo>
                    <a:pt x="1184672" y="1175118"/>
                  </a:lnTo>
                  <a:lnTo>
                    <a:pt x="1183085" y="1165589"/>
                  </a:lnTo>
                  <a:lnTo>
                    <a:pt x="1181497" y="1156059"/>
                  </a:lnTo>
                  <a:lnTo>
                    <a:pt x="1179513" y="1146529"/>
                  </a:lnTo>
                  <a:lnTo>
                    <a:pt x="1177131" y="1136999"/>
                  </a:lnTo>
                  <a:lnTo>
                    <a:pt x="1174353" y="1127072"/>
                  </a:lnTo>
                  <a:lnTo>
                    <a:pt x="1171575" y="1117940"/>
                  </a:lnTo>
                  <a:lnTo>
                    <a:pt x="1165622" y="1099674"/>
                  </a:lnTo>
                  <a:lnTo>
                    <a:pt x="1158875" y="1081012"/>
                  </a:lnTo>
                  <a:lnTo>
                    <a:pt x="1151335" y="1063540"/>
                  </a:lnTo>
                  <a:lnTo>
                    <a:pt x="1143000" y="1046466"/>
                  </a:lnTo>
                  <a:lnTo>
                    <a:pt x="1133475" y="1029392"/>
                  </a:lnTo>
                  <a:lnTo>
                    <a:pt x="1123156" y="1013112"/>
                  </a:lnTo>
                  <a:lnTo>
                    <a:pt x="1112441" y="997626"/>
                  </a:lnTo>
                  <a:lnTo>
                    <a:pt x="1100931" y="982140"/>
                  </a:lnTo>
                  <a:lnTo>
                    <a:pt x="1088628" y="967448"/>
                  </a:lnTo>
                  <a:lnTo>
                    <a:pt x="1075135" y="953550"/>
                  </a:lnTo>
                  <a:lnTo>
                    <a:pt x="1061641" y="939653"/>
                  </a:lnTo>
                  <a:lnTo>
                    <a:pt x="1047353" y="926946"/>
                  </a:lnTo>
                  <a:lnTo>
                    <a:pt x="1032272" y="915034"/>
                  </a:lnTo>
                  <a:lnTo>
                    <a:pt x="1016794" y="903519"/>
                  </a:lnTo>
                  <a:lnTo>
                    <a:pt x="1000522" y="892798"/>
                  </a:lnTo>
                  <a:lnTo>
                    <a:pt x="983456" y="882871"/>
                  </a:lnTo>
                  <a:lnTo>
                    <a:pt x="975122" y="878106"/>
                  </a:lnTo>
                  <a:lnTo>
                    <a:pt x="966391" y="873738"/>
                  </a:lnTo>
                  <a:lnTo>
                    <a:pt x="957659" y="869371"/>
                  </a:lnTo>
                  <a:lnTo>
                    <a:pt x="948928" y="865400"/>
                  </a:lnTo>
                  <a:lnTo>
                    <a:pt x="939403" y="861826"/>
                  </a:lnTo>
                  <a:lnTo>
                    <a:pt x="930275" y="858252"/>
                  </a:lnTo>
                  <a:lnTo>
                    <a:pt x="921147" y="854282"/>
                  </a:lnTo>
                  <a:lnTo>
                    <a:pt x="911622" y="851105"/>
                  </a:lnTo>
                  <a:lnTo>
                    <a:pt x="902494" y="848326"/>
                  </a:lnTo>
                  <a:lnTo>
                    <a:pt x="892175" y="845546"/>
                  </a:lnTo>
                  <a:lnTo>
                    <a:pt x="882650" y="843164"/>
                  </a:lnTo>
                  <a:lnTo>
                    <a:pt x="872728" y="840781"/>
                  </a:lnTo>
                  <a:lnTo>
                    <a:pt x="863203" y="838796"/>
                  </a:lnTo>
                  <a:lnTo>
                    <a:pt x="852488" y="837207"/>
                  </a:lnTo>
                  <a:lnTo>
                    <a:pt x="842566" y="835619"/>
                  </a:lnTo>
                  <a:lnTo>
                    <a:pt x="832247" y="834428"/>
                  </a:lnTo>
                  <a:lnTo>
                    <a:pt x="822325" y="833237"/>
                  </a:lnTo>
                  <a:lnTo>
                    <a:pt x="812006" y="832840"/>
                  </a:lnTo>
                  <a:lnTo>
                    <a:pt x="801688" y="832045"/>
                  </a:lnTo>
                  <a:lnTo>
                    <a:pt x="791369" y="832045"/>
                  </a:lnTo>
                  <a:lnTo>
                    <a:pt x="781447" y="832045"/>
                  </a:lnTo>
                  <a:close/>
                  <a:moveTo>
                    <a:pt x="802481" y="444500"/>
                  </a:moveTo>
                  <a:lnTo>
                    <a:pt x="823913" y="445294"/>
                  </a:lnTo>
                  <a:lnTo>
                    <a:pt x="844947" y="446486"/>
                  </a:lnTo>
                  <a:lnTo>
                    <a:pt x="866775" y="448471"/>
                  </a:lnTo>
                  <a:lnTo>
                    <a:pt x="887413" y="450853"/>
                  </a:lnTo>
                  <a:lnTo>
                    <a:pt x="908844" y="453633"/>
                  </a:lnTo>
                  <a:lnTo>
                    <a:pt x="929878" y="457207"/>
                  </a:lnTo>
                  <a:lnTo>
                    <a:pt x="950913" y="461177"/>
                  </a:lnTo>
                  <a:lnTo>
                    <a:pt x="971550" y="465545"/>
                  </a:lnTo>
                  <a:lnTo>
                    <a:pt x="977106" y="467530"/>
                  </a:lnTo>
                  <a:lnTo>
                    <a:pt x="981869" y="470310"/>
                  </a:lnTo>
                  <a:lnTo>
                    <a:pt x="985838" y="473487"/>
                  </a:lnTo>
                  <a:lnTo>
                    <a:pt x="989013" y="477060"/>
                  </a:lnTo>
                  <a:lnTo>
                    <a:pt x="991791" y="481428"/>
                  </a:lnTo>
                  <a:lnTo>
                    <a:pt x="992981" y="483413"/>
                  </a:lnTo>
                  <a:lnTo>
                    <a:pt x="993378" y="485796"/>
                  </a:lnTo>
                  <a:lnTo>
                    <a:pt x="993775" y="488575"/>
                  </a:lnTo>
                  <a:lnTo>
                    <a:pt x="993775" y="490561"/>
                  </a:lnTo>
                  <a:lnTo>
                    <a:pt x="993775" y="492943"/>
                  </a:lnTo>
                  <a:lnTo>
                    <a:pt x="993378" y="495326"/>
                  </a:lnTo>
                  <a:lnTo>
                    <a:pt x="989409" y="520341"/>
                  </a:lnTo>
                  <a:lnTo>
                    <a:pt x="985838" y="546151"/>
                  </a:lnTo>
                  <a:lnTo>
                    <a:pt x="978297" y="596580"/>
                  </a:lnTo>
                  <a:lnTo>
                    <a:pt x="977503" y="600948"/>
                  </a:lnTo>
                  <a:lnTo>
                    <a:pt x="977106" y="605316"/>
                  </a:lnTo>
                  <a:lnTo>
                    <a:pt x="977900" y="609683"/>
                  </a:lnTo>
                  <a:lnTo>
                    <a:pt x="979488" y="613654"/>
                  </a:lnTo>
                  <a:lnTo>
                    <a:pt x="981472" y="617625"/>
                  </a:lnTo>
                  <a:lnTo>
                    <a:pt x="983853" y="620801"/>
                  </a:lnTo>
                  <a:lnTo>
                    <a:pt x="987028" y="623581"/>
                  </a:lnTo>
                  <a:lnTo>
                    <a:pt x="990600" y="626361"/>
                  </a:lnTo>
                  <a:lnTo>
                    <a:pt x="1005681" y="631920"/>
                  </a:lnTo>
                  <a:lnTo>
                    <a:pt x="1020366" y="637479"/>
                  </a:lnTo>
                  <a:lnTo>
                    <a:pt x="1034653" y="643435"/>
                  </a:lnTo>
                  <a:lnTo>
                    <a:pt x="1049338" y="649391"/>
                  </a:lnTo>
                  <a:lnTo>
                    <a:pt x="1063625" y="656141"/>
                  </a:lnTo>
                  <a:lnTo>
                    <a:pt x="1077516" y="662891"/>
                  </a:lnTo>
                  <a:lnTo>
                    <a:pt x="1091803" y="670039"/>
                  </a:lnTo>
                  <a:lnTo>
                    <a:pt x="1105297" y="677583"/>
                  </a:lnTo>
                  <a:lnTo>
                    <a:pt x="1118791" y="685525"/>
                  </a:lnTo>
                  <a:lnTo>
                    <a:pt x="1132285" y="693863"/>
                  </a:lnTo>
                  <a:lnTo>
                    <a:pt x="1144985" y="702599"/>
                  </a:lnTo>
                  <a:lnTo>
                    <a:pt x="1157685" y="711335"/>
                  </a:lnTo>
                  <a:lnTo>
                    <a:pt x="1170385" y="720864"/>
                  </a:lnTo>
                  <a:lnTo>
                    <a:pt x="1183085" y="730394"/>
                  </a:lnTo>
                  <a:lnTo>
                    <a:pt x="1195388" y="739924"/>
                  </a:lnTo>
                  <a:lnTo>
                    <a:pt x="1207294" y="749851"/>
                  </a:lnTo>
                  <a:lnTo>
                    <a:pt x="1211263" y="751836"/>
                  </a:lnTo>
                  <a:lnTo>
                    <a:pt x="1215231" y="753028"/>
                  </a:lnTo>
                  <a:lnTo>
                    <a:pt x="1219597" y="753425"/>
                  </a:lnTo>
                  <a:lnTo>
                    <a:pt x="1224360" y="753425"/>
                  </a:lnTo>
                  <a:lnTo>
                    <a:pt x="1228328" y="752630"/>
                  </a:lnTo>
                  <a:lnTo>
                    <a:pt x="1232297" y="751042"/>
                  </a:lnTo>
                  <a:lnTo>
                    <a:pt x="1236266" y="748660"/>
                  </a:lnTo>
                  <a:lnTo>
                    <a:pt x="1239441" y="745880"/>
                  </a:lnTo>
                  <a:lnTo>
                    <a:pt x="1320006" y="681554"/>
                  </a:lnTo>
                  <a:lnTo>
                    <a:pt x="1321594" y="679966"/>
                  </a:lnTo>
                  <a:lnTo>
                    <a:pt x="1323181" y="678774"/>
                  </a:lnTo>
                  <a:lnTo>
                    <a:pt x="1325166" y="677583"/>
                  </a:lnTo>
                  <a:lnTo>
                    <a:pt x="1327547" y="676789"/>
                  </a:lnTo>
                  <a:lnTo>
                    <a:pt x="1329531" y="676392"/>
                  </a:lnTo>
                  <a:lnTo>
                    <a:pt x="1331913" y="675995"/>
                  </a:lnTo>
                  <a:lnTo>
                    <a:pt x="1336675" y="675995"/>
                  </a:lnTo>
                  <a:lnTo>
                    <a:pt x="1341835" y="676789"/>
                  </a:lnTo>
                  <a:lnTo>
                    <a:pt x="1346597" y="678774"/>
                  </a:lnTo>
                  <a:lnTo>
                    <a:pt x="1351360" y="681554"/>
                  </a:lnTo>
                  <a:lnTo>
                    <a:pt x="1355725" y="685128"/>
                  </a:lnTo>
                  <a:lnTo>
                    <a:pt x="1370410" y="700614"/>
                  </a:lnTo>
                  <a:lnTo>
                    <a:pt x="1384300" y="716497"/>
                  </a:lnTo>
                  <a:lnTo>
                    <a:pt x="1397794" y="733174"/>
                  </a:lnTo>
                  <a:lnTo>
                    <a:pt x="1411685" y="749454"/>
                  </a:lnTo>
                  <a:lnTo>
                    <a:pt x="1424385" y="766925"/>
                  </a:lnTo>
                  <a:lnTo>
                    <a:pt x="1436688" y="783999"/>
                  </a:lnTo>
                  <a:lnTo>
                    <a:pt x="1448594" y="801471"/>
                  </a:lnTo>
                  <a:lnTo>
                    <a:pt x="1460103" y="819736"/>
                  </a:lnTo>
                  <a:lnTo>
                    <a:pt x="1462485" y="824898"/>
                  </a:lnTo>
                  <a:lnTo>
                    <a:pt x="1464072" y="830060"/>
                  </a:lnTo>
                  <a:lnTo>
                    <a:pt x="1464866" y="835619"/>
                  </a:lnTo>
                  <a:lnTo>
                    <a:pt x="1464469" y="840384"/>
                  </a:lnTo>
                  <a:lnTo>
                    <a:pt x="1463278" y="845149"/>
                  </a:lnTo>
                  <a:lnTo>
                    <a:pt x="1462485" y="847134"/>
                  </a:lnTo>
                  <a:lnTo>
                    <a:pt x="1461294" y="849120"/>
                  </a:lnTo>
                  <a:lnTo>
                    <a:pt x="1460103" y="851105"/>
                  </a:lnTo>
                  <a:lnTo>
                    <a:pt x="1458516" y="852693"/>
                  </a:lnTo>
                  <a:lnTo>
                    <a:pt x="1456532" y="853885"/>
                  </a:lnTo>
                  <a:lnTo>
                    <a:pt x="1454944" y="855076"/>
                  </a:lnTo>
                  <a:lnTo>
                    <a:pt x="1434307" y="871356"/>
                  </a:lnTo>
                  <a:lnTo>
                    <a:pt x="1413669" y="886445"/>
                  </a:lnTo>
                  <a:lnTo>
                    <a:pt x="1393032" y="901931"/>
                  </a:lnTo>
                  <a:lnTo>
                    <a:pt x="1372394" y="917020"/>
                  </a:lnTo>
                  <a:lnTo>
                    <a:pt x="1368822" y="919402"/>
                  </a:lnTo>
                  <a:lnTo>
                    <a:pt x="1365647" y="922579"/>
                  </a:lnTo>
                  <a:lnTo>
                    <a:pt x="1362869" y="925755"/>
                  </a:lnTo>
                  <a:lnTo>
                    <a:pt x="1361281" y="929726"/>
                  </a:lnTo>
                  <a:lnTo>
                    <a:pt x="1360091" y="933697"/>
                  </a:lnTo>
                  <a:lnTo>
                    <a:pt x="1359297" y="938065"/>
                  </a:lnTo>
                  <a:lnTo>
                    <a:pt x="1359694" y="942432"/>
                  </a:lnTo>
                  <a:lnTo>
                    <a:pt x="1360488" y="946800"/>
                  </a:lnTo>
                  <a:lnTo>
                    <a:pt x="1366838" y="961492"/>
                  </a:lnTo>
                  <a:lnTo>
                    <a:pt x="1373188" y="975390"/>
                  </a:lnTo>
                  <a:lnTo>
                    <a:pt x="1379141" y="989684"/>
                  </a:lnTo>
                  <a:lnTo>
                    <a:pt x="1384697" y="1004773"/>
                  </a:lnTo>
                  <a:lnTo>
                    <a:pt x="1390253" y="1019068"/>
                  </a:lnTo>
                  <a:lnTo>
                    <a:pt x="1395413" y="1033760"/>
                  </a:lnTo>
                  <a:lnTo>
                    <a:pt x="1400175" y="1048849"/>
                  </a:lnTo>
                  <a:lnTo>
                    <a:pt x="1404938" y="1063937"/>
                  </a:lnTo>
                  <a:lnTo>
                    <a:pt x="1408510" y="1079026"/>
                  </a:lnTo>
                  <a:lnTo>
                    <a:pt x="1412082" y="1094512"/>
                  </a:lnTo>
                  <a:lnTo>
                    <a:pt x="1415257" y="1109601"/>
                  </a:lnTo>
                  <a:lnTo>
                    <a:pt x="1418035" y="1125087"/>
                  </a:lnTo>
                  <a:lnTo>
                    <a:pt x="1420416" y="1140573"/>
                  </a:lnTo>
                  <a:lnTo>
                    <a:pt x="1422400" y="1156059"/>
                  </a:lnTo>
                  <a:lnTo>
                    <a:pt x="1424385" y="1171545"/>
                  </a:lnTo>
                  <a:lnTo>
                    <a:pt x="1425575" y="1187428"/>
                  </a:lnTo>
                  <a:lnTo>
                    <a:pt x="1427163" y="1191398"/>
                  </a:lnTo>
                  <a:lnTo>
                    <a:pt x="1429147" y="1195369"/>
                  </a:lnTo>
                  <a:lnTo>
                    <a:pt x="1431925" y="1198546"/>
                  </a:lnTo>
                  <a:lnTo>
                    <a:pt x="1435100" y="1201722"/>
                  </a:lnTo>
                  <a:lnTo>
                    <a:pt x="1438672" y="1204105"/>
                  </a:lnTo>
                  <a:lnTo>
                    <a:pt x="1442641" y="1205693"/>
                  </a:lnTo>
                  <a:lnTo>
                    <a:pt x="1446610" y="1206884"/>
                  </a:lnTo>
                  <a:lnTo>
                    <a:pt x="1451769" y="1206884"/>
                  </a:lnTo>
                  <a:lnTo>
                    <a:pt x="1476772" y="1209267"/>
                  </a:lnTo>
                  <a:lnTo>
                    <a:pt x="1502569" y="1212046"/>
                  </a:lnTo>
                  <a:lnTo>
                    <a:pt x="1527969" y="1214826"/>
                  </a:lnTo>
                  <a:lnTo>
                    <a:pt x="1553766" y="1218003"/>
                  </a:lnTo>
                  <a:lnTo>
                    <a:pt x="1555750" y="1218003"/>
                  </a:lnTo>
                  <a:lnTo>
                    <a:pt x="1558132" y="1218400"/>
                  </a:lnTo>
                  <a:lnTo>
                    <a:pt x="1560116" y="1219194"/>
                  </a:lnTo>
                  <a:lnTo>
                    <a:pt x="1562497" y="1219988"/>
                  </a:lnTo>
                  <a:lnTo>
                    <a:pt x="1564482" y="1221179"/>
                  </a:lnTo>
                  <a:lnTo>
                    <a:pt x="1566069" y="1222767"/>
                  </a:lnTo>
                  <a:lnTo>
                    <a:pt x="1569641" y="1226341"/>
                  </a:lnTo>
                  <a:lnTo>
                    <a:pt x="1572419" y="1230709"/>
                  </a:lnTo>
                  <a:lnTo>
                    <a:pt x="1574404" y="1235474"/>
                  </a:lnTo>
                  <a:lnTo>
                    <a:pt x="1575991" y="1240636"/>
                  </a:lnTo>
                  <a:lnTo>
                    <a:pt x="1576388" y="1246195"/>
                  </a:lnTo>
                  <a:lnTo>
                    <a:pt x="1575594" y="1267240"/>
                  </a:lnTo>
                  <a:lnTo>
                    <a:pt x="1574404" y="1289079"/>
                  </a:lnTo>
                  <a:lnTo>
                    <a:pt x="1572419" y="1310124"/>
                  </a:lnTo>
                  <a:lnTo>
                    <a:pt x="1570038" y="1331169"/>
                  </a:lnTo>
                  <a:lnTo>
                    <a:pt x="1567260" y="1352214"/>
                  </a:lnTo>
                  <a:lnTo>
                    <a:pt x="1563688" y="1373656"/>
                  </a:lnTo>
                  <a:lnTo>
                    <a:pt x="1559719" y="1394304"/>
                  </a:lnTo>
                  <a:lnTo>
                    <a:pt x="1555353" y="1415349"/>
                  </a:lnTo>
                  <a:lnTo>
                    <a:pt x="1553369" y="1420511"/>
                  </a:lnTo>
                  <a:lnTo>
                    <a:pt x="1550591" y="1425276"/>
                  </a:lnTo>
                  <a:lnTo>
                    <a:pt x="1547416" y="1429644"/>
                  </a:lnTo>
                  <a:lnTo>
                    <a:pt x="1543447" y="1432820"/>
                  </a:lnTo>
                  <a:lnTo>
                    <a:pt x="1539082" y="1435203"/>
                  </a:lnTo>
                  <a:lnTo>
                    <a:pt x="1536700" y="1435997"/>
                  </a:lnTo>
                  <a:lnTo>
                    <a:pt x="1534716" y="1436791"/>
                  </a:lnTo>
                  <a:lnTo>
                    <a:pt x="1532335" y="1437188"/>
                  </a:lnTo>
                  <a:lnTo>
                    <a:pt x="1530350" y="1437188"/>
                  </a:lnTo>
                  <a:lnTo>
                    <a:pt x="1527969" y="1436791"/>
                  </a:lnTo>
                  <a:lnTo>
                    <a:pt x="1525588" y="1436394"/>
                  </a:lnTo>
                  <a:lnTo>
                    <a:pt x="1474788" y="1429644"/>
                  </a:lnTo>
                  <a:lnTo>
                    <a:pt x="1448991" y="1425673"/>
                  </a:lnTo>
                  <a:lnTo>
                    <a:pt x="1423988" y="1421702"/>
                  </a:lnTo>
                  <a:lnTo>
                    <a:pt x="1419622" y="1420908"/>
                  </a:lnTo>
                  <a:lnTo>
                    <a:pt x="1415257" y="1420908"/>
                  </a:lnTo>
                  <a:lnTo>
                    <a:pt x="1410891" y="1421702"/>
                  </a:lnTo>
                  <a:lnTo>
                    <a:pt x="1406922" y="1422893"/>
                  </a:lnTo>
                  <a:lnTo>
                    <a:pt x="1402953" y="1424879"/>
                  </a:lnTo>
                  <a:lnTo>
                    <a:pt x="1399382" y="1427658"/>
                  </a:lnTo>
                  <a:lnTo>
                    <a:pt x="1396603" y="1430835"/>
                  </a:lnTo>
                  <a:lnTo>
                    <a:pt x="1394222" y="1434408"/>
                  </a:lnTo>
                  <a:lnTo>
                    <a:pt x="1388666" y="1449100"/>
                  </a:lnTo>
                  <a:lnTo>
                    <a:pt x="1383110" y="1464189"/>
                  </a:lnTo>
                  <a:lnTo>
                    <a:pt x="1377156" y="1478484"/>
                  </a:lnTo>
                  <a:lnTo>
                    <a:pt x="1371203" y="1492381"/>
                  </a:lnTo>
                  <a:lnTo>
                    <a:pt x="1364456" y="1507073"/>
                  </a:lnTo>
                  <a:lnTo>
                    <a:pt x="1357313" y="1520971"/>
                  </a:lnTo>
                  <a:lnTo>
                    <a:pt x="1350169" y="1534869"/>
                  </a:lnTo>
                  <a:lnTo>
                    <a:pt x="1343025" y="1548766"/>
                  </a:lnTo>
                  <a:lnTo>
                    <a:pt x="1335088" y="1561870"/>
                  </a:lnTo>
                  <a:lnTo>
                    <a:pt x="1326753" y="1574973"/>
                  </a:lnTo>
                  <a:lnTo>
                    <a:pt x="1318022" y="1588077"/>
                  </a:lnTo>
                  <a:lnTo>
                    <a:pt x="1308894" y="1601180"/>
                  </a:lnTo>
                  <a:lnTo>
                    <a:pt x="1299766" y="1613886"/>
                  </a:lnTo>
                  <a:lnTo>
                    <a:pt x="1290241" y="1626196"/>
                  </a:lnTo>
                  <a:lnTo>
                    <a:pt x="1280716" y="1638902"/>
                  </a:lnTo>
                  <a:lnTo>
                    <a:pt x="1270794" y="1650814"/>
                  </a:lnTo>
                  <a:lnTo>
                    <a:pt x="1268810" y="1654785"/>
                  </a:lnTo>
                  <a:lnTo>
                    <a:pt x="1267619" y="1658756"/>
                  </a:lnTo>
                  <a:lnTo>
                    <a:pt x="1266825" y="1663124"/>
                  </a:lnTo>
                  <a:lnTo>
                    <a:pt x="1267222" y="1667095"/>
                  </a:lnTo>
                  <a:lnTo>
                    <a:pt x="1268016" y="1671462"/>
                  </a:lnTo>
                  <a:lnTo>
                    <a:pt x="1269603" y="1675433"/>
                  </a:lnTo>
                  <a:lnTo>
                    <a:pt x="1271588" y="1679007"/>
                  </a:lnTo>
                  <a:lnTo>
                    <a:pt x="1274763" y="1682580"/>
                  </a:lnTo>
                  <a:lnTo>
                    <a:pt x="1339056" y="1762790"/>
                  </a:lnTo>
                  <a:lnTo>
                    <a:pt x="1340644" y="1764378"/>
                  </a:lnTo>
                  <a:lnTo>
                    <a:pt x="1341835" y="1766363"/>
                  </a:lnTo>
                  <a:lnTo>
                    <a:pt x="1343025" y="1768349"/>
                  </a:lnTo>
                  <a:lnTo>
                    <a:pt x="1343819" y="1770334"/>
                  </a:lnTo>
                  <a:lnTo>
                    <a:pt x="1344216" y="1772717"/>
                  </a:lnTo>
                  <a:lnTo>
                    <a:pt x="1344613" y="1774702"/>
                  </a:lnTo>
                  <a:lnTo>
                    <a:pt x="1344613" y="1779864"/>
                  </a:lnTo>
                  <a:lnTo>
                    <a:pt x="1343819" y="1785026"/>
                  </a:lnTo>
                  <a:lnTo>
                    <a:pt x="1341835" y="1789791"/>
                  </a:lnTo>
                  <a:lnTo>
                    <a:pt x="1339056" y="1794556"/>
                  </a:lnTo>
                  <a:lnTo>
                    <a:pt x="1335485" y="1798923"/>
                  </a:lnTo>
                  <a:lnTo>
                    <a:pt x="1320006" y="1813218"/>
                  </a:lnTo>
                  <a:lnTo>
                    <a:pt x="1303735" y="1827513"/>
                  </a:lnTo>
                  <a:lnTo>
                    <a:pt x="1287463" y="1841013"/>
                  </a:lnTo>
                  <a:lnTo>
                    <a:pt x="1271191" y="1854514"/>
                  </a:lnTo>
                  <a:lnTo>
                    <a:pt x="1253728" y="1867220"/>
                  </a:lnTo>
                  <a:lnTo>
                    <a:pt x="1236663" y="1879927"/>
                  </a:lnTo>
                  <a:lnTo>
                    <a:pt x="1218406" y="1891442"/>
                  </a:lnTo>
                  <a:lnTo>
                    <a:pt x="1200547" y="1902957"/>
                  </a:lnTo>
                  <a:lnTo>
                    <a:pt x="1195388" y="1905340"/>
                  </a:lnTo>
                  <a:lnTo>
                    <a:pt x="1190228" y="1906928"/>
                  </a:lnTo>
                  <a:lnTo>
                    <a:pt x="1185069" y="1907325"/>
                  </a:lnTo>
                  <a:lnTo>
                    <a:pt x="1179910" y="1906928"/>
                  </a:lnTo>
                  <a:lnTo>
                    <a:pt x="1175544" y="1906134"/>
                  </a:lnTo>
                  <a:lnTo>
                    <a:pt x="1172766" y="1904943"/>
                  </a:lnTo>
                  <a:lnTo>
                    <a:pt x="1170781" y="1903751"/>
                  </a:lnTo>
                  <a:lnTo>
                    <a:pt x="1169194" y="1902560"/>
                  </a:lnTo>
                  <a:lnTo>
                    <a:pt x="1167606" y="1900972"/>
                  </a:lnTo>
                  <a:lnTo>
                    <a:pt x="1166019" y="1899383"/>
                  </a:lnTo>
                  <a:lnTo>
                    <a:pt x="1164828" y="1897398"/>
                  </a:lnTo>
                  <a:lnTo>
                    <a:pt x="1149350" y="1877147"/>
                  </a:lnTo>
                  <a:lnTo>
                    <a:pt x="1133872" y="1856499"/>
                  </a:lnTo>
                  <a:lnTo>
                    <a:pt x="1103313" y="1815204"/>
                  </a:lnTo>
                  <a:lnTo>
                    <a:pt x="1100931" y="1811630"/>
                  </a:lnTo>
                  <a:lnTo>
                    <a:pt x="1097756" y="1808453"/>
                  </a:lnTo>
                  <a:lnTo>
                    <a:pt x="1094581" y="1806071"/>
                  </a:lnTo>
                  <a:lnTo>
                    <a:pt x="1090613" y="1804085"/>
                  </a:lnTo>
                  <a:lnTo>
                    <a:pt x="1086644" y="1802894"/>
                  </a:lnTo>
                  <a:lnTo>
                    <a:pt x="1081881" y="1802497"/>
                  </a:lnTo>
                  <a:lnTo>
                    <a:pt x="1077516" y="1802497"/>
                  </a:lnTo>
                  <a:lnTo>
                    <a:pt x="1073150" y="1803291"/>
                  </a:lnTo>
                  <a:lnTo>
                    <a:pt x="1058863" y="1810042"/>
                  </a:lnTo>
                  <a:lnTo>
                    <a:pt x="1044972" y="1815998"/>
                  </a:lnTo>
                  <a:lnTo>
                    <a:pt x="1029891" y="1821954"/>
                  </a:lnTo>
                  <a:lnTo>
                    <a:pt x="1015603" y="1828307"/>
                  </a:lnTo>
                  <a:lnTo>
                    <a:pt x="1000919" y="1833469"/>
                  </a:lnTo>
                  <a:lnTo>
                    <a:pt x="985838" y="1838631"/>
                  </a:lnTo>
                  <a:lnTo>
                    <a:pt x="971153" y="1843396"/>
                  </a:lnTo>
                  <a:lnTo>
                    <a:pt x="956469" y="1847764"/>
                  </a:lnTo>
                  <a:lnTo>
                    <a:pt x="940991" y="1851337"/>
                  </a:lnTo>
                  <a:lnTo>
                    <a:pt x="925909" y="1854911"/>
                  </a:lnTo>
                  <a:lnTo>
                    <a:pt x="910431" y="1857691"/>
                  </a:lnTo>
                  <a:lnTo>
                    <a:pt x="894953" y="1860470"/>
                  </a:lnTo>
                  <a:lnTo>
                    <a:pt x="879475" y="1863250"/>
                  </a:lnTo>
                  <a:lnTo>
                    <a:pt x="863997" y="1865235"/>
                  </a:lnTo>
                  <a:lnTo>
                    <a:pt x="848122" y="1867220"/>
                  </a:lnTo>
                  <a:lnTo>
                    <a:pt x="832644" y="1868412"/>
                  </a:lnTo>
                  <a:lnTo>
                    <a:pt x="828675" y="1870397"/>
                  </a:lnTo>
                  <a:lnTo>
                    <a:pt x="824706" y="1872382"/>
                  </a:lnTo>
                  <a:lnTo>
                    <a:pt x="821531" y="1875162"/>
                  </a:lnTo>
                  <a:lnTo>
                    <a:pt x="818753" y="1878339"/>
                  </a:lnTo>
                  <a:lnTo>
                    <a:pt x="816372" y="1881912"/>
                  </a:lnTo>
                  <a:lnTo>
                    <a:pt x="814388" y="1885883"/>
                  </a:lnTo>
                  <a:lnTo>
                    <a:pt x="813594" y="1889854"/>
                  </a:lnTo>
                  <a:lnTo>
                    <a:pt x="813197" y="1894222"/>
                  </a:lnTo>
                  <a:lnTo>
                    <a:pt x="810816" y="1920031"/>
                  </a:lnTo>
                  <a:lnTo>
                    <a:pt x="808038" y="1945444"/>
                  </a:lnTo>
                  <a:lnTo>
                    <a:pt x="804863" y="1970857"/>
                  </a:lnTo>
                  <a:lnTo>
                    <a:pt x="801688" y="1996270"/>
                  </a:lnTo>
                  <a:lnTo>
                    <a:pt x="801688" y="1998652"/>
                  </a:lnTo>
                  <a:lnTo>
                    <a:pt x="801291" y="2001035"/>
                  </a:lnTo>
                  <a:lnTo>
                    <a:pt x="800497" y="2003020"/>
                  </a:lnTo>
                  <a:lnTo>
                    <a:pt x="799703" y="2005005"/>
                  </a:lnTo>
                  <a:lnTo>
                    <a:pt x="798513" y="2007388"/>
                  </a:lnTo>
                  <a:lnTo>
                    <a:pt x="797322" y="2009373"/>
                  </a:lnTo>
                  <a:lnTo>
                    <a:pt x="793750" y="2012550"/>
                  </a:lnTo>
                  <a:lnTo>
                    <a:pt x="789384" y="2015329"/>
                  </a:lnTo>
                  <a:lnTo>
                    <a:pt x="784622" y="2017315"/>
                  </a:lnTo>
                  <a:lnTo>
                    <a:pt x="779463" y="2018903"/>
                  </a:lnTo>
                  <a:lnTo>
                    <a:pt x="773906" y="2019300"/>
                  </a:lnTo>
                  <a:lnTo>
                    <a:pt x="752078" y="2018506"/>
                  </a:lnTo>
                  <a:lnTo>
                    <a:pt x="731044" y="2017315"/>
                  </a:lnTo>
                  <a:lnTo>
                    <a:pt x="709613" y="2015727"/>
                  </a:lnTo>
                  <a:lnTo>
                    <a:pt x="688578" y="2013344"/>
                  </a:lnTo>
                  <a:lnTo>
                    <a:pt x="667147" y="2010167"/>
                  </a:lnTo>
                  <a:lnTo>
                    <a:pt x="646509" y="2006197"/>
                  </a:lnTo>
                  <a:lnTo>
                    <a:pt x="625475" y="2002226"/>
                  </a:lnTo>
                  <a:lnTo>
                    <a:pt x="604441" y="1997858"/>
                  </a:lnTo>
                  <a:lnTo>
                    <a:pt x="599281" y="1995873"/>
                  </a:lnTo>
                  <a:lnTo>
                    <a:pt x="594519" y="1993093"/>
                  </a:lnTo>
                  <a:lnTo>
                    <a:pt x="590550" y="1989917"/>
                  </a:lnTo>
                  <a:lnTo>
                    <a:pt x="586978" y="1986343"/>
                  </a:lnTo>
                  <a:lnTo>
                    <a:pt x="584597" y="1981975"/>
                  </a:lnTo>
                  <a:lnTo>
                    <a:pt x="583803" y="1979990"/>
                  </a:lnTo>
                  <a:lnTo>
                    <a:pt x="583009" y="1977607"/>
                  </a:lnTo>
                  <a:lnTo>
                    <a:pt x="583009" y="1975622"/>
                  </a:lnTo>
                  <a:lnTo>
                    <a:pt x="582612" y="1973239"/>
                  </a:lnTo>
                  <a:lnTo>
                    <a:pt x="583009" y="1970857"/>
                  </a:lnTo>
                  <a:lnTo>
                    <a:pt x="583406" y="1968872"/>
                  </a:lnTo>
                  <a:lnTo>
                    <a:pt x="586581" y="1943062"/>
                  </a:lnTo>
                  <a:lnTo>
                    <a:pt x="590153" y="1918046"/>
                  </a:lnTo>
                  <a:lnTo>
                    <a:pt x="598091" y="1866823"/>
                  </a:lnTo>
                  <a:lnTo>
                    <a:pt x="598884" y="1862456"/>
                  </a:lnTo>
                  <a:lnTo>
                    <a:pt x="598884" y="1858088"/>
                  </a:lnTo>
                  <a:lnTo>
                    <a:pt x="598487" y="1853720"/>
                  </a:lnTo>
                  <a:lnTo>
                    <a:pt x="596900" y="1849749"/>
                  </a:lnTo>
                  <a:lnTo>
                    <a:pt x="594916" y="1846175"/>
                  </a:lnTo>
                  <a:lnTo>
                    <a:pt x="592137" y="1842602"/>
                  </a:lnTo>
                  <a:lnTo>
                    <a:pt x="588962" y="1839822"/>
                  </a:lnTo>
                  <a:lnTo>
                    <a:pt x="585391" y="1837440"/>
                  </a:lnTo>
                  <a:lnTo>
                    <a:pt x="570309" y="1831881"/>
                  </a:lnTo>
                  <a:lnTo>
                    <a:pt x="556022" y="1826322"/>
                  </a:lnTo>
                  <a:lnTo>
                    <a:pt x="541734" y="1820366"/>
                  </a:lnTo>
                  <a:lnTo>
                    <a:pt x="527050" y="1814012"/>
                  </a:lnTo>
                  <a:lnTo>
                    <a:pt x="512762" y="1807659"/>
                  </a:lnTo>
                  <a:lnTo>
                    <a:pt x="498872" y="1800909"/>
                  </a:lnTo>
                  <a:lnTo>
                    <a:pt x="484584" y="1793762"/>
                  </a:lnTo>
                  <a:lnTo>
                    <a:pt x="471091" y="1786217"/>
                  </a:lnTo>
                  <a:lnTo>
                    <a:pt x="457597" y="1778276"/>
                  </a:lnTo>
                  <a:lnTo>
                    <a:pt x="444500" y="1769540"/>
                  </a:lnTo>
                  <a:lnTo>
                    <a:pt x="431006" y="1760804"/>
                  </a:lnTo>
                  <a:lnTo>
                    <a:pt x="418306" y="1752069"/>
                  </a:lnTo>
                  <a:lnTo>
                    <a:pt x="406003" y="1742936"/>
                  </a:lnTo>
                  <a:lnTo>
                    <a:pt x="392906" y="1733803"/>
                  </a:lnTo>
                  <a:lnTo>
                    <a:pt x="381000" y="1723479"/>
                  </a:lnTo>
                  <a:lnTo>
                    <a:pt x="369094" y="1713552"/>
                  </a:lnTo>
                  <a:lnTo>
                    <a:pt x="365125" y="1711567"/>
                  </a:lnTo>
                  <a:lnTo>
                    <a:pt x="360759" y="1710376"/>
                  </a:lnTo>
                  <a:lnTo>
                    <a:pt x="356791" y="1709979"/>
                  </a:lnTo>
                  <a:lnTo>
                    <a:pt x="352425" y="1709979"/>
                  </a:lnTo>
                  <a:lnTo>
                    <a:pt x="347662" y="1710773"/>
                  </a:lnTo>
                  <a:lnTo>
                    <a:pt x="343694" y="1712361"/>
                  </a:lnTo>
                  <a:lnTo>
                    <a:pt x="340122" y="1714744"/>
                  </a:lnTo>
                  <a:lnTo>
                    <a:pt x="336947" y="1717523"/>
                  </a:lnTo>
                  <a:lnTo>
                    <a:pt x="256778" y="1782246"/>
                  </a:lnTo>
                  <a:lnTo>
                    <a:pt x="254794" y="1783835"/>
                  </a:lnTo>
                  <a:lnTo>
                    <a:pt x="252809" y="1785026"/>
                  </a:lnTo>
                  <a:lnTo>
                    <a:pt x="250825" y="1786217"/>
                  </a:lnTo>
                  <a:lnTo>
                    <a:pt x="248840" y="1787011"/>
                  </a:lnTo>
                  <a:lnTo>
                    <a:pt x="246459" y="1787805"/>
                  </a:lnTo>
                  <a:lnTo>
                    <a:pt x="244475" y="1787805"/>
                  </a:lnTo>
                  <a:lnTo>
                    <a:pt x="239712" y="1788202"/>
                  </a:lnTo>
                  <a:lnTo>
                    <a:pt x="234553" y="1787011"/>
                  </a:lnTo>
                  <a:lnTo>
                    <a:pt x="229790" y="1785423"/>
                  </a:lnTo>
                  <a:lnTo>
                    <a:pt x="225028" y="1782643"/>
                  </a:lnTo>
                  <a:lnTo>
                    <a:pt x="222647" y="1780658"/>
                  </a:lnTo>
                  <a:lnTo>
                    <a:pt x="220662" y="1779070"/>
                  </a:lnTo>
                  <a:lnTo>
                    <a:pt x="205978" y="1762790"/>
                  </a:lnTo>
                  <a:lnTo>
                    <a:pt x="192087" y="1746907"/>
                  </a:lnTo>
                  <a:lnTo>
                    <a:pt x="178197" y="1731024"/>
                  </a:lnTo>
                  <a:lnTo>
                    <a:pt x="165100" y="1713949"/>
                  </a:lnTo>
                  <a:lnTo>
                    <a:pt x="152003" y="1696875"/>
                  </a:lnTo>
                  <a:lnTo>
                    <a:pt x="139700" y="1679404"/>
                  </a:lnTo>
                  <a:lnTo>
                    <a:pt x="127794" y="1661933"/>
                  </a:lnTo>
                  <a:lnTo>
                    <a:pt x="116284" y="1644064"/>
                  </a:lnTo>
                  <a:lnTo>
                    <a:pt x="113506" y="1638902"/>
                  </a:lnTo>
                  <a:lnTo>
                    <a:pt x="112315" y="1633343"/>
                  </a:lnTo>
                  <a:lnTo>
                    <a:pt x="111522" y="1628181"/>
                  </a:lnTo>
                  <a:lnTo>
                    <a:pt x="111919" y="1623019"/>
                  </a:lnTo>
                  <a:lnTo>
                    <a:pt x="113109" y="1618651"/>
                  </a:lnTo>
                  <a:lnTo>
                    <a:pt x="113903" y="1616269"/>
                  </a:lnTo>
                  <a:lnTo>
                    <a:pt x="115094" y="1614284"/>
                  </a:lnTo>
                  <a:lnTo>
                    <a:pt x="116284" y="1612695"/>
                  </a:lnTo>
                  <a:lnTo>
                    <a:pt x="117872" y="1610710"/>
                  </a:lnTo>
                  <a:lnTo>
                    <a:pt x="119856" y="1609519"/>
                  </a:lnTo>
                  <a:lnTo>
                    <a:pt x="121840" y="1608327"/>
                  </a:lnTo>
                  <a:lnTo>
                    <a:pt x="162322" y="1576958"/>
                  </a:lnTo>
                  <a:lnTo>
                    <a:pt x="183356" y="1561870"/>
                  </a:lnTo>
                  <a:lnTo>
                    <a:pt x="203994" y="1546781"/>
                  </a:lnTo>
                  <a:lnTo>
                    <a:pt x="207565" y="1544001"/>
                  </a:lnTo>
                  <a:lnTo>
                    <a:pt x="211137" y="1540825"/>
                  </a:lnTo>
                  <a:lnTo>
                    <a:pt x="213519" y="1537648"/>
                  </a:lnTo>
                  <a:lnTo>
                    <a:pt x="215503" y="1533677"/>
                  </a:lnTo>
                  <a:lnTo>
                    <a:pt x="216694" y="1529707"/>
                  </a:lnTo>
                  <a:lnTo>
                    <a:pt x="217090" y="1525339"/>
                  </a:lnTo>
                  <a:lnTo>
                    <a:pt x="217090" y="1520971"/>
                  </a:lnTo>
                  <a:lnTo>
                    <a:pt x="216297" y="1516603"/>
                  </a:lnTo>
                  <a:lnTo>
                    <a:pt x="209153" y="1502705"/>
                  </a:lnTo>
                  <a:lnTo>
                    <a:pt x="202803" y="1488014"/>
                  </a:lnTo>
                  <a:lnTo>
                    <a:pt x="196850" y="1473719"/>
                  </a:lnTo>
                  <a:lnTo>
                    <a:pt x="191294" y="1459027"/>
                  </a:lnTo>
                  <a:lnTo>
                    <a:pt x="186134" y="1444335"/>
                  </a:lnTo>
                  <a:lnTo>
                    <a:pt x="180975" y="1429644"/>
                  </a:lnTo>
                  <a:lnTo>
                    <a:pt x="176212" y="1414952"/>
                  </a:lnTo>
                  <a:lnTo>
                    <a:pt x="171847" y="1399466"/>
                  </a:lnTo>
                  <a:lnTo>
                    <a:pt x="167878" y="1384377"/>
                  </a:lnTo>
                  <a:lnTo>
                    <a:pt x="164703" y="1369288"/>
                  </a:lnTo>
                  <a:lnTo>
                    <a:pt x="161131" y="1353802"/>
                  </a:lnTo>
                  <a:lnTo>
                    <a:pt x="158353" y="1338713"/>
                  </a:lnTo>
                  <a:lnTo>
                    <a:pt x="155972" y="1323227"/>
                  </a:lnTo>
                  <a:lnTo>
                    <a:pt x="153987" y="1307344"/>
                  </a:lnTo>
                  <a:lnTo>
                    <a:pt x="152003" y="1291859"/>
                  </a:lnTo>
                  <a:lnTo>
                    <a:pt x="150812" y="1276373"/>
                  </a:lnTo>
                  <a:lnTo>
                    <a:pt x="149225" y="1272402"/>
                  </a:lnTo>
                  <a:lnTo>
                    <a:pt x="146844" y="1268034"/>
                  </a:lnTo>
                  <a:lnTo>
                    <a:pt x="144462" y="1264857"/>
                  </a:lnTo>
                  <a:lnTo>
                    <a:pt x="141287" y="1262078"/>
                  </a:lnTo>
                  <a:lnTo>
                    <a:pt x="137715" y="1259695"/>
                  </a:lnTo>
                  <a:lnTo>
                    <a:pt x="133747" y="1257710"/>
                  </a:lnTo>
                  <a:lnTo>
                    <a:pt x="129778" y="1256916"/>
                  </a:lnTo>
                  <a:lnTo>
                    <a:pt x="125015" y="1256519"/>
                  </a:lnTo>
                  <a:lnTo>
                    <a:pt x="99219" y="1254136"/>
                  </a:lnTo>
                  <a:lnTo>
                    <a:pt x="74215" y="1251357"/>
                  </a:lnTo>
                  <a:lnTo>
                    <a:pt x="22622" y="1245401"/>
                  </a:lnTo>
                  <a:lnTo>
                    <a:pt x="20240" y="1245401"/>
                  </a:lnTo>
                  <a:lnTo>
                    <a:pt x="18256" y="1245004"/>
                  </a:lnTo>
                  <a:lnTo>
                    <a:pt x="15875" y="1244209"/>
                  </a:lnTo>
                  <a:lnTo>
                    <a:pt x="13890" y="1243415"/>
                  </a:lnTo>
                  <a:lnTo>
                    <a:pt x="11906" y="1242224"/>
                  </a:lnTo>
                  <a:lnTo>
                    <a:pt x="9922" y="1241033"/>
                  </a:lnTo>
                  <a:lnTo>
                    <a:pt x="6747" y="1237459"/>
                  </a:lnTo>
                  <a:lnTo>
                    <a:pt x="3969" y="1233488"/>
                  </a:lnTo>
                  <a:lnTo>
                    <a:pt x="1984" y="1228724"/>
                  </a:lnTo>
                  <a:lnTo>
                    <a:pt x="397" y="1222767"/>
                  </a:lnTo>
                  <a:lnTo>
                    <a:pt x="0" y="1219988"/>
                  </a:lnTo>
                  <a:lnTo>
                    <a:pt x="0" y="1217208"/>
                  </a:lnTo>
                  <a:lnTo>
                    <a:pt x="794" y="1196163"/>
                  </a:lnTo>
                  <a:lnTo>
                    <a:pt x="1984" y="1174721"/>
                  </a:lnTo>
                  <a:lnTo>
                    <a:pt x="3572" y="1153676"/>
                  </a:lnTo>
                  <a:lnTo>
                    <a:pt x="6350" y="1132631"/>
                  </a:lnTo>
                  <a:lnTo>
                    <a:pt x="9128" y="1111189"/>
                  </a:lnTo>
                  <a:lnTo>
                    <a:pt x="12700" y="1090541"/>
                  </a:lnTo>
                  <a:lnTo>
                    <a:pt x="16669" y="1069099"/>
                  </a:lnTo>
                  <a:lnTo>
                    <a:pt x="21034" y="1048451"/>
                  </a:lnTo>
                  <a:lnTo>
                    <a:pt x="23019" y="1043289"/>
                  </a:lnTo>
                  <a:lnTo>
                    <a:pt x="25797" y="1038127"/>
                  </a:lnTo>
                  <a:lnTo>
                    <a:pt x="29369" y="1034157"/>
                  </a:lnTo>
                  <a:lnTo>
                    <a:pt x="32940" y="1030583"/>
                  </a:lnTo>
                  <a:lnTo>
                    <a:pt x="37306" y="1028201"/>
                  </a:lnTo>
                  <a:lnTo>
                    <a:pt x="39290" y="1027406"/>
                  </a:lnTo>
                  <a:lnTo>
                    <a:pt x="41672" y="1026612"/>
                  </a:lnTo>
                  <a:lnTo>
                    <a:pt x="44053" y="1026612"/>
                  </a:lnTo>
                  <a:lnTo>
                    <a:pt x="46037" y="1026215"/>
                  </a:lnTo>
                  <a:lnTo>
                    <a:pt x="48419" y="1026612"/>
                  </a:lnTo>
                  <a:lnTo>
                    <a:pt x="50800" y="1027009"/>
                  </a:lnTo>
                  <a:lnTo>
                    <a:pt x="101600" y="1033760"/>
                  </a:lnTo>
                  <a:lnTo>
                    <a:pt x="127000" y="1037730"/>
                  </a:lnTo>
                  <a:lnTo>
                    <a:pt x="152400" y="1042098"/>
                  </a:lnTo>
                  <a:lnTo>
                    <a:pt x="156765" y="1042892"/>
                  </a:lnTo>
                  <a:lnTo>
                    <a:pt x="161131" y="1042892"/>
                  </a:lnTo>
                  <a:lnTo>
                    <a:pt x="165497" y="1042495"/>
                  </a:lnTo>
                  <a:lnTo>
                    <a:pt x="169862" y="1040907"/>
                  </a:lnTo>
                  <a:lnTo>
                    <a:pt x="173434" y="1038525"/>
                  </a:lnTo>
                  <a:lnTo>
                    <a:pt x="177006" y="1035745"/>
                  </a:lnTo>
                  <a:lnTo>
                    <a:pt x="179784" y="1032568"/>
                  </a:lnTo>
                  <a:lnTo>
                    <a:pt x="182165" y="1028995"/>
                  </a:lnTo>
                  <a:lnTo>
                    <a:pt x="187325" y="1014303"/>
                  </a:lnTo>
                  <a:lnTo>
                    <a:pt x="192881" y="1000008"/>
                  </a:lnTo>
                  <a:lnTo>
                    <a:pt x="198834" y="985316"/>
                  </a:lnTo>
                  <a:lnTo>
                    <a:pt x="205184" y="971022"/>
                  </a:lnTo>
                  <a:lnTo>
                    <a:pt x="211931" y="957124"/>
                  </a:lnTo>
                  <a:lnTo>
                    <a:pt x="218678" y="942432"/>
                  </a:lnTo>
                  <a:lnTo>
                    <a:pt x="225822" y="928932"/>
                  </a:lnTo>
                  <a:lnTo>
                    <a:pt x="233362" y="915034"/>
                  </a:lnTo>
                  <a:lnTo>
                    <a:pt x="241300" y="901931"/>
                  </a:lnTo>
                  <a:lnTo>
                    <a:pt x="249634" y="888430"/>
                  </a:lnTo>
                  <a:lnTo>
                    <a:pt x="258762" y="875327"/>
                  </a:lnTo>
                  <a:lnTo>
                    <a:pt x="267494" y="862620"/>
                  </a:lnTo>
                  <a:lnTo>
                    <a:pt x="276622" y="849517"/>
                  </a:lnTo>
                  <a:lnTo>
                    <a:pt x="286147" y="837207"/>
                  </a:lnTo>
                  <a:lnTo>
                    <a:pt x="295672" y="825295"/>
                  </a:lnTo>
                  <a:lnTo>
                    <a:pt x="305990" y="812986"/>
                  </a:lnTo>
                  <a:lnTo>
                    <a:pt x="307975" y="809015"/>
                  </a:lnTo>
                  <a:lnTo>
                    <a:pt x="309165" y="804647"/>
                  </a:lnTo>
                  <a:lnTo>
                    <a:pt x="309562" y="800279"/>
                  </a:lnTo>
                  <a:lnTo>
                    <a:pt x="309562" y="796309"/>
                  </a:lnTo>
                  <a:lnTo>
                    <a:pt x="308769" y="791941"/>
                  </a:lnTo>
                  <a:lnTo>
                    <a:pt x="307181" y="787970"/>
                  </a:lnTo>
                  <a:lnTo>
                    <a:pt x="304800" y="784396"/>
                  </a:lnTo>
                  <a:lnTo>
                    <a:pt x="301625" y="780823"/>
                  </a:lnTo>
                  <a:lnTo>
                    <a:pt x="237331" y="700614"/>
                  </a:lnTo>
                  <a:lnTo>
                    <a:pt x="235744" y="699025"/>
                  </a:lnTo>
                  <a:lnTo>
                    <a:pt x="234553" y="697437"/>
                  </a:lnTo>
                  <a:lnTo>
                    <a:pt x="233362" y="695452"/>
                  </a:lnTo>
                  <a:lnTo>
                    <a:pt x="232569" y="693069"/>
                  </a:lnTo>
                  <a:lnTo>
                    <a:pt x="231775" y="691084"/>
                  </a:lnTo>
                  <a:lnTo>
                    <a:pt x="231775" y="688701"/>
                  </a:lnTo>
                  <a:lnTo>
                    <a:pt x="231775" y="683936"/>
                  </a:lnTo>
                  <a:lnTo>
                    <a:pt x="232569" y="678774"/>
                  </a:lnTo>
                  <a:lnTo>
                    <a:pt x="234156" y="674010"/>
                  </a:lnTo>
                  <a:lnTo>
                    <a:pt x="236934" y="668848"/>
                  </a:lnTo>
                  <a:lnTo>
                    <a:pt x="240506" y="664480"/>
                  </a:lnTo>
                  <a:lnTo>
                    <a:pt x="256778" y="650185"/>
                  </a:lnTo>
                  <a:lnTo>
                    <a:pt x="272653" y="636287"/>
                  </a:lnTo>
                  <a:lnTo>
                    <a:pt x="288925" y="622390"/>
                  </a:lnTo>
                  <a:lnTo>
                    <a:pt x="305594" y="609286"/>
                  </a:lnTo>
                  <a:lnTo>
                    <a:pt x="322659" y="596183"/>
                  </a:lnTo>
                  <a:lnTo>
                    <a:pt x="339725" y="583874"/>
                  </a:lnTo>
                  <a:lnTo>
                    <a:pt x="357584" y="571961"/>
                  </a:lnTo>
                  <a:lnTo>
                    <a:pt x="375841" y="560446"/>
                  </a:lnTo>
                  <a:lnTo>
                    <a:pt x="381000" y="558064"/>
                  </a:lnTo>
                  <a:lnTo>
                    <a:pt x="386159" y="556475"/>
                  </a:lnTo>
                  <a:lnTo>
                    <a:pt x="391319" y="556078"/>
                  </a:lnTo>
                  <a:lnTo>
                    <a:pt x="396478" y="556475"/>
                  </a:lnTo>
                  <a:lnTo>
                    <a:pt x="401241" y="557667"/>
                  </a:lnTo>
                  <a:lnTo>
                    <a:pt x="403225" y="558461"/>
                  </a:lnTo>
                  <a:lnTo>
                    <a:pt x="405606" y="559652"/>
                  </a:lnTo>
                  <a:lnTo>
                    <a:pt x="407194" y="560843"/>
                  </a:lnTo>
                  <a:lnTo>
                    <a:pt x="408781" y="562431"/>
                  </a:lnTo>
                  <a:lnTo>
                    <a:pt x="410369" y="564020"/>
                  </a:lnTo>
                  <a:lnTo>
                    <a:pt x="411559" y="566005"/>
                  </a:lnTo>
                  <a:lnTo>
                    <a:pt x="427037" y="586653"/>
                  </a:lnTo>
                  <a:lnTo>
                    <a:pt x="442912" y="606904"/>
                  </a:lnTo>
                  <a:lnTo>
                    <a:pt x="457994" y="627552"/>
                  </a:lnTo>
                  <a:lnTo>
                    <a:pt x="472678" y="648200"/>
                  </a:lnTo>
                  <a:lnTo>
                    <a:pt x="475456" y="652170"/>
                  </a:lnTo>
                  <a:lnTo>
                    <a:pt x="478234" y="654950"/>
                  </a:lnTo>
                  <a:lnTo>
                    <a:pt x="481806" y="657729"/>
                  </a:lnTo>
                  <a:lnTo>
                    <a:pt x="486172" y="659318"/>
                  </a:lnTo>
                  <a:lnTo>
                    <a:pt x="490141" y="660509"/>
                  </a:lnTo>
                  <a:lnTo>
                    <a:pt x="494506" y="661303"/>
                  </a:lnTo>
                  <a:lnTo>
                    <a:pt x="498872" y="660906"/>
                  </a:lnTo>
                  <a:lnTo>
                    <a:pt x="503237" y="660112"/>
                  </a:lnTo>
                  <a:lnTo>
                    <a:pt x="517128" y="653759"/>
                  </a:lnTo>
                  <a:lnTo>
                    <a:pt x="531416" y="647406"/>
                  </a:lnTo>
                  <a:lnTo>
                    <a:pt x="546100" y="641449"/>
                  </a:lnTo>
                  <a:lnTo>
                    <a:pt x="560387" y="635890"/>
                  </a:lnTo>
                  <a:lnTo>
                    <a:pt x="575072" y="630331"/>
                  </a:lnTo>
                  <a:lnTo>
                    <a:pt x="590153" y="625566"/>
                  </a:lnTo>
                  <a:lnTo>
                    <a:pt x="604837" y="620404"/>
                  </a:lnTo>
                  <a:lnTo>
                    <a:pt x="619919" y="615640"/>
                  </a:lnTo>
                  <a:lnTo>
                    <a:pt x="635397" y="612066"/>
                  </a:lnTo>
                  <a:lnTo>
                    <a:pt x="650478" y="608492"/>
                  </a:lnTo>
                  <a:lnTo>
                    <a:pt x="665956" y="605713"/>
                  </a:lnTo>
                  <a:lnTo>
                    <a:pt x="681434" y="602933"/>
                  </a:lnTo>
                  <a:lnTo>
                    <a:pt x="696913" y="600154"/>
                  </a:lnTo>
                  <a:lnTo>
                    <a:pt x="711994" y="598168"/>
                  </a:lnTo>
                  <a:lnTo>
                    <a:pt x="727869" y="596580"/>
                  </a:lnTo>
                  <a:lnTo>
                    <a:pt x="743347" y="594992"/>
                  </a:lnTo>
                  <a:lnTo>
                    <a:pt x="747713" y="593403"/>
                  </a:lnTo>
                  <a:lnTo>
                    <a:pt x="751284" y="591418"/>
                  </a:lnTo>
                  <a:lnTo>
                    <a:pt x="754856" y="588638"/>
                  </a:lnTo>
                  <a:lnTo>
                    <a:pt x="757634" y="585462"/>
                  </a:lnTo>
                  <a:lnTo>
                    <a:pt x="760016" y="582285"/>
                  </a:lnTo>
                  <a:lnTo>
                    <a:pt x="762397" y="577917"/>
                  </a:lnTo>
                  <a:lnTo>
                    <a:pt x="763191" y="573550"/>
                  </a:lnTo>
                  <a:lnTo>
                    <a:pt x="763588" y="569182"/>
                  </a:lnTo>
                  <a:lnTo>
                    <a:pt x="765969" y="543769"/>
                  </a:lnTo>
                  <a:lnTo>
                    <a:pt x="768747" y="517959"/>
                  </a:lnTo>
                  <a:lnTo>
                    <a:pt x="771525" y="492943"/>
                  </a:lnTo>
                  <a:lnTo>
                    <a:pt x="774700" y="467133"/>
                  </a:lnTo>
                  <a:lnTo>
                    <a:pt x="774700" y="464751"/>
                  </a:lnTo>
                  <a:lnTo>
                    <a:pt x="775097" y="462766"/>
                  </a:lnTo>
                  <a:lnTo>
                    <a:pt x="775891" y="460383"/>
                  </a:lnTo>
                  <a:lnTo>
                    <a:pt x="776684" y="458398"/>
                  </a:lnTo>
                  <a:lnTo>
                    <a:pt x="777875" y="456412"/>
                  </a:lnTo>
                  <a:lnTo>
                    <a:pt x="779066" y="454824"/>
                  </a:lnTo>
                  <a:lnTo>
                    <a:pt x="782638" y="451250"/>
                  </a:lnTo>
                  <a:lnTo>
                    <a:pt x="786606" y="448471"/>
                  </a:lnTo>
                  <a:lnTo>
                    <a:pt x="791369" y="446486"/>
                  </a:lnTo>
                  <a:lnTo>
                    <a:pt x="796925" y="444897"/>
                  </a:lnTo>
                  <a:lnTo>
                    <a:pt x="802481" y="444500"/>
                  </a:lnTo>
                  <a:close/>
                  <a:moveTo>
                    <a:pt x="1780579" y="266729"/>
                  </a:moveTo>
                  <a:lnTo>
                    <a:pt x="1770667" y="267126"/>
                  </a:lnTo>
                  <a:lnTo>
                    <a:pt x="1761944" y="267921"/>
                  </a:lnTo>
                  <a:lnTo>
                    <a:pt x="1752824" y="269113"/>
                  </a:lnTo>
                  <a:lnTo>
                    <a:pt x="1744101" y="270304"/>
                  </a:lnTo>
                  <a:lnTo>
                    <a:pt x="1735378" y="272688"/>
                  </a:lnTo>
                  <a:lnTo>
                    <a:pt x="1727052" y="275071"/>
                  </a:lnTo>
                  <a:lnTo>
                    <a:pt x="1718329" y="277852"/>
                  </a:lnTo>
                  <a:lnTo>
                    <a:pt x="1710399" y="281030"/>
                  </a:lnTo>
                  <a:lnTo>
                    <a:pt x="1702469" y="284605"/>
                  </a:lnTo>
                  <a:lnTo>
                    <a:pt x="1694539" y="288578"/>
                  </a:lnTo>
                  <a:lnTo>
                    <a:pt x="1687005" y="292550"/>
                  </a:lnTo>
                  <a:lnTo>
                    <a:pt x="1679472" y="297317"/>
                  </a:lnTo>
                  <a:lnTo>
                    <a:pt x="1672731" y="302482"/>
                  </a:lnTo>
                  <a:lnTo>
                    <a:pt x="1665991" y="308043"/>
                  </a:lnTo>
                  <a:lnTo>
                    <a:pt x="1659250" y="313605"/>
                  </a:lnTo>
                  <a:lnTo>
                    <a:pt x="1653303" y="319563"/>
                  </a:lnTo>
                  <a:lnTo>
                    <a:pt x="1647355" y="325919"/>
                  </a:lnTo>
                  <a:lnTo>
                    <a:pt x="1641804" y="332275"/>
                  </a:lnTo>
                  <a:lnTo>
                    <a:pt x="1636253" y="339029"/>
                  </a:lnTo>
                  <a:lnTo>
                    <a:pt x="1631098" y="346179"/>
                  </a:lnTo>
                  <a:lnTo>
                    <a:pt x="1626340" y="353727"/>
                  </a:lnTo>
                  <a:lnTo>
                    <a:pt x="1621979" y="361275"/>
                  </a:lnTo>
                  <a:lnTo>
                    <a:pt x="1618014" y="368822"/>
                  </a:lnTo>
                  <a:lnTo>
                    <a:pt x="1614445" y="376767"/>
                  </a:lnTo>
                  <a:lnTo>
                    <a:pt x="1611273" y="384712"/>
                  </a:lnTo>
                  <a:lnTo>
                    <a:pt x="1608498" y="393055"/>
                  </a:lnTo>
                  <a:lnTo>
                    <a:pt x="1606119" y="401794"/>
                  </a:lnTo>
                  <a:lnTo>
                    <a:pt x="1604136" y="410534"/>
                  </a:lnTo>
                  <a:lnTo>
                    <a:pt x="1602550" y="419273"/>
                  </a:lnTo>
                  <a:lnTo>
                    <a:pt x="1601361" y="428410"/>
                  </a:lnTo>
                  <a:lnTo>
                    <a:pt x="1600568" y="437547"/>
                  </a:lnTo>
                  <a:lnTo>
                    <a:pt x="1600171" y="447081"/>
                  </a:lnTo>
                  <a:lnTo>
                    <a:pt x="1600568" y="456218"/>
                  </a:lnTo>
                  <a:lnTo>
                    <a:pt x="1601361" y="465354"/>
                  </a:lnTo>
                  <a:lnTo>
                    <a:pt x="1602550" y="474094"/>
                  </a:lnTo>
                  <a:lnTo>
                    <a:pt x="1604136" y="482833"/>
                  </a:lnTo>
                  <a:lnTo>
                    <a:pt x="1606119" y="491970"/>
                  </a:lnTo>
                  <a:lnTo>
                    <a:pt x="1608498" y="500312"/>
                  </a:lnTo>
                  <a:lnTo>
                    <a:pt x="1611273" y="508655"/>
                  </a:lnTo>
                  <a:lnTo>
                    <a:pt x="1614445" y="516997"/>
                  </a:lnTo>
                  <a:lnTo>
                    <a:pt x="1618014" y="524545"/>
                  </a:lnTo>
                  <a:lnTo>
                    <a:pt x="1621979" y="532490"/>
                  </a:lnTo>
                  <a:lnTo>
                    <a:pt x="1626340" y="540435"/>
                  </a:lnTo>
                  <a:lnTo>
                    <a:pt x="1631098" y="547585"/>
                  </a:lnTo>
                  <a:lnTo>
                    <a:pt x="1636253" y="554338"/>
                  </a:lnTo>
                  <a:lnTo>
                    <a:pt x="1641804" y="561092"/>
                  </a:lnTo>
                  <a:lnTo>
                    <a:pt x="1647355" y="567845"/>
                  </a:lnTo>
                  <a:lnTo>
                    <a:pt x="1653303" y="573804"/>
                  </a:lnTo>
                  <a:lnTo>
                    <a:pt x="1659250" y="580160"/>
                  </a:lnTo>
                  <a:lnTo>
                    <a:pt x="1665991" y="585721"/>
                  </a:lnTo>
                  <a:lnTo>
                    <a:pt x="1672731" y="591283"/>
                  </a:lnTo>
                  <a:lnTo>
                    <a:pt x="1679472" y="596050"/>
                  </a:lnTo>
                  <a:lnTo>
                    <a:pt x="1687005" y="600817"/>
                  </a:lnTo>
                  <a:lnTo>
                    <a:pt x="1694539" y="605186"/>
                  </a:lnTo>
                  <a:lnTo>
                    <a:pt x="1702469" y="609159"/>
                  </a:lnTo>
                  <a:lnTo>
                    <a:pt x="1710399" y="612734"/>
                  </a:lnTo>
                  <a:lnTo>
                    <a:pt x="1718329" y="615912"/>
                  </a:lnTo>
                  <a:lnTo>
                    <a:pt x="1727052" y="618693"/>
                  </a:lnTo>
                  <a:lnTo>
                    <a:pt x="1735378" y="621076"/>
                  </a:lnTo>
                  <a:lnTo>
                    <a:pt x="1744101" y="623063"/>
                  </a:lnTo>
                  <a:lnTo>
                    <a:pt x="1752824" y="624652"/>
                  </a:lnTo>
                  <a:lnTo>
                    <a:pt x="1761944" y="626241"/>
                  </a:lnTo>
                  <a:lnTo>
                    <a:pt x="1770667" y="626638"/>
                  </a:lnTo>
                  <a:lnTo>
                    <a:pt x="1780579" y="627035"/>
                  </a:lnTo>
                  <a:lnTo>
                    <a:pt x="1789699" y="626638"/>
                  </a:lnTo>
                  <a:lnTo>
                    <a:pt x="1798819" y="626241"/>
                  </a:lnTo>
                  <a:lnTo>
                    <a:pt x="1807542" y="624652"/>
                  </a:lnTo>
                  <a:lnTo>
                    <a:pt x="1816265" y="623063"/>
                  </a:lnTo>
                  <a:lnTo>
                    <a:pt x="1825384" y="621076"/>
                  </a:lnTo>
                  <a:lnTo>
                    <a:pt x="1833711" y="618693"/>
                  </a:lnTo>
                  <a:lnTo>
                    <a:pt x="1842037" y="615912"/>
                  </a:lnTo>
                  <a:lnTo>
                    <a:pt x="1850364" y="612734"/>
                  </a:lnTo>
                  <a:lnTo>
                    <a:pt x="1858294" y="609159"/>
                  </a:lnTo>
                  <a:lnTo>
                    <a:pt x="1866224" y="605186"/>
                  </a:lnTo>
                  <a:lnTo>
                    <a:pt x="1873757" y="600817"/>
                  </a:lnTo>
                  <a:lnTo>
                    <a:pt x="1880894" y="596050"/>
                  </a:lnTo>
                  <a:lnTo>
                    <a:pt x="1888031" y="591283"/>
                  </a:lnTo>
                  <a:lnTo>
                    <a:pt x="1894772" y="585721"/>
                  </a:lnTo>
                  <a:lnTo>
                    <a:pt x="1901116" y="580160"/>
                  </a:lnTo>
                  <a:lnTo>
                    <a:pt x="1907460" y="573804"/>
                  </a:lnTo>
                  <a:lnTo>
                    <a:pt x="1913804" y="567845"/>
                  </a:lnTo>
                  <a:lnTo>
                    <a:pt x="1919355" y="561092"/>
                  </a:lnTo>
                  <a:lnTo>
                    <a:pt x="1924509" y="554338"/>
                  </a:lnTo>
                  <a:lnTo>
                    <a:pt x="1929664" y="547585"/>
                  </a:lnTo>
                  <a:lnTo>
                    <a:pt x="1934026" y="540435"/>
                  </a:lnTo>
                  <a:lnTo>
                    <a:pt x="1938387" y="532490"/>
                  </a:lnTo>
                  <a:lnTo>
                    <a:pt x="1942352" y="524545"/>
                  </a:lnTo>
                  <a:lnTo>
                    <a:pt x="1945921" y="516997"/>
                  </a:lnTo>
                  <a:lnTo>
                    <a:pt x="1949093" y="508655"/>
                  </a:lnTo>
                  <a:lnTo>
                    <a:pt x="1951868" y="500312"/>
                  </a:lnTo>
                  <a:lnTo>
                    <a:pt x="1954247" y="491970"/>
                  </a:lnTo>
                  <a:lnTo>
                    <a:pt x="1957023" y="482833"/>
                  </a:lnTo>
                  <a:lnTo>
                    <a:pt x="1958212" y="474094"/>
                  </a:lnTo>
                  <a:lnTo>
                    <a:pt x="1959402" y="465354"/>
                  </a:lnTo>
                  <a:lnTo>
                    <a:pt x="1960195" y="456218"/>
                  </a:lnTo>
                  <a:lnTo>
                    <a:pt x="1960591" y="447081"/>
                  </a:lnTo>
                  <a:lnTo>
                    <a:pt x="1960195" y="437547"/>
                  </a:lnTo>
                  <a:lnTo>
                    <a:pt x="1959402" y="428410"/>
                  </a:lnTo>
                  <a:lnTo>
                    <a:pt x="1958212" y="419273"/>
                  </a:lnTo>
                  <a:lnTo>
                    <a:pt x="1957023" y="410534"/>
                  </a:lnTo>
                  <a:lnTo>
                    <a:pt x="1954247" y="401794"/>
                  </a:lnTo>
                  <a:lnTo>
                    <a:pt x="1951868" y="393055"/>
                  </a:lnTo>
                  <a:lnTo>
                    <a:pt x="1949093" y="384712"/>
                  </a:lnTo>
                  <a:lnTo>
                    <a:pt x="1945921" y="376767"/>
                  </a:lnTo>
                  <a:lnTo>
                    <a:pt x="1942352" y="368822"/>
                  </a:lnTo>
                  <a:lnTo>
                    <a:pt x="1938387" y="361275"/>
                  </a:lnTo>
                  <a:lnTo>
                    <a:pt x="1934026" y="353727"/>
                  </a:lnTo>
                  <a:lnTo>
                    <a:pt x="1929664" y="346179"/>
                  </a:lnTo>
                  <a:lnTo>
                    <a:pt x="1924509" y="339029"/>
                  </a:lnTo>
                  <a:lnTo>
                    <a:pt x="1919355" y="332275"/>
                  </a:lnTo>
                  <a:lnTo>
                    <a:pt x="1913804" y="325919"/>
                  </a:lnTo>
                  <a:lnTo>
                    <a:pt x="1907460" y="319563"/>
                  </a:lnTo>
                  <a:lnTo>
                    <a:pt x="1901116" y="313605"/>
                  </a:lnTo>
                  <a:lnTo>
                    <a:pt x="1894772" y="308043"/>
                  </a:lnTo>
                  <a:lnTo>
                    <a:pt x="1888031" y="302482"/>
                  </a:lnTo>
                  <a:lnTo>
                    <a:pt x="1880894" y="297317"/>
                  </a:lnTo>
                  <a:lnTo>
                    <a:pt x="1873757" y="292550"/>
                  </a:lnTo>
                  <a:lnTo>
                    <a:pt x="1866224" y="288578"/>
                  </a:lnTo>
                  <a:lnTo>
                    <a:pt x="1858294" y="284605"/>
                  </a:lnTo>
                  <a:lnTo>
                    <a:pt x="1850364" y="281030"/>
                  </a:lnTo>
                  <a:lnTo>
                    <a:pt x="1842037" y="277852"/>
                  </a:lnTo>
                  <a:lnTo>
                    <a:pt x="1833711" y="275071"/>
                  </a:lnTo>
                  <a:lnTo>
                    <a:pt x="1825384" y="272688"/>
                  </a:lnTo>
                  <a:lnTo>
                    <a:pt x="1816265" y="270304"/>
                  </a:lnTo>
                  <a:lnTo>
                    <a:pt x="1807542" y="269113"/>
                  </a:lnTo>
                  <a:lnTo>
                    <a:pt x="1798819" y="267921"/>
                  </a:lnTo>
                  <a:lnTo>
                    <a:pt x="1789699" y="267126"/>
                  </a:lnTo>
                  <a:lnTo>
                    <a:pt x="1780579" y="266729"/>
                  </a:lnTo>
                  <a:close/>
                  <a:moveTo>
                    <a:pt x="1769477" y="236538"/>
                  </a:moveTo>
                  <a:lnTo>
                    <a:pt x="1780579" y="236538"/>
                  </a:lnTo>
                  <a:lnTo>
                    <a:pt x="1791285" y="236538"/>
                  </a:lnTo>
                  <a:lnTo>
                    <a:pt x="1801594" y="237333"/>
                  </a:lnTo>
                  <a:lnTo>
                    <a:pt x="1812300" y="238922"/>
                  </a:lnTo>
                  <a:lnTo>
                    <a:pt x="1823005" y="240511"/>
                  </a:lnTo>
                  <a:lnTo>
                    <a:pt x="1832918" y="242894"/>
                  </a:lnTo>
                  <a:lnTo>
                    <a:pt x="1842830" y="245675"/>
                  </a:lnTo>
                  <a:lnTo>
                    <a:pt x="1852346" y="248853"/>
                  </a:lnTo>
                  <a:lnTo>
                    <a:pt x="1861862" y="252825"/>
                  </a:lnTo>
                  <a:lnTo>
                    <a:pt x="1871775" y="256798"/>
                  </a:lnTo>
                  <a:lnTo>
                    <a:pt x="1880498" y="261962"/>
                  </a:lnTo>
                  <a:lnTo>
                    <a:pt x="1889221" y="267126"/>
                  </a:lnTo>
                  <a:lnTo>
                    <a:pt x="1897944" y="272291"/>
                  </a:lnTo>
                  <a:lnTo>
                    <a:pt x="1905874" y="278249"/>
                  </a:lnTo>
                  <a:lnTo>
                    <a:pt x="1914200" y="284208"/>
                  </a:lnTo>
                  <a:lnTo>
                    <a:pt x="1921734" y="290961"/>
                  </a:lnTo>
                  <a:lnTo>
                    <a:pt x="1929268" y="297715"/>
                  </a:lnTo>
                  <a:lnTo>
                    <a:pt x="1936008" y="305660"/>
                  </a:lnTo>
                  <a:lnTo>
                    <a:pt x="1942352" y="313207"/>
                  </a:lnTo>
                  <a:lnTo>
                    <a:pt x="1948696" y="320755"/>
                  </a:lnTo>
                  <a:lnTo>
                    <a:pt x="1954644" y="329097"/>
                  </a:lnTo>
                  <a:lnTo>
                    <a:pt x="1960195" y="337440"/>
                  </a:lnTo>
                  <a:lnTo>
                    <a:pt x="1965349" y="346179"/>
                  </a:lnTo>
                  <a:lnTo>
                    <a:pt x="1970107" y="355713"/>
                  </a:lnTo>
                  <a:lnTo>
                    <a:pt x="1974072" y="364850"/>
                  </a:lnTo>
                  <a:lnTo>
                    <a:pt x="1978037" y="374384"/>
                  </a:lnTo>
                  <a:lnTo>
                    <a:pt x="1981209" y="384315"/>
                  </a:lnTo>
                  <a:lnTo>
                    <a:pt x="1983985" y="393849"/>
                  </a:lnTo>
                  <a:lnTo>
                    <a:pt x="1986364" y="404575"/>
                  </a:lnTo>
                  <a:lnTo>
                    <a:pt x="1988346" y="414903"/>
                  </a:lnTo>
                  <a:lnTo>
                    <a:pt x="1989536" y="425232"/>
                  </a:lnTo>
                  <a:lnTo>
                    <a:pt x="1990329" y="435958"/>
                  </a:lnTo>
                  <a:lnTo>
                    <a:pt x="1990725" y="447081"/>
                  </a:lnTo>
                  <a:lnTo>
                    <a:pt x="1990329" y="457807"/>
                  </a:lnTo>
                  <a:lnTo>
                    <a:pt x="1989536" y="468135"/>
                  </a:lnTo>
                  <a:lnTo>
                    <a:pt x="1988346" y="478861"/>
                  </a:lnTo>
                  <a:lnTo>
                    <a:pt x="1986364" y="489587"/>
                  </a:lnTo>
                  <a:lnTo>
                    <a:pt x="1983985" y="499518"/>
                  </a:lnTo>
                  <a:lnTo>
                    <a:pt x="1981209" y="509449"/>
                  </a:lnTo>
                  <a:lnTo>
                    <a:pt x="1978037" y="518983"/>
                  </a:lnTo>
                  <a:lnTo>
                    <a:pt x="1974072" y="528517"/>
                  </a:lnTo>
                  <a:lnTo>
                    <a:pt x="1970107" y="538051"/>
                  </a:lnTo>
                  <a:lnTo>
                    <a:pt x="1965349" y="547188"/>
                  </a:lnTo>
                  <a:lnTo>
                    <a:pt x="1960195" y="555927"/>
                  </a:lnTo>
                  <a:lnTo>
                    <a:pt x="1954644" y="564270"/>
                  </a:lnTo>
                  <a:lnTo>
                    <a:pt x="1948696" y="572612"/>
                  </a:lnTo>
                  <a:lnTo>
                    <a:pt x="1942352" y="580954"/>
                  </a:lnTo>
                  <a:lnTo>
                    <a:pt x="1936008" y="588502"/>
                  </a:lnTo>
                  <a:lnTo>
                    <a:pt x="1929268" y="595652"/>
                  </a:lnTo>
                  <a:lnTo>
                    <a:pt x="1921734" y="602406"/>
                  </a:lnTo>
                  <a:lnTo>
                    <a:pt x="1914200" y="609159"/>
                  </a:lnTo>
                  <a:lnTo>
                    <a:pt x="1905874" y="615118"/>
                  </a:lnTo>
                  <a:lnTo>
                    <a:pt x="1897944" y="621076"/>
                  </a:lnTo>
                  <a:lnTo>
                    <a:pt x="1889221" y="627035"/>
                  </a:lnTo>
                  <a:lnTo>
                    <a:pt x="1880498" y="631802"/>
                  </a:lnTo>
                  <a:lnTo>
                    <a:pt x="1871775" y="636569"/>
                  </a:lnTo>
                  <a:lnTo>
                    <a:pt x="1861862" y="640542"/>
                  </a:lnTo>
                  <a:lnTo>
                    <a:pt x="1852346" y="644514"/>
                  </a:lnTo>
                  <a:lnTo>
                    <a:pt x="1842830" y="647692"/>
                  </a:lnTo>
                  <a:lnTo>
                    <a:pt x="1832918" y="650473"/>
                  </a:lnTo>
                  <a:lnTo>
                    <a:pt x="1823005" y="652856"/>
                  </a:lnTo>
                  <a:lnTo>
                    <a:pt x="1812300" y="654843"/>
                  </a:lnTo>
                  <a:lnTo>
                    <a:pt x="1801594" y="656034"/>
                  </a:lnTo>
                  <a:lnTo>
                    <a:pt x="1791285" y="656829"/>
                  </a:lnTo>
                  <a:lnTo>
                    <a:pt x="1780579" y="657226"/>
                  </a:lnTo>
                  <a:lnTo>
                    <a:pt x="1769477" y="656829"/>
                  </a:lnTo>
                  <a:lnTo>
                    <a:pt x="1758772" y="656034"/>
                  </a:lnTo>
                  <a:lnTo>
                    <a:pt x="1748463" y="654843"/>
                  </a:lnTo>
                  <a:lnTo>
                    <a:pt x="1738154" y="652856"/>
                  </a:lnTo>
                  <a:lnTo>
                    <a:pt x="1727845" y="650473"/>
                  </a:lnTo>
                  <a:lnTo>
                    <a:pt x="1717536" y="647692"/>
                  </a:lnTo>
                  <a:lnTo>
                    <a:pt x="1708020" y="644514"/>
                  </a:lnTo>
                  <a:lnTo>
                    <a:pt x="1698504" y="640542"/>
                  </a:lnTo>
                  <a:lnTo>
                    <a:pt x="1689384" y="636569"/>
                  </a:lnTo>
                  <a:lnTo>
                    <a:pt x="1680265" y="631802"/>
                  </a:lnTo>
                  <a:lnTo>
                    <a:pt x="1671145" y="627035"/>
                  </a:lnTo>
                  <a:lnTo>
                    <a:pt x="1662819" y="621076"/>
                  </a:lnTo>
                  <a:lnTo>
                    <a:pt x="1654492" y="615118"/>
                  </a:lnTo>
                  <a:lnTo>
                    <a:pt x="1646562" y="609159"/>
                  </a:lnTo>
                  <a:lnTo>
                    <a:pt x="1639028" y="602406"/>
                  </a:lnTo>
                  <a:lnTo>
                    <a:pt x="1631495" y="595652"/>
                  </a:lnTo>
                  <a:lnTo>
                    <a:pt x="1624358" y="588502"/>
                  </a:lnTo>
                  <a:lnTo>
                    <a:pt x="1618014" y="580954"/>
                  </a:lnTo>
                  <a:lnTo>
                    <a:pt x="1611670" y="572612"/>
                  </a:lnTo>
                  <a:lnTo>
                    <a:pt x="1606119" y="564270"/>
                  </a:lnTo>
                  <a:lnTo>
                    <a:pt x="1600568" y="555927"/>
                  </a:lnTo>
                  <a:lnTo>
                    <a:pt x="1595413" y="547188"/>
                  </a:lnTo>
                  <a:lnTo>
                    <a:pt x="1591052" y="538051"/>
                  </a:lnTo>
                  <a:lnTo>
                    <a:pt x="1586294" y="528517"/>
                  </a:lnTo>
                  <a:lnTo>
                    <a:pt x="1582725" y="518983"/>
                  </a:lnTo>
                  <a:lnTo>
                    <a:pt x="1579553" y="509449"/>
                  </a:lnTo>
                  <a:lnTo>
                    <a:pt x="1576381" y="499518"/>
                  </a:lnTo>
                  <a:lnTo>
                    <a:pt x="1574399" y="489587"/>
                  </a:lnTo>
                  <a:lnTo>
                    <a:pt x="1572416" y="478861"/>
                  </a:lnTo>
                  <a:lnTo>
                    <a:pt x="1571227" y="468135"/>
                  </a:lnTo>
                  <a:lnTo>
                    <a:pt x="1570434" y="457807"/>
                  </a:lnTo>
                  <a:lnTo>
                    <a:pt x="1570037" y="447081"/>
                  </a:lnTo>
                  <a:lnTo>
                    <a:pt x="1570434" y="435958"/>
                  </a:lnTo>
                  <a:lnTo>
                    <a:pt x="1571227" y="425232"/>
                  </a:lnTo>
                  <a:lnTo>
                    <a:pt x="1572416" y="414903"/>
                  </a:lnTo>
                  <a:lnTo>
                    <a:pt x="1574399" y="404575"/>
                  </a:lnTo>
                  <a:lnTo>
                    <a:pt x="1576381" y="393849"/>
                  </a:lnTo>
                  <a:lnTo>
                    <a:pt x="1579553" y="384315"/>
                  </a:lnTo>
                  <a:lnTo>
                    <a:pt x="1582725" y="374384"/>
                  </a:lnTo>
                  <a:lnTo>
                    <a:pt x="1586294" y="364850"/>
                  </a:lnTo>
                  <a:lnTo>
                    <a:pt x="1591052" y="355713"/>
                  </a:lnTo>
                  <a:lnTo>
                    <a:pt x="1595413" y="346179"/>
                  </a:lnTo>
                  <a:lnTo>
                    <a:pt x="1600568" y="337440"/>
                  </a:lnTo>
                  <a:lnTo>
                    <a:pt x="1606119" y="329097"/>
                  </a:lnTo>
                  <a:lnTo>
                    <a:pt x="1611670" y="320755"/>
                  </a:lnTo>
                  <a:lnTo>
                    <a:pt x="1618014" y="313207"/>
                  </a:lnTo>
                  <a:lnTo>
                    <a:pt x="1624358" y="305660"/>
                  </a:lnTo>
                  <a:lnTo>
                    <a:pt x="1631495" y="297715"/>
                  </a:lnTo>
                  <a:lnTo>
                    <a:pt x="1639028" y="290961"/>
                  </a:lnTo>
                  <a:lnTo>
                    <a:pt x="1646562" y="284208"/>
                  </a:lnTo>
                  <a:lnTo>
                    <a:pt x="1654492" y="278249"/>
                  </a:lnTo>
                  <a:lnTo>
                    <a:pt x="1662819" y="272291"/>
                  </a:lnTo>
                  <a:lnTo>
                    <a:pt x="1671145" y="267126"/>
                  </a:lnTo>
                  <a:lnTo>
                    <a:pt x="1680265" y="261962"/>
                  </a:lnTo>
                  <a:lnTo>
                    <a:pt x="1689384" y="256798"/>
                  </a:lnTo>
                  <a:lnTo>
                    <a:pt x="1698504" y="252825"/>
                  </a:lnTo>
                  <a:lnTo>
                    <a:pt x="1708020" y="248853"/>
                  </a:lnTo>
                  <a:lnTo>
                    <a:pt x="1717536" y="245675"/>
                  </a:lnTo>
                  <a:lnTo>
                    <a:pt x="1727845" y="242894"/>
                  </a:lnTo>
                  <a:lnTo>
                    <a:pt x="1738154" y="240511"/>
                  </a:lnTo>
                  <a:lnTo>
                    <a:pt x="1748463" y="238922"/>
                  </a:lnTo>
                  <a:lnTo>
                    <a:pt x="1758772" y="237333"/>
                  </a:lnTo>
                  <a:lnTo>
                    <a:pt x="1769477" y="236538"/>
                  </a:lnTo>
                  <a:close/>
                  <a:moveTo>
                    <a:pt x="1775815" y="217488"/>
                  </a:moveTo>
                  <a:lnTo>
                    <a:pt x="1764301" y="218281"/>
                  </a:lnTo>
                  <a:lnTo>
                    <a:pt x="1752786" y="219472"/>
                  </a:lnTo>
                  <a:lnTo>
                    <a:pt x="1741669" y="221059"/>
                  </a:lnTo>
                  <a:lnTo>
                    <a:pt x="1730154" y="223441"/>
                  </a:lnTo>
                  <a:lnTo>
                    <a:pt x="1718243" y="226219"/>
                  </a:lnTo>
                  <a:lnTo>
                    <a:pt x="1707125" y="229791"/>
                  </a:lnTo>
                  <a:lnTo>
                    <a:pt x="1696405" y="233759"/>
                  </a:lnTo>
                  <a:lnTo>
                    <a:pt x="1685684" y="238125"/>
                  </a:lnTo>
                  <a:lnTo>
                    <a:pt x="1674964" y="243285"/>
                  </a:lnTo>
                  <a:lnTo>
                    <a:pt x="1665038" y="248841"/>
                  </a:lnTo>
                  <a:lnTo>
                    <a:pt x="1655509" y="254794"/>
                  </a:lnTo>
                  <a:lnTo>
                    <a:pt x="1646376" y="261541"/>
                  </a:lnTo>
                  <a:lnTo>
                    <a:pt x="1637641" y="268288"/>
                  </a:lnTo>
                  <a:lnTo>
                    <a:pt x="1628906" y="275035"/>
                  </a:lnTo>
                  <a:lnTo>
                    <a:pt x="1620568" y="282575"/>
                  </a:lnTo>
                  <a:lnTo>
                    <a:pt x="1613024" y="290513"/>
                  </a:lnTo>
                  <a:lnTo>
                    <a:pt x="1605877" y="298847"/>
                  </a:lnTo>
                  <a:lnTo>
                    <a:pt x="1598730" y="307578"/>
                  </a:lnTo>
                  <a:lnTo>
                    <a:pt x="1592377" y="316707"/>
                  </a:lnTo>
                  <a:lnTo>
                    <a:pt x="1586025" y="325835"/>
                  </a:lnTo>
                  <a:lnTo>
                    <a:pt x="1580466" y="334963"/>
                  </a:lnTo>
                  <a:lnTo>
                    <a:pt x="1575304" y="344885"/>
                  </a:lnTo>
                  <a:lnTo>
                    <a:pt x="1570937" y="355203"/>
                  </a:lnTo>
                  <a:lnTo>
                    <a:pt x="1566569" y="365125"/>
                  </a:lnTo>
                  <a:lnTo>
                    <a:pt x="1562995" y="375444"/>
                  </a:lnTo>
                  <a:lnTo>
                    <a:pt x="1559819" y="385763"/>
                  </a:lnTo>
                  <a:lnTo>
                    <a:pt x="1557039" y="396875"/>
                  </a:lnTo>
                  <a:lnTo>
                    <a:pt x="1555054" y="407988"/>
                  </a:lnTo>
                  <a:lnTo>
                    <a:pt x="1553466" y="418703"/>
                  </a:lnTo>
                  <a:lnTo>
                    <a:pt x="1552275" y="429816"/>
                  </a:lnTo>
                  <a:lnTo>
                    <a:pt x="1551481" y="440929"/>
                  </a:lnTo>
                  <a:lnTo>
                    <a:pt x="1551481" y="452438"/>
                  </a:lnTo>
                  <a:lnTo>
                    <a:pt x="1552275" y="463947"/>
                  </a:lnTo>
                  <a:lnTo>
                    <a:pt x="1553466" y="475060"/>
                  </a:lnTo>
                  <a:lnTo>
                    <a:pt x="1555054" y="486569"/>
                  </a:lnTo>
                  <a:lnTo>
                    <a:pt x="1557437" y="498079"/>
                  </a:lnTo>
                  <a:lnTo>
                    <a:pt x="1560216" y="509588"/>
                  </a:lnTo>
                  <a:lnTo>
                    <a:pt x="1563789" y="520700"/>
                  </a:lnTo>
                  <a:lnTo>
                    <a:pt x="1567760" y="531416"/>
                  </a:lnTo>
                  <a:lnTo>
                    <a:pt x="1572525" y="542529"/>
                  </a:lnTo>
                  <a:lnTo>
                    <a:pt x="1577290" y="552847"/>
                  </a:lnTo>
                  <a:lnTo>
                    <a:pt x="1582848" y="562769"/>
                  </a:lnTo>
                  <a:lnTo>
                    <a:pt x="1589201" y="572294"/>
                  </a:lnTo>
                  <a:lnTo>
                    <a:pt x="1595554" y="581819"/>
                  </a:lnTo>
                  <a:lnTo>
                    <a:pt x="1602304" y="590550"/>
                  </a:lnTo>
                  <a:lnTo>
                    <a:pt x="1609451" y="598885"/>
                  </a:lnTo>
                  <a:lnTo>
                    <a:pt x="1616995" y="607219"/>
                  </a:lnTo>
                  <a:lnTo>
                    <a:pt x="1624936" y="614760"/>
                  </a:lnTo>
                  <a:lnTo>
                    <a:pt x="1632877" y="621904"/>
                  </a:lnTo>
                  <a:lnTo>
                    <a:pt x="1642009" y="629047"/>
                  </a:lnTo>
                  <a:lnTo>
                    <a:pt x="1650744" y="635794"/>
                  </a:lnTo>
                  <a:lnTo>
                    <a:pt x="1659876" y="641747"/>
                  </a:lnTo>
                  <a:lnTo>
                    <a:pt x="1669405" y="647304"/>
                  </a:lnTo>
                  <a:lnTo>
                    <a:pt x="1678935" y="652066"/>
                  </a:lnTo>
                  <a:lnTo>
                    <a:pt x="1689258" y="656829"/>
                  </a:lnTo>
                  <a:lnTo>
                    <a:pt x="1699581" y="661194"/>
                  </a:lnTo>
                  <a:lnTo>
                    <a:pt x="1709905" y="664766"/>
                  </a:lnTo>
                  <a:lnTo>
                    <a:pt x="1720228" y="667941"/>
                  </a:lnTo>
                  <a:lnTo>
                    <a:pt x="1731345" y="670719"/>
                  </a:lnTo>
                  <a:lnTo>
                    <a:pt x="1742066" y="673101"/>
                  </a:lnTo>
                  <a:lnTo>
                    <a:pt x="1753183" y="674688"/>
                  </a:lnTo>
                  <a:lnTo>
                    <a:pt x="1764301" y="675879"/>
                  </a:lnTo>
                  <a:lnTo>
                    <a:pt x="1775815" y="676276"/>
                  </a:lnTo>
                  <a:lnTo>
                    <a:pt x="1786932" y="676276"/>
                  </a:lnTo>
                  <a:lnTo>
                    <a:pt x="1798447" y="675879"/>
                  </a:lnTo>
                  <a:lnTo>
                    <a:pt x="1809564" y="674688"/>
                  </a:lnTo>
                  <a:lnTo>
                    <a:pt x="1821476" y="673101"/>
                  </a:lnTo>
                  <a:lnTo>
                    <a:pt x="1832593" y="670322"/>
                  </a:lnTo>
                  <a:lnTo>
                    <a:pt x="1844108" y="667544"/>
                  </a:lnTo>
                  <a:lnTo>
                    <a:pt x="1855225" y="663972"/>
                  </a:lnTo>
                  <a:lnTo>
                    <a:pt x="1866740" y="660004"/>
                  </a:lnTo>
                  <a:lnTo>
                    <a:pt x="1877063" y="655241"/>
                  </a:lnTo>
                  <a:lnTo>
                    <a:pt x="1887386" y="650479"/>
                  </a:lnTo>
                  <a:lnTo>
                    <a:pt x="1897313" y="644922"/>
                  </a:lnTo>
                  <a:lnTo>
                    <a:pt x="1906842" y="638969"/>
                  </a:lnTo>
                  <a:lnTo>
                    <a:pt x="1916371" y="632619"/>
                  </a:lnTo>
                  <a:lnTo>
                    <a:pt x="1925503" y="625872"/>
                  </a:lnTo>
                  <a:lnTo>
                    <a:pt x="1933841" y="618332"/>
                  </a:lnTo>
                  <a:lnTo>
                    <a:pt x="1941782" y="610791"/>
                  </a:lnTo>
                  <a:lnTo>
                    <a:pt x="1949723" y="603250"/>
                  </a:lnTo>
                  <a:lnTo>
                    <a:pt x="1957267" y="594916"/>
                  </a:lnTo>
                  <a:lnTo>
                    <a:pt x="1964017" y="586185"/>
                  </a:lnTo>
                  <a:lnTo>
                    <a:pt x="1970370" y="577057"/>
                  </a:lnTo>
                  <a:lnTo>
                    <a:pt x="1976326" y="567929"/>
                  </a:lnTo>
                  <a:lnTo>
                    <a:pt x="1981884" y="558404"/>
                  </a:lnTo>
                  <a:lnTo>
                    <a:pt x="1987046" y="548879"/>
                  </a:lnTo>
                  <a:lnTo>
                    <a:pt x="1991811" y="538957"/>
                  </a:lnTo>
                  <a:lnTo>
                    <a:pt x="1995781" y="528638"/>
                  </a:lnTo>
                  <a:lnTo>
                    <a:pt x="1999752" y="518319"/>
                  </a:lnTo>
                  <a:lnTo>
                    <a:pt x="2003325" y="507604"/>
                  </a:lnTo>
                  <a:lnTo>
                    <a:pt x="2005708" y="496888"/>
                  </a:lnTo>
                  <a:lnTo>
                    <a:pt x="2008090" y="485775"/>
                  </a:lnTo>
                  <a:lnTo>
                    <a:pt x="2009678" y="475060"/>
                  </a:lnTo>
                  <a:lnTo>
                    <a:pt x="2010869" y="463947"/>
                  </a:lnTo>
                  <a:lnTo>
                    <a:pt x="2011266" y="452835"/>
                  </a:lnTo>
                  <a:lnTo>
                    <a:pt x="2011266" y="441325"/>
                  </a:lnTo>
                  <a:lnTo>
                    <a:pt x="2010869" y="429816"/>
                  </a:lnTo>
                  <a:lnTo>
                    <a:pt x="2009678" y="418703"/>
                  </a:lnTo>
                  <a:lnTo>
                    <a:pt x="2007693" y="407194"/>
                  </a:lnTo>
                  <a:lnTo>
                    <a:pt x="2005311" y="395288"/>
                  </a:lnTo>
                  <a:lnTo>
                    <a:pt x="2002531" y="384175"/>
                  </a:lnTo>
                  <a:lnTo>
                    <a:pt x="1998561" y="373063"/>
                  </a:lnTo>
                  <a:lnTo>
                    <a:pt x="1994590" y="361950"/>
                  </a:lnTo>
                  <a:lnTo>
                    <a:pt x="1990223" y="351632"/>
                  </a:lnTo>
                  <a:lnTo>
                    <a:pt x="1985061" y="340916"/>
                  </a:lnTo>
                  <a:lnTo>
                    <a:pt x="1979899" y="330994"/>
                  </a:lnTo>
                  <a:lnTo>
                    <a:pt x="1973943" y="321469"/>
                  </a:lnTo>
                  <a:lnTo>
                    <a:pt x="1967591" y="312341"/>
                  </a:lnTo>
                  <a:lnTo>
                    <a:pt x="1960841" y="303213"/>
                  </a:lnTo>
                  <a:lnTo>
                    <a:pt x="1953297" y="294482"/>
                  </a:lnTo>
                  <a:lnTo>
                    <a:pt x="1945753" y="286544"/>
                  </a:lnTo>
                  <a:lnTo>
                    <a:pt x="1937812" y="279003"/>
                  </a:lnTo>
                  <a:lnTo>
                    <a:pt x="1929474" y="271860"/>
                  </a:lnTo>
                  <a:lnTo>
                    <a:pt x="1921136" y="264716"/>
                  </a:lnTo>
                  <a:lnTo>
                    <a:pt x="1912004" y="258366"/>
                  </a:lnTo>
                  <a:lnTo>
                    <a:pt x="1902474" y="252016"/>
                  </a:lnTo>
                  <a:lnTo>
                    <a:pt x="1893342" y="246460"/>
                  </a:lnTo>
                  <a:lnTo>
                    <a:pt x="1883416" y="241300"/>
                  </a:lnTo>
                  <a:lnTo>
                    <a:pt x="1873490" y="236935"/>
                  </a:lnTo>
                  <a:lnTo>
                    <a:pt x="1863166" y="232569"/>
                  </a:lnTo>
                  <a:lnTo>
                    <a:pt x="1852843" y="228997"/>
                  </a:lnTo>
                  <a:lnTo>
                    <a:pt x="1842123" y="225822"/>
                  </a:lnTo>
                  <a:lnTo>
                    <a:pt x="1831402" y="223044"/>
                  </a:lnTo>
                  <a:lnTo>
                    <a:pt x="1820682" y="221059"/>
                  </a:lnTo>
                  <a:lnTo>
                    <a:pt x="1809564" y="219472"/>
                  </a:lnTo>
                  <a:lnTo>
                    <a:pt x="1798447" y="218281"/>
                  </a:lnTo>
                  <a:lnTo>
                    <a:pt x="1787330" y="217488"/>
                  </a:lnTo>
                  <a:lnTo>
                    <a:pt x="1775815" y="217488"/>
                  </a:lnTo>
                  <a:close/>
                  <a:moveTo>
                    <a:pt x="1712287" y="0"/>
                  </a:moveTo>
                  <a:lnTo>
                    <a:pt x="1715860" y="0"/>
                  </a:lnTo>
                  <a:lnTo>
                    <a:pt x="1718640" y="397"/>
                  </a:lnTo>
                  <a:lnTo>
                    <a:pt x="1721816" y="1191"/>
                  </a:lnTo>
                  <a:lnTo>
                    <a:pt x="1724198" y="2778"/>
                  </a:lnTo>
                  <a:lnTo>
                    <a:pt x="1726978" y="4366"/>
                  </a:lnTo>
                  <a:lnTo>
                    <a:pt x="1728566" y="6350"/>
                  </a:lnTo>
                  <a:lnTo>
                    <a:pt x="1729757" y="8731"/>
                  </a:lnTo>
                  <a:lnTo>
                    <a:pt x="1730551" y="11112"/>
                  </a:lnTo>
                  <a:lnTo>
                    <a:pt x="1737698" y="39687"/>
                  </a:lnTo>
                  <a:lnTo>
                    <a:pt x="1744448" y="68262"/>
                  </a:lnTo>
                  <a:lnTo>
                    <a:pt x="1744845" y="70644"/>
                  </a:lnTo>
                  <a:lnTo>
                    <a:pt x="1746036" y="73025"/>
                  </a:lnTo>
                  <a:lnTo>
                    <a:pt x="1747227" y="75406"/>
                  </a:lnTo>
                  <a:lnTo>
                    <a:pt x="1748816" y="77391"/>
                  </a:lnTo>
                  <a:lnTo>
                    <a:pt x="1750801" y="78978"/>
                  </a:lnTo>
                  <a:lnTo>
                    <a:pt x="1752786" y="80169"/>
                  </a:lnTo>
                  <a:lnTo>
                    <a:pt x="1755168" y="80962"/>
                  </a:lnTo>
                  <a:lnTo>
                    <a:pt x="1757551" y="81756"/>
                  </a:lnTo>
                  <a:lnTo>
                    <a:pt x="1775815" y="80962"/>
                  </a:lnTo>
                  <a:lnTo>
                    <a:pt x="1793682" y="81359"/>
                  </a:lnTo>
                  <a:lnTo>
                    <a:pt x="1811550" y="82153"/>
                  </a:lnTo>
                  <a:lnTo>
                    <a:pt x="1829814" y="84137"/>
                  </a:lnTo>
                  <a:lnTo>
                    <a:pt x="1847284" y="86916"/>
                  </a:lnTo>
                  <a:lnTo>
                    <a:pt x="1865152" y="90487"/>
                  </a:lnTo>
                  <a:lnTo>
                    <a:pt x="1882225" y="94853"/>
                  </a:lnTo>
                  <a:lnTo>
                    <a:pt x="1899298" y="100012"/>
                  </a:lnTo>
                  <a:lnTo>
                    <a:pt x="1902077" y="100409"/>
                  </a:lnTo>
                  <a:lnTo>
                    <a:pt x="1904460" y="100012"/>
                  </a:lnTo>
                  <a:lnTo>
                    <a:pt x="1906842" y="99616"/>
                  </a:lnTo>
                  <a:lnTo>
                    <a:pt x="1908827" y="98425"/>
                  </a:lnTo>
                  <a:lnTo>
                    <a:pt x="1911606" y="97234"/>
                  </a:lnTo>
                  <a:lnTo>
                    <a:pt x="1913195" y="95250"/>
                  </a:lnTo>
                  <a:lnTo>
                    <a:pt x="1914783" y="93266"/>
                  </a:lnTo>
                  <a:lnTo>
                    <a:pt x="1915974" y="91281"/>
                  </a:lnTo>
                  <a:lnTo>
                    <a:pt x="1944165" y="39687"/>
                  </a:lnTo>
                  <a:lnTo>
                    <a:pt x="1945356" y="37306"/>
                  </a:lnTo>
                  <a:lnTo>
                    <a:pt x="1947341" y="35322"/>
                  </a:lnTo>
                  <a:lnTo>
                    <a:pt x="1949326" y="34131"/>
                  </a:lnTo>
                  <a:lnTo>
                    <a:pt x="1952106" y="32941"/>
                  </a:lnTo>
                  <a:lnTo>
                    <a:pt x="1954885" y="32147"/>
                  </a:lnTo>
                  <a:lnTo>
                    <a:pt x="1958061" y="32147"/>
                  </a:lnTo>
                  <a:lnTo>
                    <a:pt x="1961238" y="32544"/>
                  </a:lnTo>
                  <a:lnTo>
                    <a:pt x="1964414" y="33734"/>
                  </a:lnTo>
                  <a:lnTo>
                    <a:pt x="1975532" y="38894"/>
                  </a:lnTo>
                  <a:lnTo>
                    <a:pt x="1986252" y="44053"/>
                  </a:lnTo>
                  <a:lnTo>
                    <a:pt x="1996972" y="50006"/>
                  </a:lnTo>
                  <a:lnTo>
                    <a:pt x="2008090" y="55959"/>
                  </a:lnTo>
                  <a:lnTo>
                    <a:pt x="2018413" y="61912"/>
                  </a:lnTo>
                  <a:lnTo>
                    <a:pt x="2028737" y="68659"/>
                  </a:lnTo>
                  <a:lnTo>
                    <a:pt x="2039060" y="75803"/>
                  </a:lnTo>
                  <a:lnTo>
                    <a:pt x="2049383" y="82550"/>
                  </a:lnTo>
                  <a:lnTo>
                    <a:pt x="2051765" y="84931"/>
                  </a:lnTo>
                  <a:lnTo>
                    <a:pt x="2053751" y="87312"/>
                  </a:lnTo>
                  <a:lnTo>
                    <a:pt x="2054942" y="90091"/>
                  </a:lnTo>
                  <a:lnTo>
                    <a:pt x="2055736" y="92472"/>
                  </a:lnTo>
                  <a:lnTo>
                    <a:pt x="2056133" y="95250"/>
                  </a:lnTo>
                  <a:lnTo>
                    <a:pt x="2056133" y="98028"/>
                  </a:lnTo>
                  <a:lnTo>
                    <a:pt x="2055339" y="100409"/>
                  </a:lnTo>
                  <a:lnTo>
                    <a:pt x="2054148" y="102791"/>
                  </a:lnTo>
                  <a:lnTo>
                    <a:pt x="2038663" y="128191"/>
                  </a:lnTo>
                  <a:lnTo>
                    <a:pt x="2023575" y="153194"/>
                  </a:lnTo>
                  <a:lnTo>
                    <a:pt x="2021987" y="155178"/>
                  </a:lnTo>
                  <a:lnTo>
                    <a:pt x="2021193" y="157559"/>
                  </a:lnTo>
                  <a:lnTo>
                    <a:pt x="2020398" y="159941"/>
                  </a:lnTo>
                  <a:lnTo>
                    <a:pt x="2020398" y="162322"/>
                  </a:lnTo>
                  <a:lnTo>
                    <a:pt x="2020398" y="164703"/>
                  </a:lnTo>
                  <a:lnTo>
                    <a:pt x="2021193" y="167481"/>
                  </a:lnTo>
                  <a:lnTo>
                    <a:pt x="2022384" y="169863"/>
                  </a:lnTo>
                  <a:lnTo>
                    <a:pt x="2023575" y="171847"/>
                  </a:lnTo>
                  <a:lnTo>
                    <a:pt x="2036678" y="184150"/>
                  </a:lnTo>
                  <a:lnTo>
                    <a:pt x="2049383" y="196850"/>
                  </a:lnTo>
                  <a:lnTo>
                    <a:pt x="2061295" y="210344"/>
                  </a:lnTo>
                  <a:lnTo>
                    <a:pt x="2072809" y="224234"/>
                  </a:lnTo>
                  <a:lnTo>
                    <a:pt x="2083133" y="238919"/>
                  </a:lnTo>
                  <a:lnTo>
                    <a:pt x="2092662" y="253603"/>
                  </a:lnTo>
                  <a:lnTo>
                    <a:pt x="2102191" y="269478"/>
                  </a:lnTo>
                  <a:lnTo>
                    <a:pt x="2110529" y="284956"/>
                  </a:lnTo>
                  <a:lnTo>
                    <a:pt x="2112514" y="286941"/>
                  </a:lnTo>
                  <a:lnTo>
                    <a:pt x="2114102" y="288528"/>
                  </a:lnTo>
                  <a:lnTo>
                    <a:pt x="2116485" y="289719"/>
                  </a:lnTo>
                  <a:lnTo>
                    <a:pt x="2118867" y="290513"/>
                  </a:lnTo>
                  <a:lnTo>
                    <a:pt x="2121249" y="290910"/>
                  </a:lnTo>
                  <a:lnTo>
                    <a:pt x="2123632" y="291307"/>
                  </a:lnTo>
                  <a:lnTo>
                    <a:pt x="2126014" y="290910"/>
                  </a:lnTo>
                  <a:lnTo>
                    <a:pt x="2128396" y="290116"/>
                  </a:lnTo>
                  <a:lnTo>
                    <a:pt x="2156984" y="281781"/>
                  </a:lnTo>
                  <a:lnTo>
                    <a:pt x="2185572" y="273844"/>
                  </a:lnTo>
                  <a:lnTo>
                    <a:pt x="2187954" y="273447"/>
                  </a:lnTo>
                  <a:lnTo>
                    <a:pt x="2190733" y="273050"/>
                  </a:lnTo>
                  <a:lnTo>
                    <a:pt x="2193116" y="273844"/>
                  </a:lnTo>
                  <a:lnTo>
                    <a:pt x="2195498" y="274638"/>
                  </a:lnTo>
                  <a:lnTo>
                    <a:pt x="2197880" y="276225"/>
                  </a:lnTo>
                  <a:lnTo>
                    <a:pt x="2200263" y="278210"/>
                  </a:lnTo>
                  <a:lnTo>
                    <a:pt x="2202248" y="280988"/>
                  </a:lnTo>
                  <a:lnTo>
                    <a:pt x="2203439" y="283766"/>
                  </a:lnTo>
                  <a:lnTo>
                    <a:pt x="2207807" y="295275"/>
                  </a:lnTo>
                  <a:lnTo>
                    <a:pt x="2211777" y="307182"/>
                  </a:lnTo>
                  <a:lnTo>
                    <a:pt x="2215350" y="318691"/>
                  </a:lnTo>
                  <a:lnTo>
                    <a:pt x="2218527" y="330200"/>
                  </a:lnTo>
                  <a:lnTo>
                    <a:pt x="2221703" y="342107"/>
                  </a:lnTo>
                  <a:lnTo>
                    <a:pt x="2224086" y="354410"/>
                  </a:lnTo>
                  <a:lnTo>
                    <a:pt x="2226468" y="366316"/>
                  </a:lnTo>
                  <a:lnTo>
                    <a:pt x="2228850" y="378222"/>
                  </a:lnTo>
                  <a:lnTo>
                    <a:pt x="2228850" y="381397"/>
                  </a:lnTo>
                  <a:lnTo>
                    <a:pt x="2228453" y="384572"/>
                  </a:lnTo>
                  <a:lnTo>
                    <a:pt x="2227659" y="387350"/>
                  </a:lnTo>
                  <a:lnTo>
                    <a:pt x="2226468" y="390128"/>
                  </a:lnTo>
                  <a:lnTo>
                    <a:pt x="2224880" y="392113"/>
                  </a:lnTo>
                  <a:lnTo>
                    <a:pt x="2222894" y="393700"/>
                  </a:lnTo>
                  <a:lnTo>
                    <a:pt x="2220512" y="394891"/>
                  </a:lnTo>
                  <a:lnTo>
                    <a:pt x="2217733" y="396082"/>
                  </a:lnTo>
                  <a:lnTo>
                    <a:pt x="2189542" y="403225"/>
                  </a:lnTo>
                  <a:lnTo>
                    <a:pt x="2160557" y="409972"/>
                  </a:lnTo>
                  <a:lnTo>
                    <a:pt x="2158175" y="410766"/>
                  </a:lnTo>
                  <a:lnTo>
                    <a:pt x="2155793" y="411560"/>
                  </a:lnTo>
                  <a:lnTo>
                    <a:pt x="2153808" y="412750"/>
                  </a:lnTo>
                  <a:lnTo>
                    <a:pt x="2151822" y="414338"/>
                  </a:lnTo>
                  <a:lnTo>
                    <a:pt x="2150234" y="416322"/>
                  </a:lnTo>
                  <a:lnTo>
                    <a:pt x="2149043" y="418307"/>
                  </a:lnTo>
                  <a:lnTo>
                    <a:pt x="2148249" y="420688"/>
                  </a:lnTo>
                  <a:lnTo>
                    <a:pt x="2147852" y="423069"/>
                  </a:lnTo>
                  <a:lnTo>
                    <a:pt x="2148249" y="440929"/>
                  </a:lnTo>
                  <a:lnTo>
                    <a:pt x="2147852" y="459185"/>
                  </a:lnTo>
                  <a:lnTo>
                    <a:pt x="2147058" y="477044"/>
                  </a:lnTo>
                  <a:lnTo>
                    <a:pt x="2145072" y="494904"/>
                  </a:lnTo>
                  <a:lnTo>
                    <a:pt x="2142293" y="512763"/>
                  </a:lnTo>
                  <a:lnTo>
                    <a:pt x="2138323" y="530225"/>
                  </a:lnTo>
                  <a:lnTo>
                    <a:pt x="2133955" y="547688"/>
                  </a:lnTo>
                  <a:lnTo>
                    <a:pt x="2128793" y="564754"/>
                  </a:lnTo>
                  <a:lnTo>
                    <a:pt x="2128396" y="567135"/>
                  </a:lnTo>
                  <a:lnTo>
                    <a:pt x="2128793" y="569913"/>
                  </a:lnTo>
                  <a:lnTo>
                    <a:pt x="2129190" y="572294"/>
                  </a:lnTo>
                  <a:lnTo>
                    <a:pt x="2130382" y="574279"/>
                  </a:lnTo>
                  <a:lnTo>
                    <a:pt x="2131573" y="576263"/>
                  </a:lnTo>
                  <a:lnTo>
                    <a:pt x="2133558" y="578247"/>
                  </a:lnTo>
                  <a:lnTo>
                    <a:pt x="2135543" y="580232"/>
                  </a:lnTo>
                  <a:lnTo>
                    <a:pt x="2137926" y="581025"/>
                  </a:lnTo>
                  <a:lnTo>
                    <a:pt x="2189542" y="609600"/>
                  </a:lnTo>
                  <a:lnTo>
                    <a:pt x="2191924" y="610791"/>
                  </a:lnTo>
                  <a:lnTo>
                    <a:pt x="2193910" y="612379"/>
                  </a:lnTo>
                  <a:lnTo>
                    <a:pt x="2195498" y="614760"/>
                  </a:lnTo>
                  <a:lnTo>
                    <a:pt x="2196292" y="617141"/>
                  </a:lnTo>
                  <a:lnTo>
                    <a:pt x="2197086" y="619919"/>
                  </a:lnTo>
                  <a:lnTo>
                    <a:pt x="2197086" y="623094"/>
                  </a:lnTo>
                  <a:lnTo>
                    <a:pt x="2196689" y="626666"/>
                  </a:lnTo>
                  <a:lnTo>
                    <a:pt x="2195498" y="629841"/>
                  </a:lnTo>
                  <a:lnTo>
                    <a:pt x="2190336" y="640557"/>
                  </a:lnTo>
                  <a:lnTo>
                    <a:pt x="2184778" y="651669"/>
                  </a:lnTo>
                  <a:lnTo>
                    <a:pt x="2178822" y="662385"/>
                  </a:lnTo>
                  <a:lnTo>
                    <a:pt x="2173263" y="673101"/>
                  </a:lnTo>
                  <a:lnTo>
                    <a:pt x="2166910" y="683816"/>
                  </a:lnTo>
                  <a:lnTo>
                    <a:pt x="2160557" y="693738"/>
                  </a:lnTo>
                  <a:lnTo>
                    <a:pt x="2153808" y="704057"/>
                  </a:lnTo>
                  <a:lnTo>
                    <a:pt x="2146661" y="713979"/>
                  </a:lnTo>
                  <a:lnTo>
                    <a:pt x="2144278" y="716360"/>
                  </a:lnTo>
                  <a:lnTo>
                    <a:pt x="2141896" y="718741"/>
                  </a:lnTo>
                  <a:lnTo>
                    <a:pt x="2138720" y="719932"/>
                  </a:lnTo>
                  <a:lnTo>
                    <a:pt x="2136337" y="721122"/>
                  </a:lnTo>
                  <a:lnTo>
                    <a:pt x="2133558" y="721519"/>
                  </a:lnTo>
                  <a:lnTo>
                    <a:pt x="2130779" y="721122"/>
                  </a:lnTo>
                  <a:lnTo>
                    <a:pt x="2128396" y="720329"/>
                  </a:lnTo>
                  <a:lnTo>
                    <a:pt x="2126014" y="719138"/>
                  </a:lnTo>
                  <a:lnTo>
                    <a:pt x="2101000" y="703660"/>
                  </a:lnTo>
                  <a:lnTo>
                    <a:pt x="2075589" y="688579"/>
                  </a:lnTo>
                  <a:lnTo>
                    <a:pt x="2073603" y="686991"/>
                  </a:lnTo>
                  <a:lnTo>
                    <a:pt x="2071221" y="686197"/>
                  </a:lnTo>
                  <a:lnTo>
                    <a:pt x="2068839" y="685801"/>
                  </a:lnTo>
                  <a:lnTo>
                    <a:pt x="2066456" y="685404"/>
                  </a:lnTo>
                  <a:lnTo>
                    <a:pt x="2064074" y="685801"/>
                  </a:lnTo>
                  <a:lnTo>
                    <a:pt x="2061692" y="686197"/>
                  </a:lnTo>
                  <a:lnTo>
                    <a:pt x="2059309" y="687388"/>
                  </a:lnTo>
                  <a:lnTo>
                    <a:pt x="2057324" y="688579"/>
                  </a:lnTo>
                  <a:lnTo>
                    <a:pt x="2044619" y="701676"/>
                  </a:lnTo>
                  <a:lnTo>
                    <a:pt x="2031913" y="713979"/>
                  </a:lnTo>
                  <a:lnTo>
                    <a:pt x="2018413" y="726282"/>
                  </a:lnTo>
                  <a:lnTo>
                    <a:pt x="2004913" y="737791"/>
                  </a:lnTo>
                  <a:lnTo>
                    <a:pt x="1989826" y="748110"/>
                  </a:lnTo>
                  <a:lnTo>
                    <a:pt x="1974738" y="757635"/>
                  </a:lnTo>
                  <a:lnTo>
                    <a:pt x="1959650" y="767160"/>
                  </a:lnTo>
                  <a:lnTo>
                    <a:pt x="1943371" y="775494"/>
                  </a:lnTo>
                  <a:lnTo>
                    <a:pt x="1941385" y="777082"/>
                  </a:lnTo>
                  <a:lnTo>
                    <a:pt x="1939797" y="779066"/>
                  </a:lnTo>
                  <a:lnTo>
                    <a:pt x="1938606" y="781447"/>
                  </a:lnTo>
                  <a:lnTo>
                    <a:pt x="1937812" y="783432"/>
                  </a:lnTo>
                  <a:lnTo>
                    <a:pt x="1937415" y="785813"/>
                  </a:lnTo>
                  <a:lnTo>
                    <a:pt x="1937018" y="788591"/>
                  </a:lnTo>
                  <a:lnTo>
                    <a:pt x="1937415" y="790972"/>
                  </a:lnTo>
                  <a:lnTo>
                    <a:pt x="1938209" y="793354"/>
                  </a:lnTo>
                  <a:lnTo>
                    <a:pt x="1946547" y="821532"/>
                  </a:lnTo>
                  <a:lnTo>
                    <a:pt x="1954488" y="849710"/>
                  </a:lnTo>
                  <a:lnTo>
                    <a:pt x="1955282" y="852488"/>
                  </a:lnTo>
                  <a:lnTo>
                    <a:pt x="1955282" y="854869"/>
                  </a:lnTo>
                  <a:lnTo>
                    <a:pt x="1954885" y="858044"/>
                  </a:lnTo>
                  <a:lnTo>
                    <a:pt x="1953694" y="860426"/>
                  </a:lnTo>
                  <a:lnTo>
                    <a:pt x="1952106" y="862807"/>
                  </a:lnTo>
                  <a:lnTo>
                    <a:pt x="1950120" y="864791"/>
                  </a:lnTo>
                  <a:lnTo>
                    <a:pt x="1947341" y="866776"/>
                  </a:lnTo>
                  <a:lnTo>
                    <a:pt x="1944562" y="868363"/>
                  </a:lnTo>
                  <a:lnTo>
                    <a:pt x="1933047" y="872332"/>
                  </a:lnTo>
                  <a:lnTo>
                    <a:pt x="1921533" y="876301"/>
                  </a:lnTo>
                  <a:lnTo>
                    <a:pt x="1910018" y="879873"/>
                  </a:lnTo>
                  <a:lnTo>
                    <a:pt x="1898107" y="883444"/>
                  </a:lnTo>
                  <a:lnTo>
                    <a:pt x="1886195" y="886223"/>
                  </a:lnTo>
                  <a:lnTo>
                    <a:pt x="1874284" y="889001"/>
                  </a:lnTo>
                  <a:lnTo>
                    <a:pt x="1861975" y="891382"/>
                  </a:lnTo>
                  <a:lnTo>
                    <a:pt x="1850064" y="893366"/>
                  </a:lnTo>
                  <a:lnTo>
                    <a:pt x="1846887" y="893763"/>
                  </a:lnTo>
                  <a:lnTo>
                    <a:pt x="1843711" y="893366"/>
                  </a:lnTo>
                  <a:lnTo>
                    <a:pt x="1840931" y="892176"/>
                  </a:lnTo>
                  <a:lnTo>
                    <a:pt x="1838152" y="890985"/>
                  </a:lnTo>
                  <a:lnTo>
                    <a:pt x="1836167" y="889398"/>
                  </a:lnTo>
                  <a:lnTo>
                    <a:pt x="1834182" y="887413"/>
                  </a:lnTo>
                  <a:lnTo>
                    <a:pt x="1832990" y="885032"/>
                  </a:lnTo>
                  <a:lnTo>
                    <a:pt x="1832593" y="882651"/>
                  </a:lnTo>
                  <a:lnTo>
                    <a:pt x="1825049" y="853679"/>
                  </a:lnTo>
                  <a:lnTo>
                    <a:pt x="1818300" y="825501"/>
                  </a:lnTo>
                  <a:lnTo>
                    <a:pt x="1817902" y="823119"/>
                  </a:lnTo>
                  <a:lnTo>
                    <a:pt x="1816711" y="820738"/>
                  </a:lnTo>
                  <a:lnTo>
                    <a:pt x="1815520" y="818357"/>
                  </a:lnTo>
                  <a:lnTo>
                    <a:pt x="1813535" y="816769"/>
                  </a:lnTo>
                  <a:lnTo>
                    <a:pt x="1811947" y="815182"/>
                  </a:lnTo>
                  <a:lnTo>
                    <a:pt x="1809564" y="813991"/>
                  </a:lnTo>
                  <a:lnTo>
                    <a:pt x="1807182" y="812801"/>
                  </a:lnTo>
                  <a:lnTo>
                    <a:pt x="1804800" y="812404"/>
                  </a:lnTo>
                  <a:lnTo>
                    <a:pt x="1786932" y="813197"/>
                  </a:lnTo>
                  <a:lnTo>
                    <a:pt x="1769065" y="812801"/>
                  </a:lnTo>
                  <a:lnTo>
                    <a:pt x="1751198" y="812007"/>
                  </a:lnTo>
                  <a:lnTo>
                    <a:pt x="1733331" y="810022"/>
                  </a:lnTo>
                  <a:lnTo>
                    <a:pt x="1715463" y="806847"/>
                  </a:lnTo>
                  <a:lnTo>
                    <a:pt x="1697993" y="803276"/>
                  </a:lnTo>
                  <a:lnTo>
                    <a:pt x="1680523" y="798513"/>
                  </a:lnTo>
                  <a:lnTo>
                    <a:pt x="1663053" y="793354"/>
                  </a:lnTo>
                  <a:lnTo>
                    <a:pt x="1660670" y="793354"/>
                  </a:lnTo>
                  <a:lnTo>
                    <a:pt x="1658288" y="793751"/>
                  </a:lnTo>
                  <a:lnTo>
                    <a:pt x="1655906" y="794147"/>
                  </a:lnTo>
                  <a:lnTo>
                    <a:pt x="1653523" y="795338"/>
                  </a:lnTo>
                  <a:lnTo>
                    <a:pt x="1651538" y="796529"/>
                  </a:lnTo>
                  <a:lnTo>
                    <a:pt x="1649553" y="798116"/>
                  </a:lnTo>
                  <a:lnTo>
                    <a:pt x="1648362" y="800101"/>
                  </a:lnTo>
                  <a:lnTo>
                    <a:pt x="1647171" y="802482"/>
                  </a:lnTo>
                  <a:lnTo>
                    <a:pt x="1618186" y="854076"/>
                  </a:lnTo>
                  <a:lnTo>
                    <a:pt x="1616995" y="856854"/>
                  </a:lnTo>
                  <a:lnTo>
                    <a:pt x="1615406" y="858838"/>
                  </a:lnTo>
                  <a:lnTo>
                    <a:pt x="1613024" y="860029"/>
                  </a:lnTo>
                  <a:lnTo>
                    <a:pt x="1610642" y="861219"/>
                  </a:lnTo>
                  <a:lnTo>
                    <a:pt x="1607862" y="861616"/>
                  </a:lnTo>
                  <a:lnTo>
                    <a:pt x="1604686" y="861616"/>
                  </a:lnTo>
                  <a:lnTo>
                    <a:pt x="1601510" y="861219"/>
                  </a:lnTo>
                  <a:lnTo>
                    <a:pt x="1598333" y="860426"/>
                  </a:lnTo>
                  <a:lnTo>
                    <a:pt x="1587216" y="854869"/>
                  </a:lnTo>
                  <a:lnTo>
                    <a:pt x="1576098" y="849313"/>
                  </a:lnTo>
                  <a:lnTo>
                    <a:pt x="1565378" y="843757"/>
                  </a:lnTo>
                  <a:lnTo>
                    <a:pt x="1555054" y="837804"/>
                  </a:lnTo>
                  <a:lnTo>
                    <a:pt x="1544334" y="831454"/>
                  </a:lnTo>
                  <a:lnTo>
                    <a:pt x="1533613" y="825104"/>
                  </a:lnTo>
                  <a:lnTo>
                    <a:pt x="1523687" y="818357"/>
                  </a:lnTo>
                  <a:lnTo>
                    <a:pt x="1513761" y="811213"/>
                  </a:lnTo>
                  <a:lnTo>
                    <a:pt x="1511379" y="808832"/>
                  </a:lnTo>
                  <a:lnTo>
                    <a:pt x="1509393" y="806451"/>
                  </a:lnTo>
                  <a:lnTo>
                    <a:pt x="1507805" y="803672"/>
                  </a:lnTo>
                  <a:lnTo>
                    <a:pt x="1507011" y="800894"/>
                  </a:lnTo>
                  <a:lnTo>
                    <a:pt x="1506614" y="798116"/>
                  </a:lnTo>
                  <a:lnTo>
                    <a:pt x="1507011" y="795735"/>
                  </a:lnTo>
                  <a:lnTo>
                    <a:pt x="1507408" y="793354"/>
                  </a:lnTo>
                  <a:lnTo>
                    <a:pt x="1508996" y="790972"/>
                  </a:lnTo>
                  <a:lnTo>
                    <a:pt x="1523687" y="765969"/>
                  </a:lnTo>
                  <a:lnTo>
                    <a:pt x="1539172" y="740569"/>
                  </a:lnTo>
                  <a:lnTo>
                    <a:pt x="1540363" y="738585"/>
                  </a:lnTo>
                  <a:lnTo>
                    <a:pt x="1541554" y="736204"/>
                  </a:lnTo>
                  <a:lnTo>
                    <a:pt x="1542349" y="733822"/>
                  </a:lnTo>
                  <a:lnTo>
                    <a:pt x="1542746" y="731441"/>
                  </a:lnTo>
                  <a:lnTo>
                    <a:pt x="1542349" y="729060"/>
                  </a:lnTo>
                  <a:lnTo>
                    <a:pt x="1541554" y="726679"/>
                  </a:lnTo>
                  <a:lnTo>
                    <a:pt x="1540363" y="724297"/>
                  </a:lnTo>
                  <a:lnTo>
                    <a:pt x="1539172" y="722313"/>
                  </a:lnTo>
                  <a:lnTo>
                    <a:pt x="1526069" y="709613"/>
                  </a:lnTo>
                  <a:lnTo>
                    <a:pt x="1513364" y="696913"/>
                  </a:lnTo>
                  <a:lnTo>
                    <a:pt x="1501849" y="683419"/>
                  </a:lnTo>
                  <a:lnTo>
                    <a:pt x="1489938" y="669529"/>
                  </a:lnTo>
                  <a:lnTo>
                    <a:pt x="1479615" y="654844"/>
                  </a:lnTo>
                  <a:lnTo>
                    <a:pt x="1470085" y="640160"/>
                  </a:lnTo>
                  <a:lnTo>
                    <a:pt x="1460953" y="624285"/>
                  </a:lnTo>
                  <a:lnTo>
                    <a:pt x="1452218" y="608410"/>
                  </a:lnTo>
                  <a:lnTo>
                    <a:pt x="1450630" y="606822"/>
                  </a:lnTo>
                  <a:lnTo>
                    <a:pt x="1448247" y="605235"/>
                  </a:lnTo>
                  <a:lnTo>
                    <a:pt x="1446262" y="604044"/>
                  </a:lnTo>
                  <a:lnTo>
                    <a:pt x="1443880" y="602854"/>
                  </a:lnTo>
                  <a:lnTo>
                    <a:pt x="1441498" y="602457"/>
                  </a:lnTo>
                  <a:lnTo>
                    <a:pt x="1439115" y="602457"/>
                  </a:lnTo>
                  <a:lnTo>
                    <a:pt x="1436733" y="602854"/>
                  </a:lnTo>
                  <a:lnTo>
                    <a:pt x="1433954" y="603647"/>
                  </a:lnTo>
                  <a:lnTo>
                    <a:pt x="1406160" y="611982"/>
                  </a:lnTo>
                  <a:lnTo>
                    <a:pt x="1377572" y="619522"/>
                  </a:lnTo>
                  <a:lnTo>
                    <a:pt x="1375190" y="620316"/>
                  </a:lnTo>
                  <a:lnTo>
                    <a:pt x="1372411" y="620713"/>
                  </a:lnTo>
                  <a:lnTo>
                    <a:pt x="1369631" y="619919"/>
                  </a:lnTo>
                  <a:lnTo>
                    <a:pt x="1367249" y="619126"/>
                  </a:lnTo>
                  <a:lnTo>
                    <a:pt x="1364867" y="617538"/>
                  </a:lnTo>
                  <a:lnTo>
                    <a:pt x="1362882" y="615157"/>
                  </a:lnTo>
                  <a:lnTo>
                    <a:pt x="1360896" y="612775"/>
                  </a:lnTo>
                  <a:lnTo>
                    <a:pt x="1359308" y="609600"/>
                  </a:lnTo>
                  <a:lnTo>
                    <a:pt x="1354941" y="598488"/>
                  </a:lnTo>
                  <a:lnTo>
                    <a:pt x="1350970" y="586979"/>
                  </a:lnTo>
                  <a:lnTo>
                    <a:pt x="1347397" y="575072"/>
                  </a:lnTo>
                  <a:lnTo>
                    <a:pt x="1343823" y="563166"/>
                  </a:lnTo>
                  <a:lnTo>
                    <a:pt x="1341044" y="551657"/>
                  </a:lnTo>
                  <a:lnTo>
                    <a:pt x="1338264" y="539750"/>
                  </a:lnTo>
                  <a:lnTo>
                    <a:pt x="1335882" y="527447"/>
                  </a:lnTo>
                  <a:lnTo>
                    <a:pt x="1333897" y="515541"/>
                  </a:lnTo>
                  <a:lnTo>
                    <a:pt x="1333500" y="512366"/>
                  </a:lnTo>
                  <a:lnTo>
                    <a:pt x="1333897" y="509191"/>
                  </a:lnTo>
                  <a:lnTo>
                    <a:pt x="1335088" y="506413"/>
                  </a:lnTo>
                  <a:lnTo>
                    <a:pt x="1336279" y="503635"/>
                  </a:lnTo>
                  <a:lnTo>
                    <a:pt x="1337867" y="501650"/>
                  </a:lnTo>
                  <a:lnTo>
                    <a:pt x="1339853" y="499666"/>
                  </a:lnTo>
                  <a:lnTo>
                    <a:pt x="1342235" y="498475"/>
                  </a:lnTo>
                  <a:lnTo>
                    <a:pt x="1345014" y="498079"/>
                  </a:lnTo>
                  <a:lnTo>
                    <a:pt x="1373602" y="490538"/>
                  </a:lnTo>
                  <a:lnTo>
                    <a:pt x="1401793" y="483394"/>
                  </a:lnTo>
                  <a:lnTo>
                    <a:pt x="1404969" y="482997"/>
                  </a:lnTo>
                  <a:lnTo>
                    <a:pt x="1407351" y="482204"/>
                  </a:lnTo>
                  <a:lnTo>
                    <a:pt x="1409336" y="481013"/>
                  </a:lnTo>
                  <a:lnTo>
                    <a:pt x="1411322" y="479029"/>
                  </a:lnTo>
                  <a:lnTo>
                    <a:pt x="1412513" y="477441"/>
                  </a:lnTo>
                  <a:lnTo>
                    <a:pt x="1414101" y="475060"/>
                  </a:lnTo>
                  <a:lnTo>
                    <a:pt x="1414895" y="473075"/>
                  </a:lnTo>
                  <a:lnTo>
                    <a:pt x="1415292" y="470297"/>
                  </a:lnTo>
                  <a:lnTo>
                    <a:pt x="1414895" y="452835"/>
                  </a:lnTo>
                  <a:lnTo>
                    <a:pt x="1414895" y="434579"/>
                  </a:lnTo>
                  <a:lnTo>
                    <a:pt x="1416086" y="416719"/>
                  </a:lnTo>
                  <a:lnTo>
                    <a:pt x="1417675" y="398860"/>
                  </a:lnTo>
                  <a:lnTo>
                    <a:pt x="1420454" y="381000"/>
                  </a:lnTo>
                  <a:lnTo>
                    <a:pt x="1424424" y="363538"/>
                  </a:lnTo>
                  <a:lnTo>
                    <a:pt x="1428792" y="346075"/>
                  </a:lnTo>
                  <a:lnTo>
                    <a:pt x="1433954" y="329010"/>
                  </a:lnTo>
                  <a:lnTo>
                    <a:pt x="1434351" y="326232"/>
                  </a:lnTo>
                  <a:lnTo>
                    <a:pt x="1433954" y="323850"/>
                  </a:lnTo>
                  <a:lnTo>
                    <a:pt x="1433160" y="321469"/>
                  </a:lnTo>
                  <a:lnTo>
                    <a:pt x="1432365" y="319485"/>
                  </a:lnTo>
                  <a:lnTo>
                    <a:pt x="1430777" y="317103"/>
                  </a:lnTo>
                  <a:lnTo>
                    <a:pt x="1429189" y="315516"/>
                  </a:lnTo>
                  <a:lnTo>
                    <a:pt x="1427204" y="313928"/>
                  </a:lnTo>
                  <a:lnTo>
                    <a:pt x="1424821" y="312738"/>
                  </a:lnTo>
                  <a:lnTo>
                    <a:pt x="1373205" y="284163"/>
                  </a:lnTo>
                  <a:lnTo>
                    <a:pt x="1370823" y="282972"/>
                  </a:lnTo>
                  <a:lnTo>
                    <a:pt x="1369234" y="280988"/>
                  </a:lnTo>
                  <a:lnTo>
                    <a:pt x="1367646" y="279003"/>
                  </a:lnTo>
                  <a:lnTo>
                    <a:pt x="1366455" y="276225"/>
                  </a:lnTo>
                  <a:lnTo>
                    <a:pt x="1366058" y="273447"/>
                  </a:lnTo>
                  <a:lnTo>
                    <a:pt x="1366058" y="270669"/>
                  </a:lnTo>
                  <a:lnTo>
                    <a:pt x="1366455" y="267494"/>
                  </a:lnTo>
                  <a:lnTo>
                    <a:pt x="1367249" y="264319"/>
                  </a:lnTo>
                  <a:lnTo>
                    <a:pt x="1372411" y="252810"/>
                  </a:lnTo>
                  <a:lnTo>
                    <a:pt x="1377969" y="242094"/>
                  </a:lnTo>
                  <a:lnTo>
                    <a:pt x="1383528" y="231378"/>
                  </a:lnTo>
                  <a:lnTo>
                    <a:pt x="1389484" y="220663"/>
                  </a:lnTo>
                  <a:lnTo>
                    <a:pt x="1395837" y="209947"/>
                  </a:lnTo>
                  <a:lnTo>
                    <a:pt x="1402190" y="199628"/>
                  </a:lnTo>
                  <a:lnTo>
                    <a:pt x="1409336" y="189706"/>
                  </a:lnTo>
                  <a:lnTo>
                    <a:pt x="1416483" y="179784"/>
                  </a:lnTo>
                  <a:lnTo>
                    <a:pt x="1418469" y="177403"/>
                  </a:lnTo>
                  <a:lnTo>
                    <a:pt x="1421248" y="175419"/>
                  </a:lnTo>
                  <a:lnTo>
                    <a:pt x="1423630" y="173831"/>
                  </a:lnTo>
                  <a:lnTo>
                    <a:pt x="1426410" y="173038"/>
                  </a:lnTo>
                  <a:lnTo>
                    <a:pt x="1429189" y="172641"/>
                  </a:lnTo>
                  <a:lnTo>
                    <a:pt x="1431571" y="173038"/>
                  </a:lnTo>
                  <a:lnTo>
                    <a:pt x="1434351" y="173831"/>
                  </a:lnTo>
                  <a:lnTo>
                    <a:pt x="1436336" y="175022"/>
                  </a:lnTo>
                  <a:lnTo>
                    <a:pt x="1462144" y="189706"/>
                  </a:lnTo>
                  <a:lnTo>
                    <a:pt x="1486761" y="205184"/>
                  </a:lnTo>
                  <a:lnTo>
                    <a:pt x="1489144" y="206375"/>
                  </a:lnTo>
                  <a:lnTo>
                    <a:pt x="1491526" y="207566"/>
                  </a:lnTo>
                  <a:lnTo>
                    <a:pt x="1493908" y="207963"/>
                  </a:lnTo>
                  <a:lnTo>
                    <a:pt x="1496688" y="208359"/>
                  </a:lnTo>
                  <a:lnTo>
                    <a:pt x="1499070" y="207963"/>
                  </a:lnTo>
                  <a:lnTo>
                    <a:pt x="1501452" y="207169"/>
                  </a:lnTo>
                  <a:lnTo>
                    <a:pt x="1503835" y="206375"/>
                  </a:lnTo>
                  <a:lnTo>
                    <a:pt x="1505820" y="205184"/>
                  </a:lnTo>
                  <a:lnTo>
                    <a:pt x="1518128" y="192088"/>
                  </a:lnTo>
                  <a:lnTo>
                    <a:pt x="1530834" y="179784"/>
                  </a:lnTo>
                  <a:lnTo>
                    <a:pt x="1544731" y="167878"/>
                  </a:lnTo>
                  <a:lnTo>
                    <a:pt x="1558231" y="155972"/>
                  </a:lnTo>
                  <a:lnTo>
                    <a:pt x="1572922" y="145653"/>
                  </a:lnTo>
                  <a:lnTo>
                    <a:pt x="1587613" y="136128"/>
                  </a:lnTo>
                  <a:lnTo>
                    <a:pt x="1603495" y="127000"/>
                  </a:lnTo>
                  <a:lnTo>
                    <a:pt x="1619377" y="118269"/>
                  </a:lnTo>
                  <a:lnTo>
                    <a:pt x="1620965" y="116284"/>
                  </a:lnTo>
                  <a:lnTo>
                    <a:pt x="1622553" y="114300"/>
                  </a:lnTo>
                  <a:lnTo>
                    <a:pt x="1623745" y="112316"/>
                  </a:lnTo>
                  <a:lnTo>
                    <a:pt x="1624936" y="109934"/>
                  </a:lnTo>
                  <a:lnTo>
                    <a:pt x="1625333" y="107553"/>
                  </a:lnTo>
                  <a:lnTo>
                    <a:pt x="1625333" y="105172"/>
                  </a:lnTo>
                  <a:lnTo>
                    <a:pt x="1624936" y="102791"/>
                  </a:lnTo>
                  <a:lnTo>
                    <a:pt x="1624142" y="100409"/>
                  </a:lnTo>
                  <a:lnTo>
                    <a:pt x="1615803" y="71834"/>
                  </a:lnTo>
                  <a:lnTo>
                    <a:pt x="1608260" y="44053"/>
                  </a:lnTo>
                  <a:lnTo>
                    <a:pt x="1607465" y="41275"/>
                  </a:lnTo>
                  <a:lnTo>
                    <a:pt x="1607465" y="38894"/>
                  </a:lnTo>
                  <a:lnTo>
                    <a:pt x="1607862" y="36116"/>
                  </a:lnTo>
                  <a:lnTo>
                    <a:pt x="1609054" y="33734"/>
                  </a:lnTo>
                  <a:lnTo>
                    <a:pt x="1610245" y="31353"/>
                  </a:lnTo>
                  <a:lnTo>
                    <a:pt x="1612627" y="28972"/>
                  </a:lnTo>
                  <a:lnTo>
                    <a:pt x="1615009" y="26987"/>
                  </a:lnTo>
                  <a:lnTo>
                    <a:pt x="1617789" y="25400"/>
                  </a:lnTo>
                  <a:lnTo>
                    <a:pt x="1629303" y="21034"/>
                  </a:lnTo>
                  <a:lnTo>
                    <a:pt x="1641215" y="17066"/>
                  </a:lnTo>
                  <a:lnTo>
                    <a:pt x="1652729" y="13494"/>
                  </a:lnTo>
                  <a:lnTo>
                    <a:pt x="1664641" y="10319"/>
                  </a:lnTo>
                  <a:lnTo>
                    <a:pt x="1676155" y="7541"/>
                  </a:lnTo>
                  <a:lnTo>
                    <a:pt x="1688464" y="4762"/>
                  </a:lnTo>
                  <a:lnTo>
                    <a:pt x="1700375" y="2381"/>
                  </a:lnTo>
                  <a:lnTo>
                    <a:pt x="1712287" y="0"/>
                  </a:lnTo>
                  <a:close/>
                </a:path>
              </a:pathLst>
            </a:custGeom>
            <a:solidFill>
              <a:schemeClr val="bg1"/>
            </a:solidFill>
            <a:ln w="38100">
              <a:no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grpSp>
      <p:grpSp>
        <p:nvGrpSpPr>
          <p:cNvPr id="29" name="组合 28"/>
          <p:cNvGrpSpPr/>
          <p:nvPr/>
        </p:nvGrpSpPr>
        <p:grpSpPr>
          <a:xfrm>
            <a:off x="8870950" y="4920615"/>
            <a:ext cx="902970" cy="902970"/>
            <a:chOff x="8379" y="7140"/>
            <a:chExt cx="1422" cy="1422"/>
          </a:xfrm>
        </p:grpSpPr>
        <p:sp>
          <p:nvSpPr>
            <p:cNvPr id="75" name="椭圆 74"/>
            <p:cNvSpPr/>
            <p:nvPr>
              <p:custDataLst>
                <p:tags r:id="rId24"/>
              </p:custDataLst>
            </p:nvPr>
          </p:nvSpPr>
          <p:spPr>
            <a:xfrm>
              <a:off x="8379" y="7140"/>
              <a:ext cx="1422" cy="1423"/>
            </a:xfrm>
            <a:prstGeom prst="ellipse">
              <a:avLst/>
            </a:prstGeom>
            <a:solidFill>
              <a:srgbClr val="ED7D31"/>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sp>
          <p:nvSpPr>
            <p:cNvPr id="76" name="椭圆 75"/>
            <p:cNvSpPr/>
            <p:nvPr>
              <p:custDataLst>
                <p:tags r:id="rId25"/>
              </p:custDataLst>
            </p:nvPr>
          </p:nvSpPr>
          <p:spPr>
            <a:xfrm>
              <a:off x="8474" y="7241"/>
              <a:ext cx="1220" cy="1220"/>
            </a:xfrm>
            <a:prstGeom prst="ellipse">
              <a:avLst/>
            </a:prstGeom>
            <a:solidFill>
              <a:srgbClr val="ED7D31"/>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sp>
          <p:nvSpPr>
            <p:cNvPr id="19" name="KSO_Shape"/>
            <p:cNvSpPr/>
            <p:nvPr>
              <p:custDataLst>
                <p:tags r:id="rId26"/>
              </p:custDataLst>
            </p:nvPr>
          </p:nvSpPr>
          <p:spPr bwMode="auto">
            <a:xfrm>
              <a:off x="8754" y="7480"/>
              <a:ext cx="678" cy="731"/>
            </a:xfrm>
            <a:custGeom>
              <a:avLst/>
              <a:gdLst>
                <a:gd name="T0" fmla="*/ 807603 w 2265363"/>
                <a:gd name="T1" fmla="*/ 1870063 h 2438400"/>
                <a:gd name="T2" fmla="*/ 1092591 w 2265363"/>
                <a:gd name="T3" fmla="*/ 1655079 h 2438400"/>
                <a:gd name="T4" fmla="*/ 987378 w 2265363"/>
                <a:gd name="T5" fmla="*/ 1652113 h 2438400"/>
                <a:gd name="T6" fmla="*/ 803619 w 2265363"/>
                <a:gd name="T7" fmla="*/ 1651620 h 2438400"/>
                <a:gd name="T8" fmla="*/ 706514 w 2265363"/>
                <a:gd name="T9" fmla="*/ 1646678 h 2438400"/>
                <a:gd name="T10" fmla="*/ 1698053 w 2265363"/>
                <a:gd name="T11" fmla="*/ 1643680 h 2438400"/>
                <a:gd name="T12" fmla="*/ 1225432 w 2265363"/>
                <a:gd name="T13" fmla="*/ 1730694 h 2438400"/>
                <a:gd name="T14" fmla="*/ 1660611 w 2265363"/>
                <a:gd name="T15" fmla="*/ 1549479 h 2438400"/>
                <a:gd name="T16" fmla="*/ 519545 w 2265363"/>
                <a:gd name="T17" fmla="*/ 1390794 h 2438400"/>
                <a:gd name="T18" fmla="*/ 447643 w 2265363"/>
                <a:gd name="T19" fmla="*/ 1332057 h 2438400"/>
                <a:gd name="T20" fmla="*/ 415235 w 2265363"/>
                <a:gd name="T21" fmla="*/ 1342805 h 2438400"/>
                <a:gd name="T22" fmla="*/ 321688 w 2265363"/>
                <a:gd name="T23" fmla="*/ 1363163 h 2438400"/>
                <a:gd name="T24" fmla="*/ 162704 w 2265363"/>
                <a:gd name="T25" fmla="*/ 1593039 h 2438400"/>
                <a:gd name="T26" fmla="*/ 84577 w 2265363"/>
                <a:gd name="T27" fmla="*/ 1431036 h 2438400"/>
                <a:gd name="T28" fmla="*/ 1375559 w 2265363"/>
                <a:gd name="T29" fmla="*/ 1312415 h 2438400"/>
                <a:gd name="T30" fmla="*/ 1344869 w 2265363"/>
                <a:gd name="T31" fmla="*/ 1307927 h 2438400"/>
                <a:gd name="T32" fmla="*/ 1272476 w 2265363"/>
                <a:gd name="T33" fmla="*/ 1361280 h 2438400"/>
                <a:gd name="T34" fmla="*/ 1218542 w 2265363"/>
                <a:gd name="T35" fmla="*/ 1249731 h 2438400"/>
                <a:gd name="T36" fmla="*/ 652846 w 2265363"/>
                <a:gd name="T37" fmla="*/ 1148691 h 2438400"/>
                <a:gd name="T38" fmla="*/ 606985 w 2265363"/>
                <a:gd name="T39" fmla="*/ 1150938 h 2438400"/>
                <a:gd name="T40" fmla="*/ 1197159 w 2265363"/>
                <a:gd name="T41" fmla="*/ 1148449 h 2438400"/>
                <a:gd name="T42" fmla="*/ 1156511 w 2265363"/>
                <a:gd name="T43" fmla="*/ 1128479 h 2438400"/>
                <a:gd name="T44" fmla="*/ 307346 w 2265363"/>
                <a:gd name="T45" fmla="*/ 921742 h 2438400"/>
                <a:gd name="T46" fmla="*/ 278842 w 2265363"/>
                <a:gd name="T47" fmla="*/ 945059 h 2438400"/>
                <a:gd name="T48" fmla="*/ 1501779 w 2265363"/>
                <a:gd name="T49" fmla="*/ 889737 h 2438400"/>
                <a:gd name="T50" fmla="*/ 1486411 w 2265363"/>
                <a:gd name="T51" fmla="*/ 843173 h 2438400"/>
                <a:gd name="T52" fmla="*/ 1277714 w 2265363"/>
                <a:gd name="T53" fmla="*/ 540246 h 2438400"/>
                <a:gd name="T54" fmla="*/ 1161926 w 2265363"/>
                <a:gd name="T55" fmla="*/ 776388 h 2438400"/>
                <a:gd name="T56" fmla="*/ 840098 w 2265363"/>
                <a:gd name="T57" fmla="*/ 1600895 h 2438400"/>
                <a:gd name="T58" fmla="*/ 611249 w 2265363"/>
                <a:gd name="T59" fmla="*/ 1059905 h 2438400"/>
                <a:gd name="T60" fmla="*/ 546784 w 2265363"/>
                <a:gd name="T61" fmla="*/ 508496 h 2438400"/>
                <a:gd name="T62" fmla="*/ 1022335 w 2265363"/>
                <a:gd name="T63" fmla="*/ 422177 h 2438400"/>
                <a:gd name="T64" fmla="*/ 495405 w 2265363"/>
                <a:gd name="T65" fmla="*/ 982018 h 2438400"/>
                <a:gd name="T66" fmla="*/ 437558 w 2265363"/>
                <a:gd name="T67" fmla="*/ 1315145 h 2438400"/>
                <a:gd name="T68" fmla="*/ 304484 w 2265363"/>
                <a:gd name="T69" fmla="*/ 848569 h 2438400"/>
                <a:gd name="T70" fmla="*/ 267492 w 2265363"/>
                <a:gd name="T71" fmla="*/ 421433 h 2438400"/>
                <a:gd name="T72" fmla="*/ 591551 w 2265363"/>
                <a:gd name="T73" fmla="*/ 418578 h 2438400"/>
                <a:gd name="T74" fmla="*/ 1526543 w 2265363"/>
                <a:gd name="T75" fmla="*/ 392345 h 2438400"/>
                <a:gd name="T76" fmla="*/ 1488091 w 2265363"/>
                <a:gd name="T77" fmla="*/ 816070 h 2438400"/>
                <a:gd name="T78" fmla="*/ 1368522 w 2265363"/>
                <a:gd name="T79" fmla="*/ 1294559 h 2438400"/>
                <a:gd name="T80" fmla="*/ 1288148 w 2265363"/>
                <a:gd name="T81" fmla="*/ 1044536 h 2438400"/>
                <a:gd name="T82" fmla="*/ 1395561 w 2265363"/>
                <a:gd name="T83" fmla="*/ 346998 h 2438400"/>
                <a:gd name="T84" fmla="*/ 1204896 w 2265363"/>
                <a:gd name="T85" fmla="*/ 344070 h 2438400"/>
                <a:gd name="T86" fmla="*/ 581158 w 2265363"/>
                <a:gd name="T87" fmla="*/ 104180 h 2438400"/>
                <a:gd name="T88" fmla="*/ 635289 w 2265363"/>
                <a:gd name="T89" fmla="*/ 328911 h 2438400"/>
                <a:gd name="T90" fmla="*/ 547542 w 2265363"/>
                <a:gd name="T91" fmla="*/ 238126 h 2438400"/>
                <a:gd name="T92" fmla="*/ 404182 w 2265363"/>
                <a:gd name="T93" fmla="*/ 306587 h 2438400"/>
                <a:gd name="T94" fmla="*/ 290236 w 2265363"/>
                <a:gd name="T95" fmla="*/ 335360 h 2438400"/>
                <a:gd name="T96" fmla="*/ 328547 w 2265363"/>
                <a:gd name="T97" fmla="*/ 168920 h 2438400"/>
                <a:gd name="T98" fmla="*/ 1342152 w 2265363"/>
                <a:gd name="T99" fmla="*/ 10914 h 2438400"/>
                <a:gd name="T100" fmla="*/ 1476305 w 2265363"/>
                <a:gd name="T101" fmla="*/ 215305 h 2438400"/>
                <a:gd name="T102" fmla="*/ 1493136 w 2265363"/>
                <a:gd name="T103" fmla="*/ 326182 h 2438400"/>
                <a:gd name="T104" fmla="*/ 1371359 w 2265363"/>
                <a:gd name="T105" fmla="*/ 307083 h 2438400"/>
                <a:gd name="T106" fmla="*/ 1259234 w 2265363"/>
                <a:gd name="T107" fmla="*/ 291208 h 2438400"/>
                <a:gd name="T108" fmla="*/ 1193643 w 2265363"/>
                <a:gd name="T109" fmla="*/ 288231 h 2438400"/>
                <a:gd name="T110" fmla="*/ 1252304 w 2265363"/>
                <a:gd name="T111" fmla="*/ 34975 h 2438400"/>
                <a:gd name="T112" fmla="*/ 1059598 w 2265363"/>
                <a:gd name="T113" fmla="*/ 73089 h 2438400"/>
                <a:gd name="T114" fmla="*/ 1039026 w 2265363"/>
                <a:gd name="T115" fmla="*/ 130569 h 2438400"/>
                <a:gd name="T116" fmla="*/ 1058855 w 2265363"/>
                <a:gd name="T117" fmla="*/ 276498 h 2438400"/>
                <a:gd name="T118" fmla="*/ 921045 w 2265363"/>
                <a:gd name="T119" fmla="*/ 423666 h 2438400"/>
                <a:gd name="T120" fmla="*/ 753244 w 2265363"/>
                <a:gd name="T121" fmla="*/ 275507 h 2438400"/>
                <a:gd name="T122" fmla="*/ 752005 w 2265363"/>
                <a:gd name="T123" fmla="*/ 116446 h 2438400"/>
                <a:gd name="T124" fmla="*/ 900472 w 2265363"/>
                <a:gd name="T125" fmla="*/ 495 h 24384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65363" h="2438400">
                  <a:moveTo>
                    <a:pt x="402259" y="2146300"/>
                  </a:moveTo>
                  <a:lnTo>
                    <a:pt x="432729" y="2155498"/>
                  </a:lnTo>
                  <a:lnTo>
                    <a:pt x="448916" y="2160572"/>
                  </a:lnTo>
                  <a:lnTo>
                    <a:pt x="467643" y="2166281"/>
                  </a:lnTo>
                  <a:lnTo>
                    <a:pt x="489226" y="2172307"/>
                  </a:lnTo>
                  <a:lnTo>
                    <a:pt x="513665" y="2177698"/>
                  </a:lnTo>
                  <a:lnTo>
                    <a:pt x="526679" y="2181187"/>
                  </a:lnTo>
                  <a:lnTo>
                    <a:pt x="539692" y="2184676"/>
                  </a:lnTo>
                  <a:lnTo>
                    <a:pt x="553657" y="2187847"/>
                  </a:lnTo>
                  <a:lnTo>
                    <a:pt x="568258" y="2191019"/>
                  </a:lnTo>
                  <a:lnTo>
                    <a:pt x="630468" y="2203388"/>
                  </a:lnTo>
                  <a:lnTo>
                    <a:pt x="646972" y="2206242"/>
                  </a:lnTo>
                  <a:lnTo>
                    <a:pt x="663477" y="2209097"/>
                  </a:lnTo>
                  <a:lnTo>
                    <a:pt x="697438" y="2214171"/>
                  </a:lnTo>
                  <a:lnTo>
                    <a:pt x="714578" y="2217343"/>
                  </a:lnTo>
                  <a:lnTo>
                    <a:pt x="732035" y="2219563"/>
                  </a:lnTo>
                  <a:lnTo>
                    <a:pt x="749492" y="2221783"/>
                  </a:lnTo>
                  <a:lnTo>
                    <a:pt x="766949" y="2223686"/>
                  </a:lnTo>
                  <a:lnTo>
                    <a:pt x="802180" y="2227809"/>
                  </a:lnTo>
                  <a:lnTo>
                    <a:pt x="836776" y="2230981"/>
                  </a:lnTo>
                  <a:lnTo>
                    <a:pt x="871372" y="2234152"/>
                  </a:lnTo>
                  <a:lnTo>
                    <a:pt x="904699" y="2236689"/>
                  </a:lnTo>
                  <a:lnTo>
                    <a:pt x="921204" y="2238275"/>
                  </a:lnTo>
                  <a:lnTo>
                    <a:pt x="937073" y="2238909"/>
                  </a:lnTo>
                  <a:lnTo>
                    <a:pt x="967861" y="2240495"/>
                  </a:lnTo>
                  <a:lnTo>
                    <a:pt x="997379" y="2241764"/>
                  </a:lnTo>
                  <a:lnTo>
                    <a:pt x="1024358" y="2243032"/>
                  </a:lnTo>
                  <a:lnTo>
                    <a:pt x="1037371" y="2243667"/>
                  </a:lnTo>
                  <a:lnTo>
                    <a:pt x="1049749" y="2243667"/>
                  </a:lnTo>
                  <a:lnTo>
                    <a:pt x="1073554" y="2243667"/>
                  </a:lnTo>
                  <a:lnTo>
                    <a:pt x="1108467" y="2243984"/>
                  </a:lnTo>
                  <a:lnTo>
                    <a:pt x="1111641" y="2221783"/>
                  </a:lnTo>
                  <a:lnTo>
                    <a:pt x="1338263" y="2284580"/>
                  </a:lnTo>
                  <a:lnTo>
                    <a:pt x="1082758" y="2438400"/>
                  </a:lnTo>
                  <a:lnTo>
                    <a:pt x="1088154" y="2395584"/>
                  </a:lnTo>
                  <a:lnTo>
                    <a:pt x="1071014" y="2394950"/>
                  </a:lnTo>
                  <a:lnTo>
                    <a:pt x="1047210" y="2393998"/>
                  </a:lnTo>
                  <a:lnTo>
                    <a:pt x="1034515" y="2393681"/>
                  </a:lnTo>
                  <a:lnTo>
                    <a:pt x="1020866" y="2393047"/>
                  </a:lnTo>
                  <a:lnTo>
                    <a:pt x="991348" y="2391144"/>
                  </a:lnTo>
                  <a:lnTo>
                    <a:pt x="959926" y="2389241"/>
                  </a:lnTo>
                  <a:lnTo>
                    <a:pt x="926599" y="2386704"/>
                  </a:lnTo>
                  <a:lnTo>
                    <a:pt x="909777" y="2385118"/>
                  </a:lnTo>
                  <a:lnTo>
                    <a:pt x="892320" y="2383532"/>
                  </a:lnTo>
                  <a:lnTo>
                    <a:pt x="820588" y="2375603"/>
                  </a:lnTo>
                  <a:lnTo>
                    <a:pt x="802497" y="2373383"/>
                  </a:lnTo>
                  <a:lnTo>
                    <a:pt x="784088" y="2370846"/>
                  </a:lnTo>
                  <a:lnTo>
                    <a:pt x="746952" y="2364820"/>
                  </a:lnTo>
                  <a:lnTo>
                    <a:pt x="728543" y="2362283"/>
                  </a:lnTo>
                  <a:lnTo>
                    <a:pt x="710134" y="2359111"/>
                  </a:lnTo>
                  <a:lnTo>
                    <a:pt x="692043" y="2355940"/>
                  </a:lnTo>
                  <a:lnTo>
                    <a:pt x="673634" y="2352134"/>
                  </a:lnTo>
                  <a:lnTo>
                    <a:pt x="638085" y="2344839"/>
                  </a:lnTo>
                  <a:lnTo>
                    <a:pt x="620311" y="2341668"/>
                  </a:lnTo>
                  <a:lnTo>
                    <a:pt x="602854" y="2337545"/>
                  </a:lnTo>
                  <a:lnTo>
                    <a:pt x="536835" y="2321370"/>
                  </a:lnTo>
                  <a:lnTo>
                    <a:pt x="528900" y="2319467"/>
                  </a:lnTo>
                  <a:lnTo>
                    <a:pt x="521283" y="2317564"/>
                  </a:lnTo>
                  <a:lnTo>
                    <a:pt x="506365" y="2313124"/>
                  </a:lnTo>
                  <a:lnTo>
                    <a:pt x="478117" y="2304243"/>
                  </a:lnTo>
                  <a:lnTo>
                    <a:pt x="452090" y="2296632"/>
                  </a:lnTo>
                  <a:lnTo>
                    <a:pt x="428920" y="2288703"/>
                  </a:lnTo>
                  <a:lnTo>
                    <a:pt x="408607" y="2281091"/>
                  </a:lnTo>
                  <a:lnTo>
                    <a:pt x="391467" y="2274748"/>
                  </a:lnTo>
                  <a:lnTo>
                    <a:pt x="358775" y="2262379"/>
                  </a:lnTo>
                  <a:lnTo>
                    <a:pt x="402259" y="2146300"/>
                  </a:lnTo>
                  <a:close/>
                  <a:moveTo>
                    <a:pt x="1231900" y="2073275"/>
                  </a:moveTo>
                  <a:lnTo>
                    <a:pt x="1342313" y="2073275"/>
                  </a:lnTo>
                  <a:lnTo>
                    <a:pt x="1346426" y="2075805"/>
                  </a:lnTo>
                  <a:lnTo>
                    <a:pt x="1356866" y="2083079"/>
                  </a:lnTo>
                  <a:lnTo>
                    <a:pt x="1369205" y="2091618"/>
                  </a:lnTo>
                  <a:lnTo>
                    <a:pt x="1375532" y="2096362"/>
                  </a:lnTo>
                  <a:lnTo>
                    <a:pt x="1382492" y="2102055"/>
                  </a:lnTo>
                  <a:lnTo>
                    <a:pt x="1388820" y="2107431"/>
                  </a:lnTo>
                  <a:lnTo>
                    <a:pt x="1394514" y="2112808"/>
                  </a:lnTo>
                  <a:lnTo>
                    <a:pt x="1399576" y="2118501"/>
                  </a:lnTo>
                  <a:lnTo>
                    <a:pt x="1404005" y="2124193"/>
                  </a:lnTo>
                  <a:lnTo>
                    <a:pt x="1405903" y="2126723"/>
                  </a:lnTo>
                  <a:lnTo>
                    <a:pt x="1407485" y="2129570"/>
                  </a:lnTo>
                  <a:lnTo>
                    <a:pt x="1408751" y="2132100"/>
                  </a:lnTo>
                  <a:lnTo>
                    <a:pt x="1409384" y="2134630"/>
                  </a:lnTo>
                  <a:lnTo>
                    <a:pt x="1409700" y="2136844"/>
                  </a:lnTo>
                  <a:lnTo>
                    <a:pt x="1409700" y="2139058"/>
                  </a:lnTo>
                  <a:lnTo>
                    <a:pt x="1409384" y="2141271"/>
                  </a:lnTo>
                  <a:lnTo>
                    <a:pt x="1408751" y="2143801"/>
                  </a:lnTo>
                  <a:lnTo>
                    <a:pt x="1407169" y="2145383"/>
                  </a:lnTo>
                  <a:lnTo>
                    <a:pt x="1405271" y="2146964"/>
                  </a:lnTo>
                  <a:lnTo>
                    <a:pt x="1403056" y="2148862"/>
                  </a:lnTo>
                  <a:lnTo>
                    <a:pt x="1399892" y="2150127"/>
                  </a:lnTo>
                  <a:lnTo>
                    <a:pt x="1396412" y="2151076"/>
                  </a:lnTo>
                  <a:lnTo>
                    <a:pt x="1392300" y="2152341"/>
                  </a:lnTo>
                  <a:lnTo>
                    <a:pt x="1387238" y="2152973"/>
                  </a:lnTo>
                  <a:lnTo>
                    <a:pt x="1381543" y="2153922"/>
                  </a:lnTo>
                  <a:lnTo>
                    <a:pt x="1372685" y="2154238"/>
                  </a:lnTo>
                  <a:lnTo>
                    <a:pt x="1364459" y="2154238"/>
                  </a:lnTo>
                  <a:lnTo>
                    <a:pt x="1356233" y="2153289"/>
                  </a:lnTo>
                  <a:lnTo>
                    <a:pt x="1348641" y="2152657"/>
                  </a:lnTo>
                  <a:lnTo>
                    <a:pt x="1341048" y="2151076"/>
                  </a:lnTo>
                  <a:lnTo>
                    <a:pt x="1334087" y="2149494"/>
                  </a:lnTo>
                  <a:lnTo>
                    <a:pt x="1327444" y="2147280"/>
                  </a:lnTo>
                  <a:lnTo>
                    <a:pt x="1321116" y="2145067"/>
                  </a:lnTo>
                  <a:lnTo>
                    <a:pt x="1314473" y="2142536"/>
                  </a:lnTo>
                  <a:lnTo>
                    <a:pt x="1308461" y="2139690"/>
                  </a:lnTo>
                  <a:lnTo>
                    <a:pt x="1303083" y="2136211"/>
                  </a:lnTo>
                  <a:lnTo>
                    <a:pt x="1297389" y="2133049"/>
                  </a:lnTo>
                  <a:lnTo>
                    <a:pt x="1286632" y="2126091"/>
                  </a:lnTo>
                  <a:lnTo>
                    <a:pt x="1275559" y="2118184"/>
                  </a:lnTo>
                  <a:lnTo>
                    <a:pt x="1271130" y="2115338"/>
                  </a:lnTo>
                  <a:lnTo>
                    <a:pt x="1269232" y="2114389"/>
                  </a:lnTo>
                  <a:lnTo>
                    <a:pt x="1267650" y="2114073"/>
                  </a:lnTo>
                  <a:lnTo>
                    <a:pt x="1266701" y="2113757"/>
                  </a:lnTo>
                  <a:lnTo>
                    <a:pt x="1265752" y="2114073"/>
                  </a:lnTo>
                  <a:lnTo>
                    <a:pt x="1265119" y="2114073"/>
                  </a:lnTo>
                  <a:lnTo>
                    <a:pt x="1264802" y="2114705"/>
                  </a:lnTo>
                  <a:lnTo>
                    <a:pt x="1263537" y="2116287"/>
                  </a:lnTo>
                  <a:lnTo>
                    <a:pt x="1263221" y="2117552"/>
                  </a:lnTo>
                  <a:lnTo>
                    <a:pt x="1262588" y="2118817"/>
                  </a:lnTo>
                  <a:lnTo>
                    <a:pt x="1261639" y="2118817"/>
                  </a:lnTo>
                  <a:lnTo>
                    <a:pt x="1261006" y="2119449"/>
                  </a:lnTo>
                  <a:lnTo>
                    <a:pt x="1248351" y="2118501"/>
                  </a:lnTo>
                  <a:lnTo>
                    <a:pt x="1241391" y="2117868"/>
                  </a:lnTo>
                  <a:lnTo>
                    <a:pt x="1238860" y="2117552"/>
                  </a:lnTo>
                  <a:lnTo>
                    <a:pt x="1236962" y="2116603"/>
                  </a:lnTo>
                  <a:lnTo>
                    <a:pt x="1235064" y="2106799"/>
                  </a:lnTo>
                  <a:lnTo>
                    <a:pt x="1233798" y="2099209"/>
                  </a:lnTo>
                  <a:lnTo>
                    <a:pt x="1232849" y="2092251"/>
                  </a:lnTo>
                  <a:lnTo>
                    <a:pt x="1232533" y="2087191"/>
                  </a:lnTo>
                  <a:lnTo>
                    <a:pt x="1232849" y="2082130"/>
                  </a:lnTo>
                  <a:lnTo>
                    <a:pt x="1233165" y="2078968"/>
                  </a:lnTo>
                  <a:lnTo>
                    <a:pt x="1233798" y="2076754"/>
                  </a:lnTo>
                  <a:lnTo>
                    <a:pt x="1231900" y="2073275"/>
                  </a:lnTo>
                  <a:close/>
                  <a:moveTo>
                    <a:pt x="952348" y="2073275"/>
                  </a:moveTo>
                  <a:lnTo>
                    <a:pt x="1063626" y="2073275"/>
                  </a:lnTo>
                  <a:lnTo>
                    <a:pt x="1062027" y="2076754"/>
                  </a:lnTo>
                  <a:lnTo>
                    <a:pt x="1062347" y="2078335"/>
                  </a:lnTo>
                  <a:lnTo>
                    <a:pt x="1062986" y="2081498"/>
                  </a:lnTo>
                  <a:lnTo>
                    <a:pt x="1063306" y="2085609"/>
                  </a:lnTo>
                  <a:lnTo>
                    <a:pt x="1062986" y="2090986"/>
                  </a:lnTo>
                  <a:lnTo>
                    <a:pt x="1062027" y="2097944"/>
                  </a:lnTo>
                  <a:lnTo>
                    <a:pt x="1061068" y="2106166"/>
                  </a:lnTo>
                  <a:lnTo>
                    <a:pt x="1058829" y="2116603"/>
                  </a:lnTo>
                  <a:lnTo>
                    <a:pt x="1056911" y="2117552"/>
                  </a:lnTo>
                  <a:lnTo>
                    <a:pt x="1054033" y="2117868"/>
                  </a:lnTo>
                  <a:lnTo>
                    <a:pt x="1047318" y="2118501"/>
                  </a:lnTo>
                  <a:lnTo>
                    <a:pt x="1034527" y="2119449"/>
                  </a:lnTo>
                  <a:lnTo>
                    <a:pt x="1033568" y="2118817"/>
                  </a:lnTo>
                  <a:lnTo>
                    <a:pt x="1032929" y="2118817"/>
                  </a:lnTo>
                  <a:lnTo>
                    <a:pt x="1032289" y="2117552"/>
                  </a:lnTo>
                  <a:lnTo>
                    <a:pt x="1031330" y="2116287"/>
                  </a:lnTo>
                  <a:lnTo>
                    <a:pt x="1030690" y="2114705"/>
                  </a:lnTo>
                  <a:lnTo>
                    <a:pt x="1030371" y="2114073"/>
                  </a:lnTo>
                  <a:lnTo>
                    <a:pt x="1029411" y="2114073"/>
                  </a:lnTo>
                  <a:lnTo>
                    <a:pt x="1028772" y="2113757"/>
                  </a:lnTo>
                  <a:lnTo>
                    <a:pt x="1027493" y="2114073"/>
                  </a:lnTo>
                  <a:lnTo>
                    <a:pt x="1026214" y="2114389"/>
                  </a:lnTo>
                  <a:lnTo>
                    <a:pt x="1024295" y="2115338"/>
                  </a:lnTo>
                  <a:lnTo>
                    <a:pt x="1019818" y="2118184"/>
                  </a:lnTo>
                  <a:lnTo>
                    <a:pt x="1008627" y="2126091"/>
                  </a:lnTo>
                  <a:lnTo>
                    <a:pt x="997754" y="2133049"/>
                  </a:lnTo>
                  <a:lnTo>
                    <a:pt x="991999" y="2136211"/>
                  </a:lnTo>
                  <a:lnTo>
                    <a:pt x="986243" y="2139690"/>
                  </a:lnTo>
                  <a:lnTo>
                    <a:pt x="979848" y="2142536"/>
                  </a:lnTo>
                  <a:lnTo>
                    <a:pt x="973772" y="2145067"/>
                  </a:lnTo>
                  <a:lnTo>
                    <a:pt x="967377" y="2147280"/>
                  </a:lnTo>
                  <a:lnTo>
                    <a:pt x="960662" y="2149494"/>
                  </a:lnTo>
                  <a:lnTo>
                    <a:pt x="953307" y="2151076"/>
                  </a:lnTo>
                  <a:lnTo>
                    <a:pt x="945953" y="2152657"/>
                  </a:lnTo>
                  <a:lnTo>
                    <a:pt x="938278" y="2153289"/>
                  </a:lnTo>
                  <a:lnTo>
                    <a:pt x="929964" y="2154238"/>
                  </a:lnTo>
                  <a:lnTo>
                    <a:pt x="921651" y="2154238"/>
                  </a:lnTo>
                  <a:lnTo>
                    <a:pt x="912377" y="2153922"/>
                  </a:lnTo>
                  <a:lnTo>
                    <a:pt x="906941" y="2152973"/>
                  </a:lnTo>
                  <a:lnTo>
                    <a:pt x="901825" y="2152341"/>
                  </a:lnTo>
                  <a:lnTo>
                    <a:pt x="897668" y="2151392"/>
                  </a:lnTo>
                  <a:lnTo>
                    <a:pt x="893831" y="2150127"/>
                  </a:lnTo>
                  <a:lnTo>
                    <a:pt x="890953" y="2148862"/>
                  </a:lnTo>
                  <a:lnTo>
                    <a:pt x="888715" y="2146964"/>
                  </a:lnTo>
                  <a:lnTo>
                    <a:pt x="886796" y="2145383"/>
                  </a:lnTo>
                  <a:lnTo>
                    <a:pt x="885197" y="2143801"/>
                  </a:lnTo>
                  <a:lnTo>
                    <a:pt x="884558" y="2141271"/>
                  </a:lnTo>
                  <a:lnTo>
                    <a:pt x="884238" y="2139690"/>
                  </a:lnTo>
                  <a:lnTo>
                    <a:pt x="884238" y="2137160"/>
                  </a:lnTo>
                  <a:lnTo>
                    <a:pt x="884558" y="2134630"/>
                  </a:lnTo>
                  <a:lnTo>
                    <a:pt x="885197" y="2132416"/>
                  </a:lnTo>
                  <a:lnTo>
                    <a:pt x="886476" y="2129886"/>
                  </a:lnTo>
                  <a:lnTo>
                    <a:pt x="887755" y="2127040"/>
                  </a:lnTo>
                  <a:lnTo>
                    <a:pt x="889354" y="2124510"/>
                  </a:lnTo>
                  <a:lnTo>
                    <a:pt x="893831" y="2118817"/>
                  </a:lnTo>
                  <a:lnTo>
                    <a:pt x="899267" y="2113440"/>
                  </a:lnTo>
                  <a:lnTo>
                    <a:pt x="905023" y="2107748"/>
                  </a:lnTo>
                  <a:lnTo>
                    <a:pt x="911418" y="2102371"/>
                  </a:lnTo>
                  <a:lnTo>
                    <a:pt x="917813" y="2097311"/>
                  </a:lnTo>
                  <a:lnTo>
                    <a:pt x="924528" y="2091935"/>
                  </a:lnTo>
                  <a:lnTo>
                    <a:pt x="936679" y="2083396"/>
                  </a:lnTo>
                  <a:lnTo>
                    <a:pt x="947871" y="2075805"/>
                  </a:lnTo>
                  <a:lnTo>
                    <a:pt x="952348" y="2073275"/>
                  </a:lnTo>
                  <a:close/>
                  <a:moveTo>
                    <a:pt x="2074146" y="1830388"/>
                  </a:moveTo>
                  <a:lnTo>
                    <a:pt x="2084311" y="1836100"/>
                  </a:lnTo>
                  <a:lnTo>
                    <a:pt x="2094475" y="1842129"/>
                  </a:lnTo>
                  <a:lnTo>
                    <a:pt x="2113851" y="1854187"/>
                  </a:lnTo>
                  <a:lnTo>
                    <a:pt x="2132274" y="1866879"/>
                  </a:lnTo>
                  <a:lnTo>
                    <a:pt x="2149744" y="1879572"/>
                  </a:lnTo>
                  <a:lnTo>
                    <a:pt x="2166896" y="1892581"/>
                  </a:lnTo>
                  <a:lnTo>
                    <a:pt x="2182460" y="1904957"/>
                  </a:lnTo>
                  <a:lnTo>
                    <a:pt x="2196754" y="1917332"/>
                  </a:lnTo>
                  <a:lnTo>
                    <a:pt x="2210412" y="1928755"/>
                  </a:lnTo>
                  <a:lnTo>
                    <a:pt x="2222800" y="1940178"/>
                  </a:lnTo>
                  <a:lnTo>
                    <a:pt x="2233282" y="1950332"/>
                  </a:lnTo>
                  <a:lnTo>
                    <a:pt x="2250752" y="1967150"/>
                  </a:lnTo>
                  <a:lnTo>
                    <a:pt x="2261552" y="1978573"/>
                  </a:lnTo>
                  <a:lnTo>
                    <a:pt x="2265363" y="1982698"/>
                  </a:lnTo>
                  <a:lnTo>
                    <a:pt x="2231376" y="1980160"/>
                  </a:lnTo>
                  <a:lnTo>
                    <a:pt x="2231376" y="1983650"/>
                  </a:lnTo>
                  <a:lnTo>
                    <a:pt x="2230741" y="1990631"/>
                  </a:lnTo>
                  <a:lnTo>
                    <a:pt x="2230106" y="1994756"/>
                  </a:lnTo>
                  <a:lnTo>
                    <a:pt x="2228835" y="2000467"/>
                  </a:lnTo>
                  <a:lnTo>
                    <a:pt x="2225341" y="2013160"/>
                  </a:lnTo>
                  <a:lnTo>
                    <a:pt x="2221212" y="2026487"/>
                  </a:lnTo>
                  <a:lnTo>
                    <a:pt x="2218671" y="2033468"/>
                  </a:lnTo>
                  <a:lnTo>
                    <a:pt x="2216130" y="2040132"/>
                  </a:lnTo>
                  <a:lnTo>
                    <a:pt x="2212953" y="2046478"/>
                  </a:lnTo>
                  <a:lnTo>
                    <a:pt x="2209777" y="2052507"/>
                  </a:lnTo>
                  <a:lnTo>
                    <a:pt x="2206283" y="2059170"/>
                  </a:lnTo>
                  <a:lnTo>
                    <a:pt x="2202471" y="2065834"/>
                  </a:lnTo>
                  <a:lnTo>
                    <a:pt x="2198342" y="2072180"/>
                  </a:lnTo>
                  <a:lnTo>
                    <a:pt x="2194213" y="2078209"/>
                  </a:lnTo>
                  <a:lnTo>
                    <a:pt x="2184684" y="2090901"/>
                  </a:lnTo>
                  <a:lnTo>
                    <a:pt x="2175155" y="2103911"/>
                  </a:lnTo>
                  <a:lnTo>
                    <a:pt x="2163402" y="2115652"/>
                  </a:lnTo>
                  <a:lnTo>
                    <a:pt x="2151650" y="2128027"/>
                  </a:lnTo>
                  <a:lnTo>
                    <a:pt x="2145297" y="2134056"/>
                  </a:lnTo>
                  <a:lnTo>
                    <a:pt x="2138944" y="2139768"/>
                  </a:lnTo>
                  <a:lnTo>
                    <a:pt x="2132274" y="2145479"/>
                  </a:lnTo>
                  <a:lnTo>
                    <a:pt x="2125286" y="2150874"/>
                  </a:lnTo>
                  <a:lnTo>
                    <a:pt x="2118615" y="2156585"/>
                  </a:lnTo>
                  <a:lnTo>
                    <a:pt x="2111310" y="2162297"/>
                  </a:lnTo>
                  <a:lnTo>
                    <a:pt x="2096699" y="2172768"/>
                  </a:lnTo>
                  <a:lnTo>
                    <a:pt x="2081452" y="2182922"/>
                  </a:lnTo>
                  <a:lnTo>
                    <a:pt x="2065888" y="2193393"/>
                  </a:lnTo>
                  <a:lnTo>
                    <a:pt x="2049688" y="2202913"/>
                  </a:lnTo>
                  <a:lnTo>
                    <a:pt x="2033171" y="2212115"/>
                  </a:lnTo>
                  <a:lnTo>
                    <a:pt x="2016654" y="2221317"/>
                  </a:lnTo>
                  <a:lnTo>
                    <a:pt x="1999820" y="2229567"/>
                  </a:lnTo>
                  <a:lnTo>
                    <a:pt x="1991243" y="2234009"/>
                  </a:lnTo>
                  <a:lnTo>
                    <a:pt x="1982350" y="2238134"/>
                  </a:lnTo>
                  <a:lnTo>
                    <a:pt x="1965197" y="2246384"/>
                  </a:lnTo>
                  <a:lnTo>
                    <a:pt x="1929622" y="2261933"/>
                  </a:lnTo>
                  <a:lnTo>
                    <a:pt x="1894047" y="2275895"/>
                  </a:lnTo>
                  <a:lnTo>
                    <a:pt x="1858789" y="2288904"/>
                  </a:lnTo>
                  <a:lnTo>
                    <a:pt x="1841002" y="2294933"/>
                  </a:lnTo>
                  <a:lnTo>
                    <a:pt x="1823850" y="2300645"/>
                  </a:lnTo>
                  <a:lnTo>
                    <a:pt x="1806062" y="2306039"/>
                  </a:lnTo>
                  <a:lnTo>
                    <a:pt x="1789227" y="2311433"/>
                  </a:lnTo>
                  <a:lnTo>
                    <a:pt x="1772075" y="2316193"/>
                  </a:lnTo>
                  <a:lnTo>
                    <a:pt x="1755558" y="2321270"/>
                  </a:lnTo>
                  <a:lnTo>
                    <a:pt x="1723159" y="2329520"/>
                  </a:lnTo>
                  <a:lnTo>
                    <a:pt x="1692666" y="2337136"/>
                  </a:lnTo>
                  <a:lnTo>
                    <a:pt x="1664079" y="2343482"/>
                  </a:lnTo>
                  <a:lnTo>
                    <a:pt x="1638033" y="2349194"/>
                  </a:lnTo>
                  <a:lnTo>
                    <a:pt x="1613892" y="2353953"/>
                  </a:lnTo>
                  <a:lnTo>
                    <a:pt x="1593246" y="2358078"/>
                  </a:lnTo>
                  <a:lnTo>
                    <a:pt x="1575141" y="2360934"/>
                  </a:lnTo>
                  <a:lnTo>
                    <a:pt x="1541154" y="2366963"/>
                  </a:lnTo>
                  <a:lnTo>
                    <a:pt x="1520825" y="2221634"/>
                  </a:lnTo>
                  <a:lnTo>
                    <a:pt x="1552906" y="2217192"/>
                  </a:lnTo>
                  <a:lnTo>
                    <a:pt x="1569741" y="2215288"/>
                  </a:lnTo>
                  <a:lnTo>
                    <a:pt x="1589752" y="2212749"/>
                  </a:lnTo>
                  <a:lnTo>
                    <a:pt x="1612304" y="2208942"/>
                  </a:lnTo>
                  <a:lnTo>
                    <a:pt x="1637080" y="2204817"/>
                  </a:lnTo>
                  <a:lnTo>
                    <a:pt x="1664079" y="2200374"/>
                  </a:lnTo>
                  <a:lnTo>
                    <a:pt x="1692666" y="2194663"/>
                  </a:lnTo>
                  <a:lnTo>
                    <a:pt x="1723159" y="2188634"/>
                  </a:lnTo>
                  <a:lnTo>
                    <a:pt x="1754923" y="2181970"/>
                  </a:lnTo>
                  <a:lnTo>
                    <a:pt x="1770804" y="2178162"/>
                  </a:lnTo>
                  <a:lnTo>
                    <a:pt x="1787321" y="2174355"/>
                  </a:lnTo>
                  <a:lnTo>
                    <a:pt x="1820038" y="2165787"/>
                  </a:lnTo>
                  <a:lnTo>
                    <a:pt x="1852754" y="2155951"/>
                  </a:lnTo>
                  <a:lnTo>
                    <a:pt x="1885788" y="2145797"/>
                  </a:lnTo>
                  <a:lnTo>
                    <a:pt x="1918187" y="2134056"/>
                  </a:lnTo>
                  <a:lnTo>
                    <a:pt x="1934069" y="2128027"/>
                  </a:lnTo>
                  <a:lnTo>
                    <a:pt x="1941692" y="2124537"/>
                  </a:lnTo>
                  <a:lnTo>
                    <a:pt x="1949316" y="2121681"/>
                  </a:lnTo>
                  <a:lnTo>
                    <a:pt x="1964880" y="2115017"/>
                  </a:lnTo>
                  <a:lnTo>
                    <a:pt x="1979491" y="2108036"/>
                  </a:lnTo>
                  <a:lnTo>
                    <a:pt x="2007761" y="2093757"/>
                  </a:lnTo>
                  <a:lnTo>
                    <a:pt x="2033489" y="2078526"/>
                  </a:lnTo>
                  <a:lnTo>
                    <a:pt x="2045559" y="2070911"/>
                  </a:lnTo>
                  <a:lnTo>
                    <a:pt x="2051277" y="2066786"/>
                  </a:lnTo>
                  <a:lnTo>
                    <a:pt x="2056994" y="2062978"/>
                  </a:lnTo>
                  <a:lnTo>
                    <a:pt x="2062076" y="2058853"/>
                  </a:lnTo>
                  <a:lnTo>
                    <a:pt x="2067476" y="2055045"/>
                  </a:lnTo>
                  <a:lnTo>
                    <a:pt x="2077323" y="2046795"/>
                  </a:lnTo>
                  <a:lnTo>
                    <a:pt x="2094475" y="2031564"/>
                  </a:lnTo>
                  <a:lnTo>
                    <a:pt x="2107181" y="2016016"/>
                  </a:lnTo>
                  <a:lnTo>
                    <a:pt x="2112898" y="2009035"/>
                  </a:lnTo>
                  <a:lnTo>
                    <a:pt x="2115121" y="2005544"/>
                  </a:lnTo>
                  <a:lnTo>
                    <a:pt x="2117027" y="2002054"/>
                  </a:lnTo>
                  <a:lnTo>
                    <a:pt x="2119251" y="1998881"/>
                  </a:lnTo>
                  <a:lnTo>
                    <a:pt x="2120839" y="1995708"/>
                  </a:lnTo>
                  <a:lnTo>
                    <a:pt x="2123062" y="1990948"/>
                  </a:lnTo>
                  <a:lnTo>
                    <a:pt x="2124968" y="1987140"/>
                  </a:lnTo>
                  <a:lnTo>
                    <a:pt x="2125921" y="1985237"/>
                  </a:lnTo>
                  <a:lnTo>
                    <a:pt x="2126874" y="1983650"/>
                  </a:lnTo>
                  <a:lnTo>
                    <a:pt x="2127192" y="1983333"/>
                  </a:lnTo>
                  <a:lnTo>
                    <a:pt x="2128145" y="1982381"/>
                  </a:lnTo>
                  <a:lnTo>
                    <a:pt x="2128462" y="1979208"/>
                  </a:lnTo>
                  <a:lnTo>
                    <a:pt x="2129415" y="1972544"/>
                  </a:lnTo>
                  <a:lnTo>
                    <a:pt x="2129415" y="1971275"/>
                  </a:lnTo>
                  <a:lnTo>
                    <a:pt x="2107816" y="1970006"/>
                  </a:lnTo>
                  <a:lnTo>
                    <a:pt x="2104640" y="1943351"/>
                  </a:lnTo>
                  <a:lnTo>
                    <a:pt x="2101781" y="1921457"/>
                  </a:lnTo>
                  <a:lnTo>
                    <a:pt x="2098604" y="1903053"/>
                  </a:lnTo>
                  <a:lnTo>
                    <a:pt x="2094793" y="1887504"/>
                  </a:lnTo>
                  <a:lnTo>
                    <a:pt x="2090663" y="1873543"/>
                  </a:lnTo>
                  <a:lnTo>
                    <a:pt x="2086217" y="1860215"/>
                  </a:lnTo>
                  <a:lnTo>
                    <a:pt x="2081134" y="1846254"/>
                  </a:lnTo>
                  <a:lnTo>
                    <a:pt x="2074146" y="1830388"/>
                  </a:lnTo>
                  <a:close/>
                  <a:moveTo>
                    <a:pt x="604823" y="1655763"/>
                  </a:moveTo>
                  <a:lnTo>
                    <a:pt x="607339" y="1664401"/>
                  </a:lnTo>
                  <a:lnTo>
                    <a:pt x="610484" y="1672399"/>
                  </a:lnTo>
                  <a:lnTo>
                    <a:pt x="613314" y="1679438"/>
                  </a:lnTo>
                  <a:lnTo>
                    <a:pt x="616774" y="1685837"/>
                  </a:lnTo>
                  <a:lnTo>
                    <a:pt x="620234" y="1691595"/>
                  </a:lnTo>
                  <a:lnTo>
                    <a:pt x="623379" y="1696714"/>
                  </a:lnTo>
                  <a:lnTo>
                    <a:pt x="626838" y="1701193"/>
                  </a:lnTo>
                  <a:lnTo>
                    <a:pt x="630298" y="1705352"/>
                  </a:lnTo>
                  <a:lnTo>
                    <a:pt x="634386" y="1709512"/>
                  </a:lnTo>
                  <a:lnTo>
                    <a:pt x="638160" y="1713351"/>
                  </a:lnTo>
                  <a:lnTo>
                    <a:pt x="641620" y="1715910"/>
                  </a:lnTo>
                  <a:lnTo>
                    <a:pt x="644765" y="1718150"/>
                  </a:lnTo>
                  <a:lnTo>
                    <a:pt x="649483" y="1720709"/>
                  </a:lnTo>
                  <a:lnTo>
                    <a:pt x="651055" y="1721669"/>
                  </a:lnTo>
                  <a:lnTo>
                    <a:pt x="653257" y="1726148"/>
                  </a:lnTo>
                  <a:lnTo>
                    <a:pt x="657974" y="1738305"/>
                  </a:lnTo>
                  <a:lnTo>
                    <a:pt x="664579" y="1753662"/>
                  </a:lnTo>
                  <a:lnTo>
                    <a:pt x="667095" y="1761660"/>
                  </a:lnTo>
                  <a:lnTo>
                    <a:pt x="669296" y="1769659"/>
                  </a:lnTo>
                  <a:lnTo>
                    <a:pt x="669925" y="1773178"/>
                  </a:lnTo>
                  <a:lnTo>
                    <a:pt x="669611" y="1775737"/>
                  </a:lnTo>
                  <a:lnTo>
                    <a:pt x="668982" y="1777657"/>
                  </a:lnTo>
                  <a:lnTo>
                    <a:pt x="667409" y="1779576"/>
                  </a:lnTo>
                  <a:lnTo>
                    <a:pt x="665522" y="1780216"/>
                  </a:lnTo>
                  <a:lnTo>
                    <a:pt x="663006" y="1781176"/>
                  </a:lnTo>
                  <a:lnTo>
                    <a:pt x="660490" y="1781176"/>
                  </a:lnTo>
                  <a:lnTo>
                    <a:pt x="657345" y="1781176"/>
                  </a:lnTo>
                  <a:lnTo>
                    <a:pt x="654515" y="1780856"/>
                  </a:lnTo>
                  <a:lnTo>
                    <a:pt x="651370" y="1779896"/>
                  </a:lnTo>
                  <a:lnTo>
                    <a:pt x="645079" y="1778297"/>
                  </a:lnTo>
                  <a:lnTo>
                    <a:pt x="640362" y="1776697"/>
                  </a:lnTo>
                  <a:lnTo>
                    <a:pt x="636902" y="1774778"/>
                  </a:lnTo>
                  <a:lnTo>
                    <a:pt x="636273" y="1773818"/>
                  </a:lnTo>
                  <a:lnTo>
                    <a:pt x="635015" y="1772858"/>
                  </a:lnTo>
                  <a:lnTo>
                    <a:pt x="633443" y="1769659"/>
                  </a:lnTo>
                  <a:lnTo>
                    <a:pt x="632185" y="1765500"/>
                  </a:lnTo>
                  <a:lnTo>
                    <a:pt x="630298" y="1760701"/>
                  </a:lnTo>
                  <a:lnTo>
                    <a:pt x="627467" y="1749503"/>
                  </a:lnTo>
                  <a:lnTo>
                    <a:pt x="624951" y="1739905"/>
                  </a:lnTo>
                  <a:lnTo>
                    <a:pt x="623064" y="1730627"/>
                  </a:lnTo>
                  <a:lnTo>
                    <a:pt x="616460" y="1758461"/>
                  </a:lnTo>
                  <a:lnTo>
                    <a:pt x="617089" y="1761020"/>
                  </a:lnTo>
                  <a:lnTo>
                    <a:pt x="617089" y="1762620"/>
                  </a:lnTo>
                  <a:lnTo>
                    <a:pt x="617089" y="1763260"/>
                  </a:lnTo>
                  <a:lnTo>
                    <a:pt x="616774" y="1761660"/>
                  </a:lnTo>
                  <a:lnTo>
                    <a:pt x="615201" y="1757181"/>
                  </a:lnTo>
                  <a:lnTo>
                    <a:pt x="609855" y="1735746"/>
                  </a:lnTo>
                  <a:lnTo>
                    <a:pt x="607968" y="1727748"/>
                  </a:lnTo>
                  <a:lnTo>
                    <a:pt x="606395" y="1719749"/>
                  </a:lnTo>
                  <a:lnTo>
                    <a:pt x="605137" y="1712071"/>
                  </a:lnTo>
                  <a:lnTo>
                    <a:pt x="604508" y="1705033"/>
                  </a:lnTo>
                  <a:lnTo>
                    <a:pt x="603250" y="1691275"/>
                  </a:lnTo>
                  <a:lnTo>
                    <a:pt x="603250" y="1679438"/>
                  </a:lnTo>
                  <a:lnTo>
                    <a:pt x="603879" y="1669840"/>
                  </a:lnTo>
                  <a:lnTo>
                    <a:pt x="604194" y="1662162"/>
                  </a:lnTo>
                  <a:lnTo>
                    <a:pt x="604823" y="1655763"/>
                  </a:lnTo>
                  <a:close/>
                  <a:moveTo>
                    <a:pt x="572788" y="1655763"/>
                  </a:moveTo>
                  <a:lnTo>
                    <a:pt x="574046" y="1662162"/>
                  </a:lnTo>
                  <a:lnTo>
                    <a:pt x="574361" y="1669840"/>
                  </a:lnTo>
                  <a:lnTo>
                    <a:pt x="574675" y="1679438"/>
                  </a:lnTo>
                  <a:lnTo>
                    <a:pt x="574361" y="1691275"/>
                  </a:lnTo>
                  <a:lnTo>
                    <a:pt x="573417" y="1705033"/>
                  </a:lnTo>
                  <a:lnTo>
                    <a:pt x="572788" y="1712071"/>
                  </a:lnTo>
                  <a:lnTo>
                    <a:pt x="571530" y="1719749"/>
                  </a:lnTo>
                  <a:lnTo>
                    <a:pt x="570272" y="1727748"/>
                  </a:lnTo>
                  <a:lnTo>
                    <a:pt x="568385" y="1735746"/>
                  </a:lnTo>
                  <a:lnTo>
                    <a:pt x="562724" y="1757181"/>
                  </a:lnTo>
                  <a:lnTo>
                    <a:pt x="561152" y="1761660"/>
                  </a:lnTo>
                  <a:lnTo>
                    <a:pt x="560837" y="1763260"/>
                  </a:lnTo>
                  <a:lnTo>
                    <a:pt x="560837" y="1762620"/>
                  </a:lnTo>
                  <a:lnTo>
                    <a:pt x="560837" y="1761020"/>
                  </a:lnTo>
                  <a:lnTo>
                    <a:pt x="561152" y="1758461"/>
                  </a:lnTo>
                  <a:lnTo>
                    <a:pt x="554547" y="1730627"/>
                  </a:lnTo>
                  <a:lnTo>
                    <a:pt x="553289" y="1736706"/>
                  </a:lnTo>
                  <a:lnTo>
                    <a:pt x="550144" y="1751103"/>
                  </a:lnTo>
                  <a:lnTo>
                    <a:pt x="548257" y="1759101"/>
                  </a:lnTo>
                  <a:lnTo>
                    <a:pt x="545741" y="1765819"/>
                  </a:lnTo>
                  <a:lnTo>
                    <a:pt x="543225" y="1771578"/>
                  </a:lnTo>
                  <a:lnTo>
                    <a:pt x="542281" y="1773498"/>
                  </a:lnTo>
                  <a:lnTo>
                    <a:pt x="541023" y="1774778"/>
                  </a:lnTo>
                  <a:lnTo>
                    <a:pt x="537878" y="1776697"/>
                  </a:lnTo>
                  <a:lnTo>
                    <a:pt x="532532" y="1778297"/>
                  </a:lnTo>
                  <a:lnTo>
                    <a:pt x="526556" y="1779896"/>
                  </a:lnTo>
                  <a:lnTo>
                    <a:pt x="523726" y="1780856"/>
                  </a:lnTo>
                  <a:lnTo>
                    <a:pt x="520581" y="1781176"/>
                  </a:lnTo>
                  <a:lnTo>
                    <a:pt x="517750" y="1781176"/>
                  </a:lnTo>
                  <a:lnTo>
                    <a:pt x="514605" y="1781176"/>
                  </a:lnTo>
                  <a:lnTo>
                    <a:pt x="512403" y="1780216"/>
                  </a:lnTo>
                  <a:lnTo>
                    <a:pt x="510516" y="1779576"/>
                  </a:lnTo>
                  <a:lnTo>
                    <a:pt x="509258" y="1777657"/>
                  </a:lnTo>
                  <a:lnTo>
                    <a:pt x="508000" y="1775737"/>
                  </a:lnTo>
                  <a:lnTo>
                    <a:pt x="508000" y="1773178"/>
                  </a:lnTo>
                  <a:lnTo>
                    <a:pt x="508315" y="1769659"/>
                  </a:lnTo>
                  <a:lnTo>
                    <a:pt x="510831" y="1761660"/>
                  </a:lnTo>
                  <a:lnTo>
                    <a:pt x="513661" y="1753662"/>
                  </a:lnTo>
                  <a:lnTo>
                    <a:pt x="519637" y="1738305"/>
                  </a:lnTo>
                  <a:lnTo>
                    <a:pt x="524669" y="1726148"/>
                  </a:lnTo>
                  <a:lnTo>
                    <a:pt x="526871" y="1721669"/>
                  </a:lnTo>
                  <a:lnTo>
                    <a:pt x="528129" y="1721349"/>
                  </a:lnTo>
                  <a:lnTo>
                    <a:pt x="531903" y="1718790"/>
                  </a:lnTo>
                  <a:lnTo>
                    <a:pt x="537564" y="1715270"/>
                  </a:lnTo>
                  <a:lnTo>
                    <a:pt x="540709" y="1712391"/>
                  </a:lnTo>
                  <a:lnTo>
                    <a:pt x="544168" y="1709192"/>
                  </a:lnTo>
                  <a:lnTo>
                    <a:pt x="547942" y="1705352"/>
                  </a:lnTo>
                  <a:lnTo>
                    <a:pt x="552031" y="1700873"/>
                  </a:lnTo>
                  <a:lnTo>
                    <a:pt x="555805" y="1695435"/>
                  </a:lnTo>
                  <a:lnTo>
                    <a:pt x="559265" y="1689036"/>
                  </a:lnTo>
                  <a:lnTo>
                    <a:pt x="563039" y="1682317"/>
                  </a:lnTo>
                  <a:lnTo>
                    <a:pt x="566813" y="1674319"/>
                  </a:lnTo>
                  <a:lnTo>
                    <a:pt x="569958" y="1665681"/>
                  </a:lnTo>
                  <a:lnTo>
                    <a:pt x="572788" y="1655763"/>
                  </a:lnTo>
                  <a:close/>
                  <a:moveTo>
                    <a:pt x="1818954" y="1647825"/>
                  </a:moveTo>
                  <a:lnTo>
                    <a:pt x="1838895" y="1652921"/>
                  </a:lnTo>
                  <a:lnTo>
                    <a:pt x="1857254" y="1658335"/>
                  </a:lnTo>
                  <a:lnTo>
                    <a:pt x="1887641" y="1667252"/>
                  </a:lnTo>
                  <a:lnTo>
                    <a:pt x="1920876" y="1677444"/>
                  </a:lnTo>
                  <a:lnTo>
                    <a:pt x="1893022" y="1751013"/>
                  </a:lnTo>
                  <a:lnTo>
                    <a:pt x="1862952" y="1739548"/>
                  </a:lnTo>
                  <a:lnTo>
                    <a:pt x="1842377" y="1731904"/>
                  </a:lnTo>
                  <a:lnTo>
                    <a:pt x="1842061" y="1727764"/>
                  </a:lnTo>
                  <a:lnTo>
                    <a:pt x="1841744" y="1723624"/>
                  </a:lnTo>
                  <a:lnTo>
                    <a:pt x="1840795" y="1719802"/>
                  </a:lnTo>
                  <a:lnTo>
                    <a:pt x="1840162" y="1715662"/>
                  </a:lnTo>
                  <a:lnTo>
                    <a:pt x="1837313" y="1706744"/>
                  </a:lnTo>
                  <a:lnTo>
                    <a:pt x="1834147" y="1697190"/>
                  </a:lnTo>
                  <a:lnTo>
                    <a:pt x="1830666" y="1688272"/>
                  </a:lnTo>
                  <a:lnTo>
                    <a:pt x="1827500" y="1679355"/>
                  </a:lnTo>
                  <a:lnTo>
                    <a:pt x="1821486" y="1665979"/>
                  </a:lnTo>
                  <a:lnTo>
                    <a:pt x="1818321" y="1658972"/>
                  </a:lnTo>
                  <a:lnTo>
                    <a:pt x="1817688" y="1658016"/>
                  </a:lnTo>
                  <a:lnTo>
                    <a:pt x="1818954" y="1647825"/>
                  </a:lnTo>
                  <a:close/>
                  <a:moveTo>
                    <a:pt x="471166" y="1647825"/>
                  </a:moveTo>
                  <a:lnTo>
                    <a:pt x="477838" y="1697288"/>
                  </a:lnTo>
                  <a:lnTo>
                    <a:pt x="477203" y="1698239"/>
                  </a:lnTo>
                  <a:lnTo>
                    <a:pt x="473072" y="1707434"/>
                  </a:lnTo>
                  <a:lnTo>
                    <a:pt x="465447" y="1725190"/>
                  </a:lnTo>
                  <a:lnTo>
                    <a:pt x="429546" y="1738190"/>
                  </a:lnTo>
                  <a:lnTo>
                    <a:pt x="412072" y="1744849"/>
                  </a:lnTo>
                  <a:lnTo>
                    <a:pt x="394280" y="1751507"/>
                  </a:lnTo>
                  <a:lnTo>
                    <a:pt x="362191" y="1765775"/>
                  </a:lnTo>
                  <a:lnTo>
                    <a:pt x="346623" y="1773068"/>
                  </a:lnTo>
                  <a:lnTo>
                    <a:pt x="338680" y="1776873"/>
                  </a:lnTo>
                  <a:lnTo>
                    <a:pt x="331055" y="1780678"/>
                  </a:lnTo>
                  <a:lnTo>
                    <a:pt x="316123" y="1788287"/>
                  </a:lnTo>
                  <a:lnTo>
                    <a:pt x="301508" y="1796214"/>
                  </a:lnTo>
                  <a:lnTo>
                    <a:pt x="287211" y="1804458"/>
                  </a:lnTo>
                  <a:lnTo>
                    <a:pt x="273549" y="1812702"/>
                  </a:lnTo>
                  <a:lnTo>
                    <a:pt x="247815" y="1829824"/>
                  </a:lnTo>
                  <a:lnTo>
                    <a:pt x="236060" y="1838702"/>
                  </a:lnTo>
                  <a:lnTo>
                    <a:pt x="230341" y="1842823"/>
                  </a:lnTo>
                  <a:lnTo>
                    <a:pt x="224940" y="1847897"/>
                  </a:lnTo>
                  <a:lnTo>
                    <a:pt x="219856" y="1852018"/>
                  </a:lnTo>
                  <a:lnTo>
                    <a:pt x="214455" y="1856457"/>
                  </a:lnTo>
                  <a:lnTo>
                    <a:pt x="204924" y="1865335"/>
                  </a:lnTo>
                  <a:lnTo>
                    <a:pt x="188403" y="1882774"/>
                  </a:lnTo>
                  <a:lnTo>
                    <a:pt x="176330" y="1899262"/>
                  </a:lnTo>
                  <a:lnTo>
                    <a:pt x="171246" y="1907189"/>
                  </a:lnTo>
                  <a:lnTo>
                    <a:pt x="169340" y="1910677"/>
                  </a:lnTo>
                  <a:lnTo>
                    <a:pt x="167434" y="1914481"/>
                  </a:lnTo>
                  <a:lnTo>
                    <a:pt x="165528" y="1918286"/>
                  </a:lnTo>
                  <a:lnTo>
                    <a:pt x="163939" y="1921457"/>
                  </a:lnTo>
                  <a:lnTo>
                    <a:pt x="162033" y="1926530"/>
                  </a:lnTo>
                  <a:lnTo>
                    <a:pt x="161080" y="1930969"/>
                  </a:lnTo>
                  <a:lnTo>
                    <a:pt x="160127" y="1932554"/>
                  </a:lnTo>
                  <a:lnTo>
                    <a:pt x="159491" y="1934457"/>
                  </a:lnTo>
                  <a:lnTo>
                    <a:pt x="159173" y="1935091"/>
                  </a:lnTo>
                  <a:lnTo>
                    <a:pt x="158856" y="1936359"/>
                  </a:lnTo>
                  <a:lnTo>
                    <a:pt x="157903" y="1939213"/>
                  </a:lnTo>
                  <a:lnTo>
                    <a:pt x="157585" y="1945871"/>
                  </a:lnTo>
                  <a:lnTo>
                    <a:pt x="157267" y="1948408"/>
                  </a:lnTo>
                  <a:lnTo>
                    <a:pt x="191580" y="1949359"/>
                  </a:lnTo>
                  <a:lnTo>
                    <a:pt x="196346" y="1981700"/>
                  </a:lnTo>
                  <a:lnTo>
                    <a:pt x="200794" y="2007700"/>
                  </a:lnTo>
                  <a:lnTo>
                    <a:pt x="203653" y="2019432"/>
                  </a:lnTo>
                  <a:lnTo>
                    <a:pt x="205877" y="2029578"/>
                  </a:lnTo>
                  <a:lnTo>
                    <a:pt x="208419" y="2039090"/>
                  </a:lnTo>
                  <a:lnTo>
                    <a:pt x="210960" y="2048285"/>
                  </a:lnTo>
                  <a:lnTo>
                    <a:pt x="213820" y="2056529"/>
                  </a:lnTo>
                  <a:lnTo>
                    <a:pt x="216679" y="2064773"/>
                  </a:lnTo>
                  <a:lnTo>
                    <a:pt x="222716" y="2080943"/>
                  </a:lnTo>
                  <a:lnTo>
                    <a:pt x="230341" y="2097431"/>
                  </a:lnTo>
                  <a:lnTo>
                    <a:pt x="238919" y="2116138"/>
                  </a:lnTo>
                  <a:lnTo>
                    <a:pt x="226210" y="2109797"/>
                  </a:lnTo>
                  <a:lnTo>
                    <a:pt x="214137" y="2103138"/>
                  </a:lnTo>
                  <a:lnTo>
                    <a:pt x="202064" y="2096163"/>
                  </a:lnTo>
                  <a:lnTo>
                    <a:pt x="189991" y="2089504"/>
                  </a:lnTo>
                  <a:lnTo>
                    <a:pt x="167116" y="2075236"/>
                  </a:lnTo>
                  <a:lnTo>
                    <a:pt x="144876" y="2060651"/>
                  </a:lnTo>
                  <a:lnTo>
                    <a:pt x="123907" y="2046066"/>
                  </a:lnTo>
                  <a:lnTo>
                    <a:pt x="104209" y="2031797"/>
                  </a:lnTo>
                  <a:lnTo>
                    <a:pt x="85782" y="2017529"/>
                  </a:lnTo>
                  <a:lnTo>
                    <a:pt x="69261" y="2003895"/>
                  </a:lnTo>
                  <a:lnTo>
                    <a:pt x="53693" y="1991212"/>
                  </a:lnTo>
                  <a:lnTo>
                    <a:pt x="40349" y="1979481"/>
                  </a:lnTo>
                  <a:lnTo>
                    <a:pt x="28276" y="1969017"/>
                  </a:lnTo>
                  <a:lnTo>
                    <a:pt x="18427" y="1960139"/>
                  </a:lnTo>
                  <a:lnTo>
                    <a:pt x="4448" y="1946823"/>
                  </a:lnTo>
                  <a:lnTo>
                    <a:pt x="0" y="1942066"/>
                  </a:lnTo>
                  <a:lnTo>
                    <a:pt x="56870" y="1944286"/>
                  </a:lnTo>
                  <a:lnTo>
                    <a:pt x="57823" y="1934774"/>
                  </a:lnTo>
                  <a:lnTo>
                    <a:pt x="59094" y="1928432"/>
                  </a:lnTo>
                  <a:lnTo>
                    <a:pt x="59730" y="1924311"/>
                  </a:lnTo>
                  <a:lnTo>
                    <a:pt x="61318" y="1918603"/>
                  </a:lnTo>
                  <a:lnTo>
                    <a:pt x="65131" y="1906238"/>
                  </a:lnTo>
                  <a:lnTo>
                    <a:pt x="69579" y="1893238"/>
                  </a:lnTo>
                  <a:lnTo>
                    <a:pt x="72756" y="1886262"/>
                  </a:lnTo>
                  <a:lnTo>
                    <a:pt x="75615" y="1879921"/>
                  </a:lnTo>
                  <a:lnTo>
                    <a:pt x="78792" y="1873896"/>
                  </a:lnTo>
                  <a:lnTo>
                    <a:pt x="82287" y="1868506"/>
                  </a:lnTo>
                  <a:lnTo>
                    <a:pt x="85782" y="1862165"/>
                  </a:lnTo>
                  <a:lnTo>
                    <a:pt x="89595" y="1855506"/>
                  </a:lnTo>
                  <a:lnTo>
                    <a:pt x="94043" y="1849482"/>
                  </a:lnTo>
                  <a:lnTo>
                    <a:pt x="98491" y="1843458"/>
                  </a:lnTo>
                  <a:lnTo>
                    <a:pt x="108340" y="1831726"/>
                  </a:lnTo>
                  <a:lnTo>
                    <a:pt x="118506" y="1819677"/>
                  </a:lnTo>
                  <a:lnTo>
                    <a:pt x="130262" y="1808263"/>
                  </a:lnTo>
                  <a:lnTo>
                    <a:pt x="142652" y="1797482"/>
                  </a:lnTo>
                  <a:lnTo>
                    <a:pt x="149007" y="1791775"/>
                  </a:lnTo>
                  <a:lnTo>
                    <a:pt x="155361" y="1786068"/>
                  </a:lnTo>
                  <a:lnTo>
                    <a:pt x="162033" y="1781312"/>
                  </a:lnTo>
                  <a:lnTo>
                    <a:pt x="169340" y="1775922"/>
                  </a:lnTo>
                  <a:lnTo>
                    <a:pt x="176330" y="1770848"/>
                  </a:lnTo>
                  <a:lnTo>
                    <a:pt x="183637" y="1765775"/>
                  </a:lnTo>
                  <a:lnTo>
                    <a:pt x="190627" y="1761019"/>
                  </a:lnTo>
                  <a:lnTo>
                    <a:pt x="198252" y="1756263"/>
                  </a:lnTo>
                  <a:lnTo>
                    <a:pt x="213820" y="1747068"/>
                  </a:lnTo>
                  <a:lnTo>
                    <a:pt x="229388" y="1737873"/>
                  </a:lnTo>
                  <a:lnTo>
                    <a:pt x="245591" y="1729312"/>
                  </a:lnTo>
                  <a:lnTo>
                    <a:pt x="262112" y="1721068"/>
                  </a:lnTo>
                  <a:lnTo>
                    <a:pt x="279268" y="1713459"/>
                  </a:lnTo>
                  <a:lnTo>
                    <a:pt x="296425" y="1705849"/>
                  </a:lnTo>
                  <a:lnTo>
                    <a:pt x="305003" y="1702044"/>
                  </a:lnTo>
                  <a:lnTo>
                    <a:pt x="313899" y="1698239"/>
                  </a:lnTo>
                  <a:lnTo>
                    <a:pt x="331055" y="1691581"/>
                  </a:lnTo>
                  <a:lnTo>
                    <a:pt x="366321" y="1678264"/>
                  </a:lnTo>
                  <a:lnTo>
                    <a:pt x="392691" y="1670020"/>
                  </a:lnTo>
                  <a:lnTo>
                    <a:pt x="419061" y="1662093"/>
                  </a:lnTo>
                  <a:lnTo>
                    <a:pt x="445114" y="1654801"/>
                  </a:lnTo>
                  <a:lnTo>
                    <a:pt x="471166" y="1647825"/>
                  </a:lnTo>
                  <a:close/>
                  <a:moveTo>
                    <a:pt x="1722423" y="1617663"/>
                  </a:moveTo>
                  <a:lnTo>
                    <a:pt x="1724939" y="1626279"/>
                  </a:lnTo>
                  <a:lnTo>
                    <a:pt x="1728084" y="1634257"/>
                  </a:lnTo>
                  <a:lnTo>
                    <a:pt x="1730914" y="1641278"/>
                  </a:lnTo>
                  <a:lnTo>
                    <a:pt x="1734374" y="1647660"/>
                  </a:lnTo>
                  <a:lnTo>
                    <a:pt x="1737519" y="1653404"/>
                  </a:lnTo>
                  <a:lnTo>
                    <a:pt x="1740978" y="1658829"/>
                  </a:lnTo>
                  <a:lnTo>
                    <a:pt x="1744438" y="1663297"/>
                  </a:lnTo>
                  <a:lnTo>
                    <a:pt x="1747583" y="1667126"/>
                  </a:lnTo>
                  <a:lnTo>
                    <a:pt x="1751672" y="1671594"/>
                  </a:lnTo>
                  <a:lnTo>
                    <a:pt x="1755446" y="1675104"/>
                  </a:lnTo>
                  <a:lnTo>
                    <a:pt x="1759220" y="1677657"/>
                  </a:lnTo>
                  <a:lnTo>
                    <a:pt x="1762050" y="1679891"/>
                  </a:lnTo>
                  <a:lnTo>
                    <a:pt x="1766768" y="1682444"/>
                  </a:lnTo>
                  <a:lnTo>
                    <a:pt x="1768655" y="1683401"/>
                  </a:lnTo>
                  <a:lnTo>
                    <a:pt x="1770856" y="1688188"/>
                  </a:lnTo>
                  <a:lnTo>
                    <a:pt x="1775574" y="1699995"/>
                  </a:lnTo>
                  <a:lnTo>
                    <a:pt x="1781549" y="1715313"/>
                  </a:lnTo>
                  <a:lnTo>
                    <a:pt x="1784695" y="1723291"/>
                  </a:lnTo>
                  <a:lnTo>
                    <a:pt x="1786896" y="1731269"/>
                  </a:lnTo>
                  <a:lnTo>
                    <a:pt x="1787525" y="1734779"/>
                  </a:lnTo>
                  <a:lnTo>
                    <a:pt x="1787211" y="1737332"/>
                  </a:lnTo>
                  <a:lnTo>
                    <a:pt x="1786267" y="1739566"/>
                  </a:lnTo>
                  <a:lnTo>
                    <a:pt x="1785009" y="1741161"/>
                  </a:lnTo>
                  <a:lnTo>
                    <a:pt x="1783122" y="1742438"/>
                  </a:lnTo>
                  <a:lnTo>
                    <a:pt x="1780606" y="1742757"/>
                  </a:lnTo>
                  <a:lnTo>
                    <a:pt x="1777775" y="1743076"/>
                  </a:lnTo>
                  <a:lnTo>
                    <a:pt x="1774945" y="1742757"/>
                  </a:lnTo>
                  <a:lnTo>
                    <a:pt x="1771800" y="1742438"/>
                  </a:lnTo>
                  <a:lnTo>
                    <a:pt x="1768655" y="1741800"/>
                  </a:lnTo>
                  <a:lnTo>
                    <a:pt x="1762679" y="1739885"/>
                  </a:lnTo>
                  <a:lnTo>
                    <a:pt x="1757647" y="1738289"/>
                  </a:lnTo>
                  <a:lnTo>
                    <a:pt x="1754502" y="1736375"/>
                  </a:lnTo>
                  <a:lnTo>
                    <a:pt x="1753559" y="1735417"/>
                  </a:lnTo>
                  <a:lnTo>
                    <a:pt x="1752615" y="1734460"/>
                  </a:lnTo>
                  <a:lnTo>
                    <a:pt x="1751043" y="1731269"/>
                  </a:lnTo>
                  <a:lnTo>
                    <a:pt x="1749470" y="1727120"/>
                  </a:lnTo>
                  <a:lnTo>
                    <a:pt x="1747583" y="1722334"/>
                  </a:lnTo>
                  <a:lnTo>
                    <a:pt x="1744752" y="1711803"/>
                  </a:lnTo>
                  <a:lnTo>
                    <a:pt x="1742551" y="1701591"/>
                  </a:lnTo>
                  <a:lnTo>
                    <a:pt x="1740664" y="1692337"/>
                  </a:lnTo>
                  <a:lnTo>
                    <a:pt x="1733745" y="1720100"/>
                  </a:lnTo>
                  <a:lnTo>
                    <a:pt x="1734374" y="1722653"/>
                  </a:lnTo>
                  <a:lnTo>
                    <a:pt x="1734688" y="1724248"/>
                  </a:lnTo>
                  <a:lnTo>
                    <a:pt x="1734688" y="1724886"/>
                  </a:lnTo>
                  <a:lnTo>
                    <a:pt x="1733745" y="1723291"/>
                  </a:lnTo>
                  <a:lnTo>
                    <a:pt x="1732801" y="1719142"/>
                  </a:lnTo>
                  <a:lnTo>
                    <a:pt x="1727140" y="1697442"/>
                  </a:lnTo>
                  <a:lnTo>
                    <a:pt x="1725253" y="1689464"/>
                  </a:lnTo>
                  <a:lnTo>
                    <a:pt x="1723995" y="1681806"/>
                  </a:lnTo>
                  <a:lnTo>
                    <a:pt x="1722737" y="1674147"/>
                  </a:lnTo>
                  <a:lnTo>
                    <a:pt x="1722108" y="1666807"/>
                  </a:lnTo>
                  <a:lnTo>
                    <a:pt x="1720850" y="1653404"/>
                  </a:lnTo>
                  <a:lnTo>
                    <a:pt x="1720850" y="1641278"/>
                  </a:lnTo>
                  <a:lnTo>
                    <a:pt x="1721165" y="1631704"/>
                  </a:lnTo>
                  <a:lnTo>
                    <a:pt x="1721479" y="1624045"/>
                  </a:lnTo>
                  <a:lnTo>
                    <a:pt x="1722423" y="1617663"/>
                  </a:lnTo>
                  <a:close/>
                  <a:moveTo>
                    <a:pt x="1690388" y="1617663"/>
                  </a:moveTo>
                  <a:lnTo>
                    <a:pt x="1691017" y="1624045"/>
                  </a:lnTo>
                  <a:lnTo>
                    <a:pt x="1691646" y="1631704"/>
                  </a:lnTo>
                  <a:lnTo>
                    <a:pt x="1692275" y="1641278"/>
                  </a:lnTo>
                  <a:lnTo>
                    <a:pt x="1691646" y="1653404"/>
                  </a:lnTo>
                  <a:lnTo>
                    <a:pt x="1691017" y="1666807"/>
                  </a:lnTo>
                  <a:lnTo>
                    <a:pt x="1689759" y="1674147"/>
                  </a:lnTo>
                  <a:lnTo>
                    <a:pt x="1688816" y="1681806"/>
                  </a:lnTo>
                  <a:lnTo>
                    <a:pt x="1687243" y="1689464"/>
                  </a:lnTo>
                  <a:lnTo>
                    <a:pt x="1685356" y="1697442"/>
                  </a:lnTo>
                  <a:lnTo>
                    <a:pt x="1680009" y="1719142"/>
                  </a:lnTo>
                  <a:lnTo>
                    <a:pt x="1678751" y="1723291"/>
                  </a:lnTo>
                  <a:lnTo>
                    <a:pt x="1678122" y="1724886"/>
                  </a:lnTo>
                  <a:lnTo>
                    <a:pt x="1678122" y="1724248"/>
                  </a:lnTo>
                  <a:lnTo>
                    <a:pt x="1678437" y="1722653"/>
                  </a:lnTo>
                  <a:lnTo>
                    <a:pt x="1678751" y="1720100"/>
                  </a:lnTo>
                  <a:lnTo>
                    <a:pt x="1672147" y="1692337"/>
                  </a:lnTo>
                  <a:lnTo>
                    <a:pt x="1670889" y="1698719"/>
                  </a:lnTo>
                  <a:lnTo>
                    <a:pt x="1667429" y="1712760"/>
                  </a:lnTo>
                  <a:lnTo>
                    <a:pt x="1665228" y="1720738"/>
                  </a:lnTo>
                  <a:lnTo>
                    <a:pt x="1663026" y="1728078"/>
                  </a:lnTo>
                  <a:lnTo>
                    <a:pt x="1660825" y="1733184"/>
                  </a:lnTo>
                  <a:lnTo>
                    <a:pt x="1659881" y="1735098"/>
                  </a:lnTo>
                  <a:lnTo>
                    <a:pt x="1658623" y="1736375"/>
                  </a:lnTo>
                  <a:lnTo>
                    <a:pt x="1655164" y="1738289"/>
                  </a:lnTo>
                  <a:lnTo>
                    <a:pt x="1650131" y="1739885"/>
                  </a:lnTo>
                  <a:lnTo>
                    <a:pt x="1644156" y="1741800"/>
                  </a:lnTo>
                  <a:lnTo>
                    <a:pt x="1641011" y="1742438"/>
                  </a:lnTo>
                  <a:lnTo>
                    <a:pt x="1637866" y="1742757"/>
                  </a:lnTo>
                  <a:lnTo>
                    <a:pt x="1634721" y="1743076"/>
                  </a:lnTo>
                  <a:lnTo>
                    <a:pt x="1632205" y="1742757"/>
                  </a:lnTo>
                  <a:lnTo>
                    <a:pt x="1630003" y="1742438"/>
                  </a:lnTo>
                  <a:lnTo>
                    <a:pt x="1627802" y="1741161"/>
                  </a:lnTo>
                  <a:lnTo>
                    <a:pt x="1626544" y="1739566"/>
                  </a:lnTo>
                  <a:lnTo>
                    <a:pt x="1625600" y="1737332"/>
                  </a:lnTo>
                  <a:lnTo>
                    <a:pt x="1625600" y="1734779"/>
                  </a:lnTo>
                  <a:lnTo>
                    <a:pt x="1625915" y="1731269"/>
                  </a:lnTo>
                  <a:lnTo>
                    <a:pt x="1628431" y="1723291"/>
                  </a:lnTo>
                  <a:lnTo>
                    <a:pt x="1630947" y="1715313"/>
                  </a:lnTo>
                  <a:lnTo>
                    <a:pt x="1636922" y="1699995"/>
                  </a:lnTo>
                  <a:lnTo>
                    <a:pt x="1642269" y="1688188"/>
                  </a:lnTo>
                  <a:lnTo>
                    <a:pt x="1644156" y="1683401"/>
                  </a:lnTo>
                  <a:lnTo>
                    <a:pt x="1645728" y="1683082"/>
                  </a:lnTo>
                  <a:lnTo>
                    <a:pt x="1649188" y="1681167"/>
                  </a:lnTo>
                  <a:lnTo>
                    <a:pt x="1654849" y="1677338"/>
                  </a:lnTo>
                  <a:lnTo>
                    <a:pt x="1658309" y="1674147"/>
                  </a:lnTo>
                  <a:lnTo>
                    <a:pt x="1661454" y="1671275"/>
                  </a:lnTo>
                  <a:lnTo>
                    <a:pt x="1665228" y="1667126"/>
                  </a:lnTo>
                  <a:lnTo>
                    <a:pt x="1669002" y="1662659"/>
                  </a:lnTo>
                  <a:lnTo>
                    <a:pt x="1673090" y="1657234"/>
                  </a:lnTo>
                  <a:lnTo>
                    <a:pt x="1676864" y="1651170"/>
                  </a:lnTo>
                  <a:lnTo>
                    <a:pt x="1680638" y="1644150"/>
                  </a:lnTo>
                  <a:lnTo>
                    <a:pt x="1684098" y="1636172"/>
                  </a:lnTo>
                  <a:lnTo>
                    <a:pt x="1687243" y="1627556"/>
                  </a:lnTo>
                  <a:lnTo>
                    <a:pt x="1690388" y="1617663"/>
                  </a:lnTo>
                  <a:close/>
                  <a:moveTo>
                    <a:pt x="752205" y="1595438"/>
                  </a:moveTo>
                  <a:lnTo>
                    <a:pt x="760414" y="1653904"/>
                  </a:lnTo>
                  <a:lnTo>
                    <a:pt x="728212" y="1659909"/>
                  </a:lnTo>
                  <a:lnTo>
                    <a:pt x="704851" y="1663701"/>
                  </a:lnTo>
                  <a:lnTo>
                    <a:pt x="713374" y="1600495"/>
                  </a:lnTo>
                  <a:lnTo>
                    <a:pt x="719057" y="1599863"/>
                  </a:lnTo>
                  <a:lnTo>
                    <a:pt x="752205" y="1595438"/>
                  </a:lnTo>
                  <a:close/>
                  <a:moveTo>
                    <a:pt x="1462714" y="1589088"/>
                  </a:moveTo>
                  <a:lnTo>
                    <a:pt x="1492809" y="1592290"/>
                  </a:lnTo>
                  <a:lnTo>
                    <a:pt x="1522586" y="1595493"/>
                  </a:lnTo>
                  <a:lnTo>
                    <a:pt x="1523536" y="1591009"/>
                  </a:lnTo>
                  <a:lnTo>
                    <a:pt x="1531456" y="1596453"/>
                  </a:lnTo>
                  <a:lnTo>
                    <a:pt x="1534307" y="1596774"/>
                  </a:lnTo>
                  <a:lnTo>
                    <a:pt x="1547295" y="1598375"/>
                  </a:lnTo>
                  <a:lnTo>
                    <a:pt x="1560916" y="1599656"/>
                  </a:lnTo>
                  <a:lnTo>
                    <a:pt x="1587209" y="1603498"/>
                  </a:lnTo>
                  <a:lnTo>
                    <a:pt x="1591961" y="1638403"/>
                  </a:lnTo>
                  <a:lnTo>
                    <a:pt x="1598613" y="1643207"/>
                  </a:lnTo>
                  <a:lnTo>
                    <a:pt x="1592911" y="1644487"/>
                  </a:lnTo>
                  <a:lnTo>
                    <a:pt x="1594812" y="1658577"/>
                  </a:lnTo>
                  <a:lnTo>
                    <a:pt x="1593861" y="1659538"/>
                  </a:lnTo>
                  <a:lnTo>
                    <a:pt x="1591644" y="1663701"/>
                  </a:lnTo>
                  <a:lnTo>
                    <a:pt x="1579923" y="1661459"/>
                  </a:lnTo>
                  <a:lnTo>
                    <a:pt x="1568202" y="1659218"/>
                  </a:lnTo>
                  <a:lnTo>
                    <a:pt x="1544444" y="1655055"/>
                  </a:lnTo>
                  <a:lnTo>
                    <a:pt x="1530822" y="1658577"/>
                  </a:lnTo>
                  <a:lnTo>
                    <a:pt x="1521952" y="1661139"/>
                  </a:lnTo>
                  <a:lnTo>
                    <a:pt x="1515300" y="1663381"/>
                  </a:lnTo>
                  <a:lnTo>
                    <a:pt x="1516567" y="1650572"/>
                  </a:lnTo>
                  <a:lnTo>
                    <a:pt x="1487740" y="1645768"/>
                  </a:lnTo>
                  <a:lnTo>
                    <a:pt x="1458913" y="1641605"/>
                  </a:lnTo>
                  <a:lnTo>
                    <a:pt x="1462714" y="1589088"/>
                  </a:lnTo>
                  <a:close/>
                  <a:moveTo>
                    <a:pt x="725488" y="1373188"/>
                  </a:moveTo>
                  <a:lnTo>
                    <a:pt x="815523" y="1389804"/>
                  </a:lnTo>
                  <a:lnTo>
                    <a:pt x="816801" y="1390443"/>
                  </a:lnTo>
                  <a:lnTo>
                    <a:pt x="818397" y="1390762"/>
                  </a:lnTo>
                  <a:lnTo>
                    <a:pt x="820951" y="1392360"/>
                  </a:lnTo>
                  <a:lnTo>
                    <a:pt x="823824" y="1394596"/>
                  </a:lnTo>
                  <a:lnTo>
                    <a:pt x="826059" y="1397472"/>
                  </a:lnTo>
                  <a:lnTo>
                    <a:pt x="827975" y="1401307"/>
                  </a:lnTo>
                  <a:lnTo>
                    <a:pt x="829891" y="1405461"/>
                  </a:lnTo>
                  <a:lnTo>
                    <a:pt x="831168" y="1409934"/>
                  </a:lnTo>
                  <a:lnTo>
                    <a:pt x="832764" y="1415046"/>
                  </a:lnTo>
                  <a:lnTo>
                    <a:pt x="834999" y="1425910"/>
                  </a:lnTo>
                  <a:lnTo>
                    <a:pt x="836915" y="1437094"/>
                  </a:lnTo>
                  <a:lnTo>
                    <a:pt x="838511" y="1448597"/>
                  </a:lnTo>
                  <a:lnTo>
                    <a:pt x="839469" y="1460100"/>
                  </a:lnTo>
                  <a:lnTo>
                    <a:pt x="839788" y="1463615"/>
                  </a:lnTo>
                  <a:lnTo>
                    <a:pt x="839788" y="1466491"/>
                  </a:lnTo>
                  <a:lnTo>
                    <a:pt x="839150" y="1468728"/>
                  </a:lnTo>
                  <a:lnTo>
                    <a:pt x="838511" y="1469686"/>
                  </a:lnTo>
                  <a:lnTo>
                    <a:pt x="837553" y="1470325"/>
                  </a:lnTo>
                  <a:lnTo>
                    <a:pt x="836276" y="1470325"/>
                  </a:lnTo>
                  <a:lnTo>
                    <a:pt x="834680" y="1469367"/>
                  </a:lnTo>
                  <a:lnTo>
                    <a:pt x="833083" y="1468408"/>
                  </a:lnTo>
                  <a:lnTo>
                    <a:pt x="829891" y="1464574"/>
                  </a:lnTo>
                  <a:lnTo>
                    <a:pt x="826059" y="1459461"/>
                  </a:lnTo>
                  <a:lnTo>
                    <a:pt x="822547" y="1454349"/>
                  </a:lnTo>
                  <a:lnTo>
                    <a:pt x="819993" y="1448278"/>
                  </a:lnTo>
                  <a:lnTo>
                    <a:pt x="818397" y="1444124"/>
                  </a:lnTo>
                  <a:lnTo>
                    <a:pt x="817120" y="1440289"/>
                  </a:lnTo>
                  <a:lnTo>
                    <a:pt x="816801" y="1438053"/>
                  </a:lnTo>
                  <a:lnTo>
                    <a:pt x="816481" y="1434218"/>
                  </a:lnTo>
                  <a:lnTo>
                    <a:pt x="815843" y="1431662"/>
                  </a:lnTo>
                  <a:lnTo>
                    <a:pt x="814885" y="1430384"/>
                  </a:lnTo>
                  <a:lnTo>
                    <a:pt x="814246" y="1429745"/>
                  </a:lnTo>
                  <a:lnTo>
                    <a:pt x="812969" y="1428786"/>
                  </a:lnTo>
                  <a:lnTo>
                    <a:pt x="812331" y="1428467"/>
                  </a:lnTo>
                  <a:lnTo>
                    <a:pt x="811692" y="1428786"/>
                  </a:lnTo>
                  <a:lnTo>
                    <a:pt x="810415" y="1428786"/>
                  </a:lnTo>
                  <a:lnTo>
                    <a:pt x="809776" y="1429745"/>
                  </a:lnTo>
                  <a:lnTo>
                    <a:pt x="808499" y="1430384"/>
                  </a:lnTo>
                  <a:lnTo>
                    <a:pt x="807861" y="1431662"/>
                  </a:lnTo>
                  <a:lnTo>
                    <a:pt x="806903" y="1433579"/>
                  </a:lnTo>
                  <a:lnTo>
                    <a:pt x="805945" y="1437094"/>
                  </a:lnTo>
                  <a:lnTo>
                    <a:pt x="805307" y="1439970"/>
                  </a:lnTo>
                  <a:lnTo>
                    <a:pt x="804668" y="1443165"/>
                  </a:lnTo>
                  <a:lnTo>
                    <a:pt x="804349" y="1450514"/>
                  </a:lnTo>
                  <a:lnTo>
                    <a:pt x="804029" y="1453390"/>
                  </a:lnTo>
                  <a:lnTo>
                    <a:pt x="803391" y="1456585"/>
                  </a:lnTo>
                  <a:lnTo>
                    <a:pt x="802433" y="1459461"/>
                  </a:lnTo>
                  <a:lnTo>
                    <a:pt x="801475" y="1461698"/>
                  </a:lnTo>
                  <a:lnTo>
                    <a:pt x="799879" y="1464574"/>
                  </a:lnTo>
                  <a:lnTo>
                    <a:pt x="797963" y="1466491"/>
                  </a:lnTo>
                  <a:lnTo>
                    <a:pt x="796048" y="1468408"/>
                  </a:lnTo>
                  <a:lnTo>
                    <a:pt x="793813" y="1469686"/>
                  </a:lnTo>
                  <a:lnTo>
                    <a:pt x="791259" y="1470964"/>
                  </a:lnTo>
                  <a:lnTo>
                    <a:pt x="788066" y="1471923"/>
                  </a:lnTo>
                  <a:lnTo>
                    <a:pt x="785192" y="1472881"/>
                  </a:lnTo>
                  <a:lnTo>
                    <a:pt x="781361" y="1473201"/>
                  </a:lnTo>
                  <a:lnTo>
                    <a:pt x="777530" y="1473201"/>
                  </a:lnTo>
                  <a:lnTo>
                    <a:pt x="773060" y="1473201"/>
                  </a:lnTo>
                  <a:lnTo>
                    <a:pt x="769867" y="1472562"/>
                  </a:lnTo>
                  <a:lnTo>
                    <a:pt x="766674" y="1471603"/>
                  </a:lnTo>
                  <a:lnTo>
                    <a:pt x="763801" y="1470645"/>
                  </a:lnTo>
                  <a:lnTo>
                    <a:pt x="760927" y="1468728"/>
                  </a:lnTo>
                  <a:lnTo>
                    <a:pt x="758373" y="1466810"/>
                  </a:lnTo>
                  <a:lnTo>
                    <a:pt x="755500" y="1464574"/>
                  </a:lnTo>
                  <a:lnTo>
                    <a:pt x="753265" y="1461698"/>
                  </a:lnTo>
                  <a:lnTo>
                    <a:pt x="751030" y="1459142"/>
                  </a:lnTo>
                  <a:lnTo>
                    <a:pt x="746879" y="1452751"/>
                  </a:lnTo>
                  <a:lnTo>
                    <a:pt x="743048" y="1445721"/>
                  </a:lnTo>
                  <a:lnTo>
                    <a:pt x="739856" y="1437733"/>
                  </a:lnTo>
                  <a:lnTo>
                    <a:pt x="736663" y="1429745"/>
                  </a:lnTo>
                  <a:lnTo>
                    <a:pt x="734428" y="1422076"/>
                  </a:lnTo>
                  <a:lnTo>
                    <a:pt x="732193" y="1413129"/>
                  </a:lnTo>
                  <a:lnTo>
                    <a:pt x="730277" y="1404182"/>
                  </a:lnTo>
                  <a:lnTo>
                    <a:pt x="728362" y="1395875"/>
                  </a:lnTo>
                  <a:lnTo>
                    <a:pt x="727404" y="1388525"/>
                  </a:lnTo>
                  <a:lnTo>
                    <a:pt x="725807" y="1377342"/>
                  </a:lnTo>
                  <a:lnTo>
                    <a:pt x="725488" y="1373188"/>
                  </a:lnTo>
                  <a:close/>
                  <a:moveTo>
                    <a:pt x="1574800" y="1371600"/>
                  </a:moveTo>
                  <a:lnTo>
                    <a:pt x="1574165" y="1375754"/>
                  </a:lnTo>
                  <a:lnTo>
                    <a:pt x="1572578" y="1386937"/>
                  </a:lnTo>
                  <a:lnTo>
                    <a:pt x="1571308" y="1394287"/>
                  </a:lnTo>
                  <a:lnTo>
                    <a:pt x="1570038" y="1402914"/>
                  </a:lnTo>
                  <a:lnTo>
                    <a:pt x="1568133" y="1411541"/>
                  </a:lnTo>
                  <a:lnTo>
                    <a:pt x="1565275" y="1420488"/>
                  </a:lnTo>
                  <a:lnTo>
                    <a:pt x="1562735" y="1429115"/>
                  </a:lnTo>
                  <a:lnTo>
                    <a:pt x="1559878" y="1437104"/>
                  </a:lnTo>
                  <a:lnTo>
                    <a:pt x="1556703" y="1444772"/>
                  </a:lnTo>
                  <a:lnTo>
                    <a:pt x="1552893" y="1451483"/>
                  </a:lnTo>
                  <a:lnTo>
                    <a:pt x="1548765" y="1457873"/>
                  </a:lnTo>
                  <a:lnTo>
                    <a:pt x="1546543" y="1460749"/>
                  </a:lnTo>
                  <a:lnTo>
                    <a:pt x="1544003" y="1463305"/>
                  </a:lnTo>
                  <a:lnTo>
                    <a:pt x="1541780" y="1465542"/>
                  </a:lnTo>
                  <a:lnTo>
                    <a:pt x="1539240" y="1467459"/>
                  </a:lnTo>
                  <a:lnTo>
                    <a:pt x="1536065" y="1469057"/>
                  </a:lnTo>
                  <a:lnTo>
                    <a:pt x="1533525" y="1470015"/>
                  </a:lnTo>
                  <a:lnTo>
                    <a:pt x="1530350" y="1471293"/>
                  </a:lnTo>
                  <a:lnTo>
                    <a:pt x="1527175" y="1471613"/>
                  </a:lnTo>
                  <a:lnTo>
                    <a:pt x="1523048" y="1471613"/>
                  </a:lnTo>
                  <a:lnTo>
                    <a:pt x="1518920" y="1471613"/>
                  </a:lnTo>
                  <a:lnTo>
                    <a:pt x="1515428" y="1471293"/>
                  </a:lnTo>
                  <a:lnTo>
                    <a:pt x="1511935" y="1470654"/>
                  </a:lnTo>
                  <a:lnTo>
                    <a:pt x="1509078" y="1469696"/>
                  </a:lnTo>
                  <a:lnTo>
                    <a:pt x="1506538" y="1468098"/>
                  </a:lnTo>
                  <a:lnTo>
                    <a:pt x="1503998" y="1466820"/>
                  </a:lnTo>
                  <a:lnTo>
                    <a:pt x="1502410" y="1464903"/>
                  </a:lnTo>
                  <a:lnTo>
                    <a:pt x="1500823" y="1462986"/>
                  </a:lnTo>
                  <a:lnTo>
                    <a:pt x="1499235" y="1460429"/>
                  </a:lnTo>
                  <a:lnTo>
                    <a:pt x="1498283" y="1457873"/>
                  </a:lnTo>
                  <a:lnTo>
                    <a:pt x="1497013" y="1454997"/>
                  </a:lnTo>
                  <a:lnTo>
                    <a:pt x="1496378" y="1451802"/>
                  </a:lnTo>
                  <a:lnTo>
                    <a:pt x="1495743" y="1448926"/>
                  </a:lnTo>
                  <a:lnTo>
                    <a:pt x="1495425" y="1441897"/>
                  </a:lnTo>
                  <a:lnTo>
                    <a:pt x="1495108" y="1439340"/>
                  </a:lnTo>
                  <a:lnTo>
                    <a:pt x="1494790" y="1437423"/>
                  </a:lnTo>
                  <a:lnTo>
                    <a:pt x="1494473" y="1435186"/>
                  </a:lnTo>
                  <a:lnTo>
                    <a:pt x="1493838" y="1432950"/>
                  </a:lnTo>
                  <a:lnTo>
                    <a:pt x="1493203" y="1431033"/>
                  </a:lnTo>
                  <a:lnTo>
                    <a:pt x="1492568" y="1429754"/>
                  </a:lnTo>
                  <a:lnTo>
                    <a:pt x="1491298" y="1428476"/>
                  </a:lnTo>
                  <a:lnTo>
                    <a:pt x="1490663" y="1427837"/>
                  </a:lnTo>
                  <a:lnTo>
                    <a:pt x="1489393" y="1427518"/>
                  </a:lnTo>
                  <a:lnTo>
                    <a:pt x="1488440" y="1426879"/>
                  </a:lnTo>
                  <a:lnTo>
                    <a:pt x="1487488" y="1427518"/>
                  </a:lnTo>
                  <a:lnTo>
                    <a:pt x="1486535" y="1427837"/>
                  </a:lnTo>
                  <a:lnTo>
                    <a:pt x="1485583" y="1428476"/>
                  </a:lnTo>
                  <a:lnTo>
                    <a:pt x="1484948" y="1429754"/>
                  </a:lnTo>
                  <a:lnTo>
                    <a:pt x="1484313" y="1431033"/>
                  </a:lnTo>
                  <a:lnTo>
                    <a:pt x="1483995" y="1432630"/>
                  </a:lnTo>
                  <a:lnTo>
                    <a:pt x="1483360" y="1434547"/>
                  </a:lnTo>
                  <a:lnTo>
                    <a:pt x="1483360" y="1436784"/>
                  </a:lnTo>
                  <a:lnTo>
                    <a:pt x="1483043" y="1438701"/>
                  </a:lnTo>
                  <a:lnTo>
                    <a:pt x="1482725" y="1441258"/>
                  </a:lnTo>
                  <a:lnTo>
                    <a:pt x="1481455" y="1444453"/>
                  </a:lnTo>
                  <a:lnTo>
                    <a:pt x="1478915" y="1450524"/>
                  </a:lnTo>
                  <a:lnTo>
                    <a:pt x="1475423" y="1456595"/>
                  </a:lnTo>
                  <a:lnTo>
                    <a:pt x="1471930" y="1462027"/>
                  </a:lnTo>
                  <a:lnTo>
                    <a:pt x="1469708" y="1464903"/>
                  </a:lnTo>
                  <a:lnTo>
                    <a:pt x="1467168" y="1466820"/>
                  </a:lnTo>
                  <a:lnTo>
                    <a:pt x="1464945" y="1468098"/>
                  </a:lnTo>
                  <a:lnTo>
                    <a:pt x="1463675" y="1468737"/>
                  </a:lnTo>
                  <a:lnTo>
                    <a:pt x="1462723" y="1468737"/>
                  </a:lnTo>
                  <a:lnTo>
                    <a:pt x="1462088" y="1468098"/>
                  </a:lnTo>
                  <a:lnTo>
                    <a:pt x="1461770" y="1467459"/>
                  </a:lnTo>
                  <a:lnTo>
                    <a:pt x="1460818" y="1466181"/>
                  </a:lnTo>
                  <a:lnTo>
                    <a:pt x="1460500" y="1462986"/>
                  </a:lnTo>
                  <a:lnTo>
                    <a:pt x="1460818" y="1458512"/>
                  </a:lnTo>
                  <a:lnTo>
                    <a:pt x="1462088" y="1447329"/>
                  </a:lnTo>
                  <a:lnTo>
                    <a:pt x="1463675" y="1435826"/>
                  </a:lnTo>
                  <a:lnTo>
                    <a:pt x="1465263" y="1424322"/>
                  </a:lnTo>
                  <a:lnTo>
                    <a:pt x="1467803" y="1413458"/>
                  </a:lnTo>
                  <a:lnTo>
                    <a:pt x="1469073" y="1408346"/>
                  </a:lnTo>
                  <a:lnTo>
                    <a:pt x="1470978" y="1403873"/>
                  </a:lnTo>
                  <a:lnTo>
                    <a:pt x="1472565" y="1399719"/>
                  </a:lnTo>
                  <a:lnTo>
                    <a:pt x="1474788" y="1395884"/>
                  </a:lnTo>
                  <a:lnTo>
                    <a:pt x="1476693" y="1393328"/>
                  </a:lnTo>
                  <a:lnTo>
                    <a:pt x="1479233" y="1390772"/>
                  </a:lnTo>
                  <a:lnTo>
                    <a:pt x="1482090" y="1389174"/>
                  </a:lnTo>
                  <a:lnTo>
                    <a:pt x="1483360" y="1388855"/>
                  </a:lnTo>
                  <a:lnTo>
                    <a:pt x="1484948" y="1388535"/>
                  </a:lnTo>
                  <a:lnTo>
                    <a:pt x="1574800" y="1371600"/>
                  </a:lnTo>
                  <a:close/>
                  <a:moveTo>
                    <a:pt x="325438" y="1127125"/>
                  </a:moveTo>
                  <a:lnTo>
                    <a:pt x="380683" y="1141095"/>
                  </a:lnTo>
                  <a:lnTo>
                    <a:pt x="381953" y="1141730"/>
                  </a:lnTo>
                  <a:lnTo>
                    <a:pt x="383858" y="1143000"/>
                  </a:lnTo>
                  <a:lnTo>
                    <a:pt x="385446" y="1144905"/>
                  </a:lnTo>
                  <a:lnTo>
                    <a:pt x="386716" y="1147445"/>
                  </a:lnTo>
                  <a:lnTo>
                    <a:pt x="387986" y="1150302"/>
                  </a:lnTo>
                  <a:lnTo>
                    <a:pt x="389256" y="1153477"/>
                  </a:lnTo>
                  <a:lnTo>
                    <a:pt x="391161" y="1161415"/>
                  </a:lnTo>
                  <a:lnTo>
                    <a:pt x="392748" y="1170305"/>
                  </a:lnTo>
                  <a:lnTo>
                    <a:pt x="393701" y="1179830"/>
                  </a:lnTo>
                  <a:lnTo>
                    <a:pt x="395288" y="1198562"/>
                  </a:lnTo>
                  <a:lnTo>
                    <a:pt x="395288" y="1202372"/>
                  </a:lnTo>
                  <a:lnTo>
                    <a:pt x="395288" y="1204595"/>
                  </a:lnTo>
                  <a:lnTo>
                    <a:pt x="394336" y="1206500"/>
                  </a:lnTo>
                  <a:lnTo>
                    <a:pt x="393701" y="1206817"/>
                  </a:lnTo>
                  <a:lnTo>
                    <a:pt x="393066" y="1206817"/>
                  </a:lnTo>
                  <a:lnTo>
                    <a:pt x="391796" y="1205865"/>
                  </a:lnTo>
                  <a:lnTo>
                    <a:pt x="390208" y="1204277"/>
                  </a:lnTo>
                  <a:lnTo>
                    <a:pt x="388938" y="1202372"/>
                  </a:lnTo>
                  <a:lnTo>
                    <a:pt x="386081" y="1197292"/>
                  </a:lnTo>
                  <a:lnTo>
                    <a:pt x="383858" y="1191577"/>
                  </a:lnTo>
                  <a:lnTo>
                    <a:pt x="381953" y="1185545"/>
                  </a:lnTo>
                  <a:lnTo>
                    <a:pt x="381636" y="1183005"/>
                  </a:lnTo>
                  <a:lnTo>
                    <a:pt x="381318" y="1180465"/>
                  </a:lnTo>
                  <a:lnTo>
                    <a:pt x="381001" y="1177290"/>
                  </a:lnTo>
                  <a:lnTo>
                    <a:pt x="380048" y="1174750"/>
                  </a:lnTo>
                  <a:lnTo>
                    <a:pt x="379731" y="1173480"/>
                  </a:lnTo>
                  <a:lnTo>
                    <a:pt x="379096" y="1172845"/>
                  </a:lnTo>
                  <a:lnTo>
                    <a:pt x="378461" y="1172845"/>
                  </a:lnTo>
                  <a:lnTo>
                    <a:pt x="377508" y="1172210"/>
                  </a:lnTo>
                  <a:lnTo>
                    <a:pt x="376873" y="1172845"/>
                  </a:lnTo>
                  <a:lnTo>
                    <a:pt x="376556" y="1173480"/>
                  </a:lnTo>
                  <a:lnTo>
                    <a:pt x="375603" y="1174115"/>
                  </a:lnTo>
                  <a:lnTo>
                    <a:pt x="374968" y="1175702"/>
                  </a:lnTo>
                  <a:lnTo>
                    <a:pt x="374333" y="1179512"/>
                  </a:lnTo>
                  <a:lnTo>
                    <a:pt x="373698" y="1184592"/>
                  </a:lnTo>
                  <a:lnTo>
                    <a:pt x="373698" y="1190625"/>
                  </a:lnTo>
                  <a:lnTo>
                    <a:pt x="373063" y="1196022"/>
                  </a:lnTo>
                  <a:lnTo>
                    <a:pt x="371476" y="1200150"/>
                  </a:lnTo>
                  <a:lnTo>
                    <a:pt x="370841" y="1202055"/>
                  </a:lnTo>
                  <a:lnTo>
                    <a:pt x="369571" y="1203960"/>
                  </a:lnTo>
                  <a:lnTo>
                    <a:pt x="368618" y="1205547"/>
                  </a:lnTo>
                  <a:lnTo>
                    <a:pt x="367031" y="1206500"/>
                  </a:lnTo>
                  <a:lnTo>
                    <a:pt x="365443" y="1207770"/>
                  </a:lnTo>
                  <a:lnTo>
                    <a:pt x="363538" y="1208405"/>
                  </a:lnTo>
                  <a:lnTo>
                    <a:pt x="361633" y="1209040"/>
                  </a:lnTo>
                  <a:lnTo>
                    <a:pt x="359411" y="1209675"/>
                  </a:lnTo>
                  <a:lnTo>
                    <a:pt x="357188" y="1209675"/>
                  </a:lnTo>
                  <a:lnTo>
                    <a:pt x="354648" y="1209675"/>
                  </a:lnTo>
                  <a:lnTo>
                    <a:pt x="352426" y="1208722"/>
                  </a:lnTo>
                  <a:lnTo>
                    <a:pt x="350203" y="1208087"/>
                  </a:lnTo>
                  <a:lnTo>
                    <a:pt x="348298" y="1206817"/>
                  </a:lnTo>
                  <a:lnTo>
                    <a:pt x="346393" y="1204912"/>
                  </a:lnTo>
                  <a:lnTo>
                    <a:pt x="344488" y="1203325"/>
                  </a:lnTo>
                  <a:lnTo>
                    <a:pt x="342901" y="1200785"/>
                  </a:lnTo>
                  <a:lnTo>
                    <a:pt x="339726" y="1195705"/>
                  </a:lnTo>
                  <a:lnTo>
                    <a:pt x="336868" y="1189355"/>
                  </a:lnTo>
                  <a:lnTo>
                    <a:pt x="334646" y="1182052"/>
                  </a:lnTo>
                  <a:lnTo>
                    <a:pt x="332423" y="1175067"/>
                  </a:lnTo>
                  <a:lnTo>
                    <a:pt x="330836" y="1167447"/>
                  </a:lnTo>
                  <a:lnTo>
                    <a:pt x="329566" y="1159827"/>
                  </a:lnTo>
                  <a:lnTo>
                    <a:pt x="327978" y="1152525"/>
                  </a:lnTo>
                  <a:lnTo>
                    <a:pt x="326391" y="1139507"/>
                  </a:lnTo>
                  <a:lnTo>
                    <a:pt x="325438" y="1127125"/>
                  </a:lnTo>
                  <a:close/>
                  <a:moveTo>
                    <a:pt x="1965325" y="1058863"/>
                  </a:moveTo>
                  <a:lnTo>
                    <a:pt x="1964373" y="1071293"/>
                  </a:lnTo>
                  <a:lnTo>
                    <a:pt x="1962785" y="1084361"/>
                  </a:lnTo>
                  <a:lnTo>
                    <a:pt x="1961833" y="1091692"/>
                  </a:lnTo>
                  <a:lnTo>
                    <a:pt x="1960245" y="1099022"/>
                  </a:lnTo>
                  <a:lnTo>
                    <a:pt x="1958340" y="1106672"/>
                  </a:lnTo>
                  <a:lnTo>
                    <a:pt x="1956118" y="1114321"/>
                  </a:lnTo>
                  <a:lnTo>
                    <a:pt x="1953895" y="1121014"/>
                  </a:lnTo>
                  <a:lnTo>
                    <a:pt x="1951038" y="1127389"/>
                  </a:lnTo>
                  <a:lnTo>
                    <a:pt x="1948180" y="1132807"/>
                  </a:lnTo>
                  <a:lnTo>
                    <a:pt x="1946275" y="1135038"/>
                  </a:lnTo>
                  <a:lnTo>
                    <a:pt x="1944370" y="1136951"/>
                  </a:lnTo>
                  <a:lnTo>
                    <a:pt x="1942465" y="1138863"/>
                  </a:lnTo>
                  <a:lnTo>
                    <a:pt x="1940560" y="1139819"/>
                  </a:lnTo>
                  <a:lnTo>
                    <a:pt x="1938655" y="1141094"/>
                  </a:lnTo>
                  <a:lnTo>
                    <a:pt x="1936433" y="1141413"/>
                  </a:lnTo>
                  <a:lnTo>
                    <a:pt x="1933893" y="1141413"/>
                  </a:lnTo>
                  <a:lnTo>
                    <a:pt x="1931353" y="1141413"/>
                  </a:lnTo>
                  <a:lnTo>
                    <a:pt x="1928813" y="1141094"/>
                  </a:lnTo>
                  <a:lnTo>
                    <a:pt x="1927225" y="1140775"/>
                  </a:lnTo>
                  <a:lnTo>
                    <a:pt x="1925320" y="1139501"/>
                  </a:lnTo>
                  <a:lnTo>
                    <a:pt x="1923733" y="1138863"/>
                  </a:lnTo>
                  <a:lnTo>
                    <a:pt x="1922145" y="1137269"/>
                  </a:lnTo>
                  <a:lnTo>
                    <a:pt x="1921193" y="1135676"/>
                  </a:lnTo>
                  <a:lnTo>
                    <a:pt x="1919923" y="1134401"/>
                  </a:lnTo>
                  <a:lnTo>
                    <a:pt x="1919288" y="1132489"/>
                  </a:lnTo>
                  <a:lnTo>
                    <a:pt x="1917700" y="1127708"/>
                  </a:lnTo>
                  <a:lnTo>
                    <a:pt x="1917383" y="1122608"/>
                  </a:lnTo>
                  <a:lnTo>
                    <a:pt x="1917065" y="1116552"/>
                  </a:lnTo>
                  <a:lnTo>
                    <a:pt x="1916430" y="1111134"/>
                  </a:lnTo>
                  <a:lnTo>
                    <a:pt x="1915795" y="1107628"/>
                  </a:lnTo>
                  <a:lnTo>
                    <a:pt x="1915160" y="1106353"/>
                  </a:lnTo>
                  <a:lnTo>
                    <a:pt x="1914525" y="1105078"/>
                  </a:lnTo>
                  <a:lnTo>
                    <a:pt x="1913890" y="1104441"/>
                  </a:lnTo>
                  <a:lnTo>
                    <a:pt x="1913255" y="1104441"/>
                  </a:lnTo>
                  <a:lnTo>
                    <a:pt x="1912303" y="1104441"/>
                  </a:lnTo>
                  <a:lnTo>
                    <a:pt x="1911668" y="1104759"/>
                  </a:lnTo>
                  <a:lnTo>
                    <a:pt x="1911350" y="1105078"/>
                  </a:lnTo>
                  <a:lnTo>
                    <a:pt x="1910398" y="1106353"/>
                  </a:lnTo>
                  <a:lnTo>
                    <a:pt x="1909763" y="1108903"/>
                  </a:lnTo>
                  <a:lnTo>
                    <a:pt x="1909445" y="1112409"/>
                  </a:lnTo>
                  <a:lnTo>
                    <a:pt x="1909445" y="1114640"/>
                  </a:lnTo>
                  <a:lnTo>
                    <a:pt x="1908810" y="1117190"/>
                  </a:lnTo>
                  <a:lnTo>
                    <a:pt x="1907223" y="1123246"/>
                  </a:lnTo>
                  <a:lnTo>
                    <a:pt x="1904683" y="1129301"/>
                  </a:lnTo>
                  <a:lnTo>
                    <a:pt x="1901825" y="1134401"/>
                  </a:lnTo>
                  <a:lnTo>
                    <a:pt x="1900238" y="1136632"/>
                  </a:lnTo>
                  <a:lnTo>
                    <a:pt x="1899285" y="1137907"/>
                  </a:lnTo>
                  <a:lnTo>
                    <a:pt x="1898015" y="1138863"/>
                  </a:lnTo>
                  <a:lnTo>
                    <a:pt x="1897063" y="1139182"/>
                  </a:lnTo>
                  <a:lnTo>
                    <a:pt x="1896110" y="1138544"/>
                  </a:lnTo>
                  <a:lnTo>
                    <a:pt x="1895475" y="1136951"/>
                  </a:lnTo>
                  <a:lnTo>
                    <a:pt x="1895475" y="1134401"/>
                  </a:lnTo>
                  <a:lnTo>
                    <a:pt x="1895475" y="1130576"/>
                  </a:lnTo>
                  <a:lnTo>
                    <a:pt x="1897380" y="1111771"/>
                  </a:lnTo>
                  <a:lnTo>
                    <a:pt x="1898650" y="1102210"/>
                  </a:lnTo>
                  <a:lnTo>
                    <a:pt x="1899920" y="1093604"/>
                  </a:lnTo>
                  <a:lnTo>
                    <a:pt x="1901825" y="1085636"/>
                  </a:lnTo>
                  <a:lnTo>
                    <a:pt x="1902778" y="1082130"/>
                  </a:lnTo>
                  <a:lnTo>
                    <a:pt x="1904048" y="1079261"/>
                  </a:lnTo>
                  <a:lnTo>
                    <a:pt x="1905318" y="1076393"/>
                  </a:lnTo>
                  <a:lnTo>
                    <a:pt x="1906905" y="1074481"/>
                  </a:lnTo>
                  <a:lnTo>
                    <a:pt x="1908810" y="1073524"/>
                  </a:lnTo>
                  <a:lnTo>
                    <a:pt x="1910398" y="1072887"/>
                  </a:lnTo>
                  <a:lnTo>
                    <a:pt x="1965325" y="1058863"/>
                  </a:lnTo>
                  <a:close/>
                  <a:moveTo>
                    <a:pt x="1336576" y="538163"/>
                  </a:moveTo>
                  <a:lnTo>
                    <a:pt x="1350233" y="538481"/>
                  </a:lnTo>
                  <a:lnTo>
                    <a:pt x="1363890" y="539116"/>
                  </a:lnTo>
                  <a:lnTo>
                    <a:pt x="1377547" y="541021"/>
                  </a:lnTo>
                  <a:lnTo>
                    <a:pt x="1391522" y="543243"/>
                  </a:lnTo>
                  <a:lnTo>
                    <a:pt x="1405497" y="546101"/>
                  </a:lnTo>
                  <a:lnTo>
                    <a:pt x="1418836" y="549276"/>
                  </a:lnTo>
                  <a:lnTo>
                    <a:pt x="1432493" y="553086"/>
                  </a:lnTo>
                  <a:lnTo>
                    <a:pt x="1446150" y="557531"/>
                  </a:lnTo>
                  <a:lnTo>
                    <a:pt x="1459490" y="562611"/>
                  </a:lnTo>
                  <a:lnTo>
                    <a:pt x="1472829" y="567373"/>
                  </a:lnTo>
                  <a:lnTo>
                    <a:pt x="1485533" y="573088"/>
                  </a:lnTo>
                  <a:lnTo>
                    <a:pt x="1498237" y="578803"/>
                  </a:lnTo>
                  <a:lnTo>
                    <a:pt x="1510306" y="584836"/>
                  </a:lnTo>
                  <a:lnTo>
                    <a:pt x="1522375" y="590868"/>
                  </a:lnTo>
                  <a:lnTo>
                    <a:pt x="1534127" y="597218"/>
                  </a:lnTo>
                  <a:lnTo>
                    <a:pt x="1544925" y="603568"/>
                  </a:lnTo>
                  <a:lnTo>
                    <a:pt x="1555724" y="609918"/>
                  </a:lnTo>
                  <a:lnTo>
                    <a:pt x="1565887" y="616268"/>
                  </a:lnTo>
                  <a:lnTo>
                    <a:pt x="1575415" y="622618"/>
                  </a:lnTo>
                  <a:lnTo>
                    <a:pt x="1584944" y="629285"/>
                  </a:lnTo>
                  <a:lnTo>
                    <a:pt x="1593201" y="635000"/>
                  </a:lnTo>
                  <a:lnTo>
                    <a:pt x="1600824" y="641033"/>
                  </a:lnTo>
                  <a:lnTo>
                    <a:pt x="1608129" y="647065"/>
                  </a:lnTo>
                  <a:lnTo>
                    <a:pt x="1614481" y="652780"/>
                  </a:lnTo>
                  <a:lnTo>
                    <a:pt x="1620198" y="657860"/>
                  </a:lnTo>
                  <a:lnTo>
                    <a:pt x="1624644" y="662623"/>
                  </a:lnTo>
                  <a:lnTo>
                    <a:pt x="1628773" y="667068"/>
                  </a:lnTo>
                  <a:lnTo>
                    <a:pt x="1631949" y="671195"/>
                  </a:lnTo>
                  <a:lnTo>
                    <a:pt x="1634172" y="674688"/>
                  </a:lnTo>
                  <a:lnTo>
                    <a:pt x="1635443" y="677545"/>
                  </a:lnTo>
                  <a:lnTo>
                    <a:pt x="1636395" y="683578"/>
                  </a:lnTo>
                  <a:lnTo>
                    <a:pt x="1636713" y="691515"/>
                  </a:lnTo>
                  <a:lnTo>
                    <a:pt x="1636713" y="702310"/>
                  </a:lnTo>
                  <a:lnTo>
                    <a:pt x="1636395" y="715328"/>
                  </a:lnTo>
                  <a:lnTo>
                    <a:pt x="1635125" y="746760"/>
                  </a:lnTo>
                  <a:lnTo>
                    <a:pt x="1633219" y="785178"/>
                  </a:lnTo>
                  <a:lnTo>
                    <a:pt x="1630361" y="829628"/>
                  </a:lnTo>
                  <a:lnTo>
                    <a:pt x="1626867" y="878523"/>
                  </a:lnTo>
                  <a:lnTo>
                    <a:pt x="1622738" y="930593"/>
                  </a:lnTo>
                  <a:lnTo>
                    <a:pt x="1617974" y="984568"/>
                  </a:lnTo>
                  <a:lnTo>
                    <a:pt x="1612893" y="1039496"/>
                  </a:lnTo>
                  <a:lnTo>
                    <a:pt x="1607811" y="1093471"/>
                  </a:lnTo>
                  <a:lnTo>
                    <a:pt x="1602412" y="1146176"/>
                  </a:lnTo>
                  <a:lnTo>
                    <a:pt x="1597330" y="1195388"/>
                  </a:lnTo>
                  <a:lnTo>
                    <a:pt x="1591931" y="1240473"/>
                  </a:lnTo>
                  <a:lnTo>
                    <a:pt x="1586532" y="1280478"/>
                  </a:lnTo>
                  <a:lnTo>
                    <a:pt x="1582085" y="1313181"/>
                  </a:lnTo>
                  <a:lnTo>
                    <a:pt x="1579862" y="1326516"/>
                  </a:lnTo>
                  <a:lnTo>
                    <a:pt x="1577639" y="1337946"/>
                  </a:lnTo>
                  <a:lnTo>
                    <a:pt x="1562076" y="1343978"/>
                  </a:lnTo>
                  <a:lnTo>
                    <a:pt x="1547149" y="1348741"/>
                  </a:lnTo>
                  <a:lnTo>
                    <a:pt x="1533174" y="1352868"/>
                  </a:lnTo>
                  <a:lnTo>
                    <a:pt x="1526504" y="1354456"/>
                  </a:lnTo>
                  <a:lnTo>
                    <a:pt x="1519835" y="1356043"/>
                  </a:lnTo>
                  <a:lnTo>
                    <a:pt x="1513800" y="1356996"/>
                  </a:lnTo>
                  <a:lnTo>
                    <a:pt x="1507766" y="1357948"/>
                  </a:lnTo>
                  <a:lnTo>
                    <a:pt x="1502049" y="1358266"/>
                  </a:lnTo>
                  <a:lnTo>
                    <a:pt x="1496332" y="1358266"/>
                  </a:lnTo>
                  <a:lnTo>
                    <a:pt x="1491568" y="1357948"/>
                  </a:lnTo>
                  <a:lnTo>
                    <a:pt x="1487121" y="1356996"/>
                  </a:lnTo>
                  <a:lnTo>
                    <a:pt x="1482357" y="1356361"/>
                  </a:lnTo>
                  <a:lnTo>
                    <a:pt x="1478864" y="1354773"/>
                  </a:lnTo>
                  <a:lnTo>
                    <a:pt x="1479816" y="1336041"/>
                  </a:lnTo>
                  <a:lnTo>
                    <a:pt x="1481404" y="1308418"/>
                  </a:lnTo>
                  <a:lnTo>
                    <a:pt x="1482992" y="1274128"/>
                  </a:lnTo>
                  <a:lnTo>
                    <a:pt x="1483945" y="1233806"/>
                  </a:lnTo>
                  <a:lnTo>
                    <a:pt x="1486486" y="1141096"/>
                  </a:lnTo>
                  <a:lnTo>
                    <a:pt x="1487439" y="1091883"/>
                  </a:lnTo>
                  <a:lnTo>
                    <a:pt x="1488074" y="1042353"/>
                  </a:lnTo>
                  <a:lnTo>
                    <a:pt x="1488392" y="993776"/>
                  </a:lnTo>
                  <a:lnTo>
                    <a:pt x="1489027" y="947738"/>
                  </a:lnTo>
                  <a:lnTo>
                    <a:pt x="1488392" y="905511"/>
                  </a:lnTo>
                  <a:lnTo>
                    <a:pt x="1487756" y="868681"/>
                  </a:lnTo>
                  <a:lnTo>
                    <a:pt x="1486486" y="838201"/>
                  </a:lnTo>
                  <a:lnTo>
                    <a:pt x="1486168" y="826136"/>
                  </a:lnTo>
                  <a:lnTo>
                    <a:pt x="1485216" y="815976"/>
                  </a:lnTo>
                  <a:lnTo>
                    <a:pt x="1484263" y="808038"/>
                  </a:lnTo>
                  <a:lnTo>
                    <a:pt x="1483310" y="802958"/>
                  </a:lnTo>
                  <a:lnTo>
                    <a:pt x="1482357" y="801371"/>
                  </a:lnTo>
                  <a:lnTo>
                    <a:pt x="1482040" y="800101"/>
                  </a:lnTo>
                  <a:lnTo>
                    <a:pt x="1481404" y="800101"/>
                  </a:lnTo>
                  <a:lnTo>
                    <a:pt x="1480452" y="800736"/>
                  </a:lnTo>
                  <a:lnTo>
                    <a:pt x="1476958" y="805498"/>
                  </a:lnTo>
                  <a:lnTo>
                    <a:pt x="1472829" y="810896"/>
                  </a:lnTo>
                  <a:lnTo>
                    <a:pt x="1465206" y="821691"/>
                  </a:lnTo>
                  <a:lnTo>
                    <a:pt x="1463301" y="824231"/>
                  </a:lnTo>
                  <a:lnTo>
                    <a:pt x="1438845" y="1187768"/>
                  </a:lnTo>
                  <a:lnTo>
                    <a:pt x="1432175" y="1263968"/>
                  </a:lnTo>
                  <a:lnTo>
                    <a:pt x="1426776" y="1322706"/>
                  </a:lnTo>
                  <a:lnTo>
                    <a:pt x="1421694" y="1375728"/>
                  </a:lnTo>
                  <a:lnTo>
                    <a:pt x="1420742" y="1381126"/>
                  </a:lnTo>
                  <a:lnTo>
                    <a:pt x="1418201" y="1389381"/>
                  </a:lnTo>
                  <a:lnTo>
                    <a:pt x="1415025" y="1397636"/>
                  </a:lnTo>
                  <a:lnTo>
                    <a:pt x="1411531" y="1405573"/>
                  </a:lnTo>
                  <a:lnTo>
                    <a:pt x="1407720" y="1413828"/>
                  </a:lnTo>
                  <a:lnTo>
                    <a:pt x="1403591" y="1421766"/>
                  </a:lnTo>
                  <a:lnTo>
                    <a:pt x="1398827" y="1430021"/>
                  </a:lnTo>
                  <a:lnTo>
                    <a:pt x="1393745" y="1437958"/>
                  </a:lnTo>
                  <a:lnTo>
                    <a:pt x="1388981" y="1445578"/>
                  </a:lnTo>
                  <a:lnTo>
                    <a:pt x="1342928" y="2051051"/>
                  </a:lnTo>
                  <a:lnTo>
                    <a:pt x="1220651" y="2051051"/>
                  </a:lnTo>
                  <a:lnTo>
                    <a:pt x="1159670" y="1569403"/>
                  </a:lnTo>
                  <a:lnTo>
                    <a:pt x="1151730" y="1570356"/>
                  </a:lnTo>
                  <a:lnTo>
                    <a:pt x="1148237" y="1570673"/>
                  </a:lnTo>
                  <a:lnTo>
                    <a:pt x="1144108" y="1570991"/>
                  </a:lnTo>
                  <a:lnTo>
                    <a:pt x="1138709" y="1570673"/>
                  </a:lnTo>
                  <a:lnTo>
                    <a:pt x="1133945" y="1570038"/>
                  </a:lnTo>
                  <a:lnTo>
                    <a:pt x="1076140" y="2049146"/>
                  </a:lnTo>
                  <a:lnTo>
                    <a:pt x="949099" y="2051051"/>
                  </a:lnTo>
                  <a:lnTo>
                    <a:pt x="902728" y="1437641"/>
                  </a:lnTo>
                  <a:lnTo>
                    <a:pt x="894153" y="1423988"/>
                  </a:lnTo>
                  <a:lnTo>
                    <a:pt x="890024" y="1417321"/>
                  </a:lnTo>
                  <a:lnTo>
                    <a:pt x="885895" y="1410018"/>
                  </a:lnTo>
                  <a:lnTo>
                    <a:pt x="882084" y="1403033"/>
                  </a:lnTo>
                  <a:lnTo>
                    <a:pt x="879226" y="1396048"/>
                  </a:lnTo>
                  <a:lnTo>
                    <a:pt x="876050" y="1389063"/>
                  </a:lnTo>
                  <a:lnTo>
                    <a:pt x="873191" y="1381443"/>
                  </a:lnTo>
                  <a:lnTo>
                    <a:pt x="872874" y="1375728"/>
                  </a:lnTo>
                  <a:lnTo>
                    <a:pt x="870650" y="1353186"/>
                  </a:lnTo>
                  <a:lnTo>
                    <a:pt x="864933" y="1293496"/>
                  </a:lnTo>
                  <a:lnTo>
                    <a:pt x="856676" y="1203643"/>
                  </a:lnTo>
                  <a:lnTo>
                    <a:pt x="847465" y="1091248"/>
                  </a:lnTo>
                  <a:lnTo>
                    <a:pt x="828726" y="815023"/>
                  </a:lnTo>
                  <a:lnTo>
                    <a:pt x="824915" y="811848"/>
                  </a:lnTo>
                  <a:lnTo>
                    <a:pt x="821739" y="808038"/>
                  </a:lnTo>
                  <a:lnTo>
                    <a:pt x="813799" y="800736"/>
                  </a:lnTo>
                  <a:lnTo>
                    <a:pt x="813481" y="800101"/>
                  </a:lnTo>
                  <a:lnTo>
                    <a:pt x="812529" y="801053"/>
                  </a:lnTo>
                  <a:lnTo>
                    <a:pt x="811893" y="803911"/>
                  </a:lnTo>
                  <a:lnTo>
                    <a:pt x="811576" y="809943"/>
                  </a:lnTo>
                  <a:lnTo>
                    <a:pt x="810623" y="818198"/>
                  </a:lnTo>
                  <a:lnTo>
                    <a:pt x="810305" y="841058"/>
                  </a:lnTo>
                  <a:lnTo>
                    <a:pt x="810623" y="872491"/>
                  </a:lnTo>
                  <a:lnTo>
                    <a:pt x="811576" y="909638"/>
                  </a:lnTo>
                  <a:lnTo>
                    <a:pt x="812846" y="951866"/>
                  </a:lnTo>
                  <a:lnTo>
                    <a:pt x="816340" y="1046481"/>
                  </a:lnTo>
                  <a:lnTo>
                    <a:pt x="820786" y="1144906"/>
                  </a:lnTo>
                  <a:lnTo>
                    <a:pt x="825233" y="1236981"/>
                  </a:lnTo>
                  <a:lnTo>
                    <a:pt x="829997" y="1311593"/>
                  </a:lnTo>
                  <a:lnTo>
                    <a:pt x="831903" y="1338581"/>
                  </a:lnTo>
                  <a:lnTo>
                    <a:pt x="833173" y="1357948"/>
                  </a:lnTo>
                  <a:lnTo>
                    <a:pt x="823962" y="1357948"/>
                  </a:lnTo>
                  <a:lnTo>
                    <a:pt x="812211" y="1358266"/>
                  </a:lnTo>
                  <a:lnTo>
                    <a:pt x="798236" y="1357948"/>
                  </a:lnTo>
                  <a:lnTo>
                    <a:pt x="790932" y="1357313"/>
                  </a:lnTo>
                  <a:lnTo>
                    <a:pt x="782991" y="1356678"/>
                  </a:lnTo>
                  <a:lnTo>
                    <a:pt x="775051" y="1355726"/>
                  </a:lnTo>
                  <a:lnTo>
                    <a:pt x="766794" y="1354456"/>
                  </a:lnTo>
                  <a:lnTo>
                    <a:pt x="758536" y="1352551"/>
                  </a:lnTo>
                  <a:lnTo>
                    <a:pt x="749643" y="1350328"/>
                  </a:lnTo>
                  <a:lnTo>
                    <a:pt x="741385" y="1347153"/>
                  </a:lnTo>
                  <a:lnTo>
                    <a:pt x="732810" y="1343978"/>
                  </a:lnTo>
                  <a:lnTo>
                    <a:pt x="724552" y="1340168"/>
                  </a:lnTo>
                  <a:lnTo>
                    <a:pt x="716612" y="1335406"/>
                  </a:lnTo>
                  <a:lnTo>
                    <a:pt x="714389" y="1323976"/>
                  </a:lnTo>
                  <a:lnTo>
                    <a:pt x="712483" y="1310958"/>
                  </a:lnTo>
                  <a:lnTo>
                    <a:pt x="708037" y="1279208"/>
                  </a:lnTo>
                  <a:lnTo>
                    <a:pt x="703908" y="1241108"/>
                  </a:lnTo>
                  <a:lnTo>
                    <a:pt x="699779" y="1198246"/>
                  </a:lnTo>
                  <a:lnTo>
                    <a:pt x="695650" y="1151256"/>
                  </a:lnTo>
                  <a:lnTo>
                    <a:pt x="691521" y="1101726"/>
                  </a:lnTo>
                  <a:lnTo>
                    <a:pt x="687710" y="1050608"/>
                  </a:lnTo>
                  <a:lnTo>
                    <a:pt x="684216" y="998856"/>
                  </a:lnTo>
                  <a:lnTo>
                    <a:pt x="681358" y="948056"/>
                  </a:lnTo>
                  <a:lnTo>
                    <a:pt x="678182" y="899161"/>
                  </a:lnTo>
                  <a:lnTo>
                    <a:pt x="676594" y="852806"/>
                  </a:lnTo>
                  <a:lnTo>
                    <a:pt x="674688" y="811213"/>
                  </a:lnTo>
                  <a:lnTo>
                    <a:pt x="673418" y="774701"/>
                  </a:lnTo>
                  <a:lnTo>
                    <a:pt x="673100" y="744855"/>
                  </a:lnTo>
                  <a:lnTo>
                    <a:pt x="673418" y="732473"/>
                  </a:lnTo>
                  <a:lnTo>
                    <a:pt x="673418" y="722630"/>
                  </a:lnTo>
                  <a:lnTo>
                    <a:pt x="674053" y="715010"/>
                  </a:lnTo>
                  <a:lnTo>
                    <a:pt x="675006" y="709295"/>
                  </a:lnTo>
                  <a:lnTo>
                    <a:pt x="675323" y="704850"/>
                  </a:lnTo>
                  <a:lnTo>
                    <a:pt x="675641" y="699770"/>
                  </a:lnTo>
                  <a:lnTo>
                    <a:pt x="676594" y="695643"/>
                  </a:lnTo>
                  <a:lnTo>
                    <a:pt x="677547" y="691198"/>
                  </a:lnTo>
                  <a:lnTo>
                    <a:pt x="679135" y="686753"/>
                  </a:lnTo>
                  <a:lnTo>
                    <a:pt x="680723" y="682625"/>
                  </a:lnTo>
                  <a:lnTo>
                    <a:pt x="682311" y="678498"/>
                  </a:lnTo>
                  <a:lnTo>
                    <a:pt x="684216" y="674370"/>
                  </a:lnTo>
                  <a:lnTo>
                    <a:pt x="688980" y="666433"/>
                  </a:lnTo>
                  <a:lnTo>
                    <a:pt x="694380" y="658495"/>
                  </a:lnTo>
                  <a:lnTo>
                    <a:pt x="700414" y="650875"/>
                  </a:lnTo>
                  <a:lnTo>
                    <a:pt x="707719" y="643890"/>
                  </a:lnTo>
                  <a:lnTo>
                    <a:pt x="715024" y="636588"/>
                  </a:lnTo>
                  <a:lnTo>
                    <a:pt x="723917" y="630238"/>
                  </a:lnTo>
                  <a:lnTo>
                    <a:pt x="732810" y="623571"/>
                  </a:lnTo>
                  <a:lnTo>
                    <a:pt x="742338" y="617538"/>
                  </a:lnTo>
                  <a:lnTo>
                    <a:pt x="752501" y="611506"/>
                  </a:lnTo>
                  <a:lnTo>
                    <a:pt x="763300" y="605791"/>
                  </a:lnTo>
                  <a:lnTo>
                    <a:pt x="774098" y="600076"/>
                  </a:lnTo>
                  <a:lnTo>
                    <a:pt x="785850" y="594996"/>
                  </a:lnTo>
                  <a:lnTo>
                    <a:pt x="797919" y="589916"/>
                  </a:lnTo>
                  <a:lnTo>
                    <a:pt x="810305" y="585153"/>
                  </a:lnTo>
                  <a:lnTo>
                    <a:pt x="823010" y="580708"/>
                  </a:lnTo>
                  <a:lnTo>
                    <a:pt x="836031" y="576581"/>
                  </a:lnTo>
                  <a:lnTo>
                    <a:pt x="849053" y="572453"/>
                  </a:lnTo>
                  <a:lnTo>
                    <a:pt x="862710" y="568326"/>
                  </a:lnTo>
                  <a:lnTo>
                    <a:pt x="876050" y="564516"/>
                  </a:lnTo>
                  <a:lnTo>
                    <a:pt x="890024" y="561023"/>
                  </a:lnTo>
                  <a:lnTo>
                    <a:pt x="917973" y="554673"/>
                  </a:lnTo>
                  <a:lnTo>
                    <a:pt x="945605" y="548958"/>
                  </a:lnTo>
                  <a:lnTo>
                    <a:pt x="973554" y="544196"/>
                  </a:lnTo>
                  <a:lnTo>
                    <a:pt x="1000551" y="540386"/>
                  </a:lnTo>
                  <a:lnTo>
                    <a:pt x="1004044" y="540068"/>
                  </a:lnTo>
                  <a:lnTo>
                    <a:pt x="1006903" y="539751"/>
                  </a:lnTo>
                  <a:lnTo>
                    <a:pt x="1013573" y="540068"/>
                  </a:lnTo>
                  <a:lnTo>
                    <a:pt x="1102184" y="867411"/>
                  </a:lnTo>
                  <a:lnTo>
                    <a:pt x="1104090" y="854711"/>
                  </a:lnTo>
                  <a:lnTo>
                    <a:pt x="1134580" y="629920"/>
                  </a:lnTo>
                  <a:lnTo>
                    <a:pt x="1126004" y="607696"/>
                  </a:lnTo>
                  <a:lnTo>
                    <a:pt x="1142837" y="578486"/>
                  </a:lnTo>
                  <a:lnTo>
                    <a:pt x="1181585" y="577851"/>
                  </a:lnTo>
                  <a:lnTo>
                    <a:pt x="1197783" y="607696"/>
                  </a:lnTo>
                  <a:lnTo>
                    <a:pt x="1190161" y="634048"/>
                  </a:lnTo>
                  <a:lnTo>
                    <a:pt x="1217792" y="871221"/>
                  </a:lnTo>
                  <a:lnTo>
                    <a:pt x="1290524" y="550546"/>
                  </a:lnTo>
                  <a:lnTo>
                    <a:pt x="1298781" y="546736"/>
                  </a:lnTo>
                  <a:lnTo>
                    <a:pt x="1304816" y="543243"/>
                  </a:lnTo>
                  <a:lnTo>
                    <a:pt x="1308627" y="541021"/>
                  </a:lnTo>
                  <a:lnTo>
                    <a:pt x="1309580" y="540386"/>
                  </a:lnTo>
                  <a:lnTo>
                    <a:pt x="1322919" y="538798"/>
                  </a:lnTo>
                  <a:lnTo>
                    <a:pt x="1336576" y="538163"/>
                  </a:lnTo>
                  <a:close/>
                  <a:moveTo>
                    <a:pt x="498483" y="458789"/>
                  </a:moveTo>
                  <a:lnTo>
                    <a:pt x="502617" y="458789"/>
                  </a:lnTo>
                  <a:lnTo>
                    <a:pt x="508660" y="488634"/>
                  </a:lnTo>
                  <a:lnTo>
                    <a:pt x="557318" y="729933"/>
                  </a:lnTo>
                  <a:lnTo>
                    <a:pt x="558590" y="719138"/>
                  </a:lnTo>
                  <a:lnTo>
                    <a:pt x="577354" y="533084"/>
                  </a:lnTo>
                  <a:lnTo>
                    <a:pt x="571947" y="514669"/>
                  </a:lnTo>
                  <a:lnTo>
                    <a:pt x="577672" y="501651"/>
                  </a:lnTo>
                  <a:lnTo>
                    <a:pt x="582442" y="490539"/>
                  </a:lnTo>
                  <a:lnTo>
                    <a:pt x="606294" y="490221"/>
                  </a:lnTo>
                  <a:lnTo>
                    <a:pt x="610747" y="501969"/>
                  </a:lnTo>
                  <a:lnTo>
                    <a:pt x="616471" y="514669"/>
                  </a:lnTo>
                  <a:lnTo>
                    <a:pt x="611701" y="536576"/>
                  </a:lnTo>
                  <a:lnTo>
                    <a:pt x="622196" y="655955"/>
                  </a:lnTo>
                  <a:lnTo>
                    <a:pt x="618061" y="664845"/>
                  </a:lnTo>
                  <a:lnTo>
                    <a:pt x="614563" y="673735"/>
                  </a:lnTo>
                  <a:lnTo>
                    <a:pt x="611701" y="682308"/>
                  </a:lnTo>
                  <a:lnTo>
                    <a:pt x="609475" y="691198"/>
                  </a:lnTo>
                  <a:lnTo>
                    <a:pt x="607566" y="699770"/>
                  </a:lnTo>
                  <a:lnTo>
                    <a:pt x="605976" y="708025"/>
                  </a:lnTo>
                  <a:lnTo>
                    <a:pt x="604704" y="716598"/>
                  </a:lnTo>
                  <a:lnTo>
                    <a:pt x="604068" y="724853"/>
                  </a:lnTo>
                  <a:lnTo>
                    <a:pt x="603750" y="735330"/>
                  </a:lnTo>
                  <a:lnTo>
                    <a:pt x="603432" y="747395"/>
                  </a:lnTo>
                  <a:lnTo>
                    <a:pt x="602796" y="777240"/>
                  </a:lnTo>
                  <a:lnTo>
                    <a:pt x="603750" y="812165"/>
                  </a:lnTo>
                  <a:lnTo>
                    <a:pt x="604704" y="851535"/>
                  </a:lnTo>
                  <a:lnTo>
                    <a:pt x="606612" y="894715"/>
                  </a:lnTo>
                  <a:lnTo>
                    <a:pt x="609475" y="941070"/>
                  </a:lnTo>
                  <a:lnTo>
                    <a:pt x="612019" y="988695"/>
                  </a:lnTo>
                  <a:lnTo>
                    <a:pt x="615199" y="1037273"/>
                  </a:lnTo>
                  <a:lnTo>
                    <a:pt x="619015" y="1085533"/>
                  </a:lnTo>
                  <a:lnTo>
                    <a:pt x="622832" y="1132523"/>
                  </a:lnTo>
                  <a:lnTo>
                    <a:pt x="626648" y="1177608"/>
                  </a:lnTo>
                  <a:lnTo>
                    <a:pt x="630465" y="1219200"/>
                  </a:lnTo>
                  <a:lnTo>
                    <a:pt x="634599" y="1256983"/>
                  </a:lnTo>
                  <a:lnTo>
                    <a:pt x="638415" y="1289685"/>
                  </a:lnTo>
                  <a:lnTo>
                    <a:pt x="641595" y="1316038"/>
                  </a:lnTo>
                  <a:lnTo>
                    <a:pt x="643504" y="1326833"/>
                  </a:lnTo>
                  <a:lnTo>
                    <a:pt x="645094" y="1335405"/>
                  </a:lnTo>
                  <a:lnTo>
                    <a:pt x="646366" y="1339215"/>
                  </a:lnTo>
                  <a:lnTo>
                    <a:pt x="648910" y="1348423"/>
                  </a:lnTo>
                  <a:lnTo>
                    <a:pt x="651773" y="1356678"/>
                  </a:lnTo>
                  <a:lnTo>
                    <a:pt x="655907" y="1364615"/>
                  </a:lnTo>
                  <a:lnTo>
                    <a:pt x="660677" y="1372235"/>
                  </a:lnTo>
                  <a:lnTo>
                    <a:pt x="666084" y="1379538"/>
                  </a:lnTo>
                  <a:lnTo>
                    <a:pt x="671808" y="1386205"/>
                  </a:lnTo>
                  <a:lnTo>
                    <a:pt x="678487" y="1392238"/>
                  </a:lnTo>
                  <a:lnTo>
                    <a:pt x="685801" y="1398270"/>
                  </a:lnTo>
                  <a:lnTo>
                    <a:pt x="653681" y="1631951"/>
                  </a:lnTo>
                  <a:lnTo>
                    <a:pt x="644458" y="1700213"/>
                  </a:lnTo>
                  <a:lnTo>
                    <a:pt x="640323" y="1698626"/>
                  </a:lnTo>
                  <a:lnTo>
                    <a:pt x="636189" y="1696721"/>
                  </a:lnTo>
                  <a:lnTo>
                    <a:pt x="630783" y="1694181"/>
                  </a:lnTo>
                  <a:lnTo>
                    <a:pt x="625058" y="1690053"/>
                  </a:lnTo>
                  <a:lnTo>
                    <a:pt x="622196" y="1687831"/>
                  </a:lnTo>
                  <a:lnTo>
                    <a:pt x="619333" y="1685291"/>
                  </a:lnTo>
                  <a:lnTo>
                    <a:pt x="617743" y="1683386"/>
                  </a:lnTo>
                  <a:lnTo>
                    <a:pt x="616153" y="1681163"/>
                  </a:lnTo>
                  <a:lnTo>
                    <a:pt x="612973" y="1675766"/>
                  </a:lnTo>
                  <a:lnTo>
                    <a:pt x="610429" y="1669733"/>
                  </a:lnTo>
                  <a:lnTo>
                    <a:pt x="608203" y="1663383"/>
                  </a:lnTo>
                  <a:lnTo>
                    <a:pt x="604704" y="1652906"/>
                  </a:lnTo>
                  <a:lnTo>
                    <a:pt x="603750" y="1648778"/>
                  </a:lnTo>
                  <a:lnTo>
                    <a:pt x="599934" y="1608138"/>
                  </a:lnTo>
                  <a:lnTo>
                    <a:pt x="589121" y="1487488"/>
                  </a:lnTo>
                  <a:lnTo>
                    <a:pt x="578944" y="1601788"/>
                  </a:lnTo>
                  <a:lnTo>
                    <a:pt x="574810" y="1648778"/>
                  </a:lnTo>
                  <a:lnTo>
                    <a:pt x="573537" y="1652906"/>
                  </a:lnTo>
                  <a:lnTo>
                    <a:pt x="570039" y="1663383"/>
                  </a:lnTo>
                  <a:lnTo>
                    <a:pt x="567813" y="1669733"/>
                  </a:lnTo>
                  <a:lnTo>
                    <a:pt x="565269" y="1675766"/>
                  </a:lnTo>
                  <a:lnTo>
                    <a:pt x="562088" y="1681163"/>
                  </a:lnTo>
                  <a:lnTo>
                    <a:pt x="560498" y="1683386"/>
                  </a:lnTo>
                  <a:lnTo>
                    <a:pt x="558908" y="1685291"/>
                  </a:lnTo>
                  <a:lnTo>
                    <a:pt x="554456" y="1689418"/>
                  </a:lnTo>
                  <a:lnTo>
                    <a:pt x="550321" y="1692276"/>
                  </a:lnTo>
                  <a:lnTo>
                    <a:pt x="546187" y="1695133"/>
                  </a:lnTo>
                  <a:lnTo>
                    <a:pt x="542371" y="1697356"/>
                  </a:lnTo>
                  <a:lnTo>
                    <a:pt x="536328" y="1699578"/>
                  </a:lnTo>
                  <a:lnTo>
                    <a:pt x="534102" y="1700213"/>
                  </a:lnTo>
                  <a:lnTo>
                    <a:pt x="524561" y="1631951"/>
                  </a:lnTo>
                  <a:lnTo>
                    <a:pt x="487670" y="1361440"/>
                  </a:lnTo>
                  <a:lnTo>
                    <a:pt x="463182" y="1356360"/>
                  </a:lnTo>
                  <a:lnTo>
                    <a:pt x="452369" y="1297305"/>
                  </a:lnTo>
                  <a:lnTo>
                    <a:pt x="440920" y="1236345"/>
                  </a:lnTo>
                  <a:lnTo>
                    <a:pt x="434559" y="1201738"/>
                  </a:lnTo>
                  <a:lnTo>
                    <a:pt x="428835" y="1190308"/>
                  </a:lnTo>
                  <a:lnTo>
                    <a:pt x="424064" y="1179195"/>
                  </a:lnTo>
                  <a:lnTo>
                    <a:pt x="419930" y="1167448"/>
                  </a:lnTo>
                  <a:lnTo>
                    <a:pt x="418022" y="1161415"/>
                  </a:lnTo>
                  <a:lnTo>
                    <a:pt x="416113" y="1155383"/>
                  </a:lnTo>
                  <a:lnTo>
                    <a:pt x="415796" y="1150938"/>
                  </a:lnTo>
                  <a:lnTo>
                    <a:pt x="411979" y="1094423"/>
                  </a:lnTo>
                  <a:lnTo>
                    <a:pt x="406573" y="1016318"/>
                  </a:lnTo>
                  <a:lnTo>
                    <a:pt x="400212" y="915035"/>
                  </a:lnTo>
                  <a:lnTo>
                    <a:pt x="389081" y="686118"/>
                  </a:lnTo>
                  <a:lnTo>
                    <a:pt x="388763" y="686118"/>
                  </a:lnTo>
                  <a:lnTo>
                    <a:pt x="384629" y="681038"/>
                  </a:lnTo>
                  <a:lnTo>
                    <a:pt x="379540" y="674370"/>
                  </a:lnTo>
                  <a:lnTo>
                    <a:pt x="379222" y="674053"/>
                  </a:lnTo>
                  <a:lnTo>
                    <a:pt x="378904" y="674370"/>
                  </a:lnTo>
                  <a:lnTo>
                    <a:pt x="378586" y="676275"/>
                  </a:lnTo>
                  <a:lnTo>
                    <a:pt x="377632" y="685483"/>
                  </a:lnTo>
                  <a:lnTo>
                    <a:pt x="377632" y="700088"/>
                  </a:lnTo>
                  <a:lnTo>
                    <a:pt x="377632" y="720090"/>
                  </a:lnTo>
                  <a:lnTo>
                    <a:pt x="378586" y="772795"/>
                  </a:lnTo>
                  <a:lnTo>
                    <a:pt x="380176" y="836613"/>
                  </a:lnTo>
                  <a:lnTo>
                    <a:pt x="382721" y="906145"/>
                  </a:lnTo>
                  <a:lnTo>
                    <a:pt x="385265" y="975043"/>
                  </a:lnTo>
                  <a:lnTo>
                    <a:pt x="387491" y="1036955"/>
                  </a:lnTo>
                  <a:lnTo>
                    <a:pt x="390035" y="1086168"/>
                  </a:lnTo>
                  <a:lnTo>
                    <a:pt x="391625" y="1114108"/>
                  </a:lnTo>
                  <a:lnTo>
                    <a:pt x="385901" y="1114425"/>
                  </a:lnTo>
                  <a:lnTo>
                    <a:pt x="378586" y="1114425"/>
                  </a:lnTo>
                  <a:lnTo>
                    <a:pt x="370317" y="1114425"/>
                  </a:lnTo>
                  <a:lnTo>
                    <a:pt x="360776" y="1113155"/>
                  </a:lnTo>
                  <a:lnTo>
                    <a:pt x="356006" y="1112520"/>
                  </a:lnTo>
                  <a:lnTo>
                    <a:pt x="350600" y="1111568"/>
                  </a:lnTo>
                  <a:lnTo>
                    <a:pt x="345193" y="1109980"/>
                  </a:lnTo>
                  <a:lnTo>
                    <a:pt x="340423" y="1108075"/>
                  </a:lnTo>
                  <a:lnTo>
                    <a:pt x="335016" y="1105535"/>
                  </a:lnTo>
                  <a:lnTo>
                    <a:pt x="329928" y="1102678"/>
                  </a:lnTo>
                  <a:lnTo>
                    <a:pt x="324521" y="1099503"/>
                  </a:lnTo>
                  <a:lnTo>
                    <a:pt x="319751" y="1095693"/>
                  </a:lnTo>
                  <a:lnTo>
                    <a:pt x="318161" y="1085215"/>
                  </a:lnTo>
                  <a:lnTo>
                    <a:pt x="317207" y="1073150"/>
                  </a:lnTo>
                  <a:lnTo>
                    <a:pt x="314662" y="1050290"/>
                  </a:lnTo>
                  <a:lnTo>
                    <a:pt x="312754" y="1023303"/>
                  </a:lnTo>
                  <a:lnTo>
                    <a:pt x="311164" y="994093"/>
                  </a:lnTo>
                  <a:lnTo>
                    <a:pt x="309574" y="962660"/>
                  </a:lnTo>
                  <a:lnTo>
                    <a:pt x="307030" y="895350"/>
                  </a:lnTo>
                  <a:lnTo>
                    <a:pt x="304486" y="826453"/>
                  </a:lnTo>
                  <a:lnTo>
                    <a:pt x="303531" y="761365"/>
                  </a:lnTo>
                  <a:lnTo>
                    <a:pt x="303213" y="704533"/>
                  </a:lnTo>
                  <a:lnTo>
                    <a:pt x="303213" y="681355"/>
                  </a:lnTo>
                  <a:lnTo>
                    <a:pt x="303531" y="661670"/>
                  </a:lnTo>
                  <a:lnTo>
                    <a:pt x="304168" y="646748"/>
                  </a:lnTo>
                  <a:lnTo>
                    <a:pt x="305122" y="637223"/>
                  </a:lnTo>
                  <a:lnTo>
                    <a:pt x="305758" y="626745"/>
                  </a:lnTo>
                  <a:lnTo>
                    <a:pt x="307030" y="616586"/>
                  </a:lnTo>
                  <a:lnTo>
                    <a:pt x="308620" y="606426"/>
                  </a:lnTo>
                  <a:lnTo>
                    <a:pt x="311482" y="596901"/>
                  </a:lnTo>
                  <a:lnTo>
                    <a:pt x="314344" y="587694"/>
                  </a:lnTo>
                  <a:lnTo>
                    <a:pt x="318161" y="579121"/>
                  </a:lnTo>
                  <a:lnTo>
                    <a:pt x="321977" y="570231"/>
                  </a:lnTo>
                  <a:lnTo>
                    <a:pt x="326430" y="561976"/>
                  </a:lnTo>
                  <a:lnTo>
                    <a:pt x="331836" y="554039"/>
                  </a:lnTo>
                  <a:lnTo>
                    <a:pt x="336924" y="546736"/>
                  </a:lnTo>
                  <a:lnTo>
                    <a:pt x="342649" y="539434"/>
                  </a:lnTo>
                  <a:lnTo>
                    <a:pt x="349009" y="532449"/>
                  </a:lnTo>
                  <a:lnTo>
                    <a:pt x="355370" y="526099"/>
                  </a:lnTo>
                  <a:lnTo>
                    <a:pt x="362367" y="519749"/>
                  </a:lnTo>
                  <a:lnTo>
                    <a:pt x="369363" y="513716"/>
                  </a:lnTo>
                  <a:lnTo>
                    <a:pt x="376996" y="508001"/>
                  </a:lnTo>
                  <a:lnTo>
                    <a:pt x="383675" y="502921"/>
                  </a:lnTo>
                  <a:lnTo>
                    <a:pt x="390035" y="498794"/>
                  </a:lnTo>
                  <a:lnTo>
                    <a:pt x="397350" y="494349"/>
                  </a:lnTo>
                  <a:lnTo>
                    <a:pt x="404346" y="490539"/>
                  </a:lnTo>
                  <a:lnTo>
                    <a:pt x="411661" y="486729"/>
                  </a:lnTo>
                  <a:lnTo>
                    <a:pt x="418658" y="483236"/>
                  </a:lnTo>
                  <a:lnTo>
                    <a:pt x="426290" y="479744"/>
                  </a:lnTo>
                  <a:lnTo>
                    <a:pt x="433287" y="476886"/>
                  </a:lnTo>
                  <a:lnTo>
                    <a:pt x="448870" y="471171"/>
                  </a:lnTo>
                  <a:lnTo>
                    <a:pt x="463818" y="466091"/>
                  </a:lnTo>
                  <a:lnTo>
                    <a:pt x="479401" y="461964"/>
                  </a:lnTo>
                  <a:lnTo>
                    <a:pt x="494985" y="459106"/>
                  </a:lnTo>
                  <a:lnTo>
                    <a:pt x="498483" y="458789"/>
                  </a:lnTo>
                  <a:close/>
                  <a:moveTo>
                    <a:pt x="702090" y="457201"/>
                  </a:moveTo>
                  <a:lnTo>
                    <a:pt x="710728" y="457519"/>
                  </a:lnTo>
                  <a:lnTo>
                    <a:pt x="719367" y="458791"/>
                  </a:lnTo>
                  <a:lnTo>
                    <a:pt x="728005" y="460700"/>
                  </a:lnTo>
                  <a:lnTo>
                    <a:pt x="736323" y="462927"/>
                  </a:lnTo>
                  <a:lnTo>
                    <a:pt x="744642" y="465790"/>
                  </a:lnTo>
                  <a:lnTo>
                    <a:pt x="752960" y="469290"/>
                  </a:lnTo>
                  <a:lnTo>
                    <a:pt x="760959" y="473426"/>
                  </a:lnTo>
                  <a:lnTo>
                    <a:pt x="768317" y="477562"/>
                  </a:lnTo>
                  <a:lnTo>
                    <a:pt x="775996" y="482334"/>
                  </a:lnTo>
                  <a:lnTo>
                    <a:pt x="783674" y="487424"/>
                  </a:lnTo>
                  <a:lnTo>
                    <a:pt x="790713" y="492514"/>
                  </a:lnTo>
                  <a:lnTo>
                    <a:pt x="797752" y="498240"/>
                  </a:lnTo>
                  <a:lnTo>
                    <a:pt x="804470" y="503967"/>
                  </a:lnTo>
                  <a:lnTo>
                    <a:pt x="810869" y="510012"/>
                  </a:lnTo>
                  <a:lnTo>
                    <a:pt x="814388" y="513193"/>
                  </a:lnTo>
                  <a:lnTo>
                    <a:pt x="799031" y="518919"/>
                  </a:lnTo>
                  <a:lnTo>
                    <a:pt x="784634" y="524328"/>
                  </a:lnTo>
                  <a:lnTo>
                    <a:pt x="771197" y="530372"/>
                  </a:lnTo>
                  <a:lnTo>
                    <a:pt x="757759" y="535780"/>
                  </a:lnTo>
                  <a:lnTo>
                    <a:pt x="745282" y="541825"/>
                  </a:lnTo>
                  <a:lnTo>
                    <a:pt x="733764" y="548506"/>
                  </a:lnTo>
                  <a:lnTo>
                    <a:pt x="722246" y="554869"/>
                  </a:lnTo>
                  <a:lnTo>
                    <a:pt x="711688" y="561231"/>
                  </a:lnTo>
                  <a:lnTo>
                    <a:pt x="701770" y="567594"/>
                  </a:lnTo>
                  <a:lnTo>
                    <a:pt x="692172" y="574275"/>
                  </a:lnTo>
                  <a:lnTo>
                    <a:pt x="683534" y="580638"/>
                  </a:lnTo>
                  <a:lnTo>
                    <a:pt x="675215" y="587955"/>
                  </a:lnTo>
                  <a:lnTo>
                    <a:pt x="667537" y="594636"/>
                  </a:lnTo>
                  <a:lnTo>
                    <a:pt x="660498" y="601635"/>
                  </a:lnTo>
                  <a:lnTo>
                    <a:pt x="653779" y="608634"/>
                  </a:lnTo>
                  <a:lnTo>
                    <a:pt x="647700" y="615951"/>
                  </a:lnTo>
                  <a:lnTo>
                    <a:pt x="670096" y="482334"/>
                  </a:lnTo>
                  <a:lnTo>
                    <a:pt x="672656" y="467381"/>
                  </a:lnTo>
                  <a:lnTo>
                    <a:pt x="677775" y="464200"/>
                  </a:lnTo>
                  <a:lnTo>
                    <a:pt x="681614" y="461655"/>
                  </a:lnTo>
                  <a:lnTo>
                    <a:pt x="683854" y="459746"/>
                  </a:lnTo>
                  <a:lnTo>
                    <a:pt x="684494" y="459110"/>
                  </a:lnTo>
                  <a:lnTo>
                    <a:pt x="693452" y="457519"/>
                  </a:lnTo>
                  <a:lnTo>
                    <a:pt x="702090" y="457201"/>
                  </a:lnTo>
                  <a:close/>
                  <a:moveTo>
                    <a:pt x="1819767" y="419101"/>
                  </a:moveTo>
                  <a:lnTo>
                    <a:pt x="1828029" y="419418"/>
                  </a:lnTo>
                  <a:lnTo>
                    <a:pt x="1836609" y="420687"/>
                  </a:lnTo>
                  <a:lnTo>
                    <a:pt x="1845189" y="422272"/>
                  </a:lnTo>
                  <a:lnTo>
                    <a:pt x="1853451" y="424810"/>
                  </a:lnTo>
                  <a:lnTo>
                    <a:pt x="1862030" y="427347"/>
                  </a:lnTo>
                  <a:lnTo>
                    <a:pt x="1869657" y="431153"/>
                  </a:lnTo>
                  <a:lnTo>
                    <a:pt x="1877601" y="434959"/>
                  </a:lnTo>
                  <a:lnTo>
                    <a:pt x="1885545" y="439400"/>
                  </a:lnTo>
                  <a:lnTo>
                    <a:pt x="1893172" y="443840"/>
                  </a:lnTo>
                  <a:lnTo>
                    <a:pt x="1900480" y="449232"/>
                  </a:lnTo>
                  <a:lnTo>
                    <a:pt x="1907789" y="454307"/>
                  </a:lnTo>
                  <a:lnTo>
                    <a:pt x="1914462" y="460016"/>
                  </a:lnTo>
                  <a:lnTo>
                    <a:pt x="1921453" y="465725"/>
                  </a:lnTo>
                  <a:lnTo>
                    <a:pt x="1927809" y="471434"/>
                  </a:lnTo>
                  <a:lnTo>
                    <a:pt x="1937977" y="481901"/>
                  </a:lnTo>
                  <a:lnTo>
                    <a:pt x="1947193" y="492051"/>
                  </a:lnTo>
                  <a:lnTo>
                    <a:pt x="1955455" y="502201"/>
                  </a:lnTo>
                  <a:lnTo>
                    <a:pt x="1962763" y="511399"/>
                  </a:lnTo>
                  <a:lnTo>
                    <a:pt x="1968483" y="520279"/>
                  </a:lnTo>
                  <a:lnTo>
                    <a:pt x="1973250" y="528209"/>
                  </a:lnTo>
                  <a:lnTo>
                    <a:pt x="1976427" y="534552"/>
                  </a:lnTo>
                  <a:lnTo>
                    <a:pt x="1977381" y="537090"/>
                  </a:lnTo>
                  <a:lnTo>
                    <a:pt x="1977698" y="539310"/>
                  </a:lnTo>
                  <a:lnTo>
                    <a:pt x="1979923" y="545654"/>
                  </a:lnTo>
                  <a:lnTo>
                    <a:pt x="1981829" y="552949"/>
                  </a:lnTo>
                  <a:lnTo>
                    <a:pt x="1983418" y="561512"/>
                  </a:lnTo>
                  <a:lnTo>
                    <a:pt x="1984689" y="571345"/>
                  </a:lnTo>
                  <a:lnTo>
                    <a:pt x="1985643" y="582129"/>
                  </a:lnTo>
                  <a:lnTo>
                    <a:pt x="1986914" y="594181"/>
                  </a:lnTo>
                  <a:lnTo>
                    <a:pt x="1988185" y="620507"/>
                  </a:lnTo>
                  <a:lnTo>
                    <a:pt x="1989138" y="649687"/>
                  </a:lnTo>
                  <a:lnTo>
                    <a:pt x="1989138" y="681404"/>
                  </a:lnTo>
                  <a:lnTo>
                    <a:pt x="1988820" y="715025"/>
                  </a:lnTo>
                  <a:lnTo>
                    <a:pt x="1987549" y="749914"/>
                  </a:lnTo>
                  <a:lnTo>
                    <a:pt x="1986596" y="785438"/>
                  </a:lnTo>
                  <a:lnTo>
                    <a:pt x="1984689" y="820961"/>
                  </a:lnTo>
                  <a:lnTo>
                    <a:pt x="1982783" y="856485"/>
                  </a:lnTo>
                  <a:lnTo>
                    <a:pt x="1980558" y="890423"/>
                  </a:lnTo>
                  <a:lnTo>
                    <a:pt x="1978016" y="922775"/>
                  </a:lnTo>
                  <a:lnTo>
                    <a:pt x="1975474" y="952906"/>
                  </a:lnTo>
                  <a:lnTo>
                    <a:pt x="1973250" y="979866"/>
                  </a:lnTo>
                  <a:lnTo>
                    <a:pt x="1970707" y="1003972"/>
                  </a:lnTo>
                  <a:lnTo>
                    <a:pt x="1968801" y="1018244"/>
                  </a:lnTo>
                  <a:lnTo>
                    <a:pt x="1967212" y="1030614"/>
                  </a:lnTo>
                  <a:lnTo>
                    <a:pt x="1957997" y="1035689"/>
                  </a:lnTo>
                  <a:lnTo>
                    <a:pt x="1948464" y="1039812"/>
                  </a:lnTo>
                  <a:lnTo>
                    <a:pt x="1939884" y="1042984"/>
                  </a:lnTo>
                  <a:lnTo>
                    <a:pt x="1931622" y="1045522"/>
                  </a:lnTo>
                  <a:lnTo>
                    <a:pt x="1923995" y="1047107"/>
                  </a:lnTo>
                  <a:lnTo>
                    <a:pt x="1920500" y="1047107"/>
                  </a:lnTo>
                  <a:lnTo>
                    <a:pt x="1917322" y="1047425"/>
                  </a:lnTo>
                  <a:lnTo>
                    <a:pt x="1914145" y="1047107"/>
                  </a:lnTo>
                  <a:lnTo>
                    <a:pt x="1911285" y="1046790"/>
                  </a:lnTo>
                  <a:lnTo>
                    <a:pt x="1908425" y="1045522"/>
                  </a:lnTo>
                  <a:lnTo>
                    <a:pt x="1906200" y="1044570"/>
                  </a:lnTo>
                  <a:lnTo>
                    <a:pt x="1907789" y="1016024"/>
                  </a:lnTo>
                  <a:lnTo>
                    <a:pt x="1909378" y="968765"/>
                  </a:lnTo>
                  <a:lnTo>
                    <a:pt x="1910331" y="910088"/>
                  </a:lnTo>
                  <a:lnTo>
                    <a:pt x="1911602" y="845701"/>
                  </a:lnTo>
                  <a:lnTo>
                    <a:pt x="1912238" y="781314"/>
                  </a:lnTo>
                  <a:lnTo>
                    <a:pt x="1912238" y="722320"/>
                  </a:lnTo>
                  <a:lnTo>
                    <a:pt x="1911920" y="696629"/>
                  </a:lnTo>
                  <a:lnTo>
                    <a:pt x="1911602" y="674426"/>
                  </a:lnTo>
                  <a:lnTo>
                    <a:pt x="1910649" y="656982"/>
                  </a:lnTo>
                  <a:lnTo>
                    <a:pt x="1910014" y="644295"/>
                  </a:lnTo>
                  <a:lnTo>
                    <a:pt x="1909696" y="639537"/>
                  </a:lnTo>
                  <a:lnTo>
                    <a:pt x="1909060" y="636682"/>
                  </a:lnTo>
                  <a:lnTo>
                    <a:pt x="1908107" y="635414"/>
                  </a:lnTo>
                  <a:lnTo>
                    <a:pt x="1907789" y="635414"/>
                  </a:lnTo>
                  <a:lnTo>
                    <a:pt x="1907471" y="635731"/>
                  </a:lnTo>
                  <a:lnTo>
                    <a:pt x="1902387" y="644295"/>
                  </a:lnTo>
                  <a:lnTo>
                    <a:pt x="1897938" y="653175"/>
                  </a:lnTo>
                  <a:lnTo>
                    <a:pt x="1896985" y="655713"/>
                  </a:lnTo>
                  <a:lnTo>
                    <a:pt x="1881732" y="956395"/>
                  </a:lnTo>
                  <a:lnTo>
                    <a:pt x="1876966" y="1027760"/>
                  </a:lnTo>
                  <a:lnTo>
                    <a:pt x="1872835" y="1088340"/>
                  </a:lnTo>
                  <a:lnTo>
                    <a:pt x="1870928" y="1111811"/>
                  </a:lnTo>
                  <a:lnTo>
                    <a:pt x="1870610" y="1115935"/>
                  </a:lnTo>
                  <a:lnTo>
                    <a:pt x="1867750" y="1127670"/>
                  </a:lnTo>
                  <a:lnTo>
                    <a:pt x="1866797" y="1132428"/>
                  </a:lnTo>
                  <a:lnTo>
                    <a:pt x="1864890" y="1136868"/>
                  </a:lnTo>
                  <a:lnTo>
                    <a:pt x="1862348" y="1141309"/>
                  </a:lnTo>
                  <a:lnTo>
                    <a:pt x="1859170" y="1145432"/>
                  </a:lnTo>
                  <a:lnTo>
                    <a:pt x="1854722" y="1150507"/>
                  </a:lnTo>
                  <a:lnTo>
                    <a:pt x="1848684" y="1155581"/>
                  </a:lnTo>
                  <a:lnTo>
                    <a:pt x="1847731" y="1163194"/>
                  </a:lnTo>
                  <a:lnTo>
                    <a:pt x="1833431" y="1252320"/>
                  </a:lnTo>
                  <a:lnTo>
                    <a:pt x="1822627" y="1317024"/>
                  </a:lnTo>
                  <a:lnTo>
                    <a:pt x="1808010" y="1320513"/>
                  </a:lnTo>
                  <a:lnTo>
                    <a:pt x="1770513" y="1592332"/>
                  </a:lnTo>
                  <a:lnTo>
                    <a:pt x="1760980" y="1660525"/>
                  </a:lnTo>
                  <a:lnTo>
                    <a:pt x="1757166" y="1658939"/>
                  </a:lnTo>
                  <a:lnTo>
                    <a:pt x="1753035" y="1657036"/>
                  </a:lnTo>
                  <a:lnTo>
                    <a:pt x="1747951" y="1654499"/>
                  </a:lnTo>
                  <a:lnTo>
                    <a:pt x="1742231" y="1650693"/>
                  </a:lnTo>
                  <a:lnTo>
                    <a:pt x="1739054" y="1648472"/>
                  </a:lnTo>
                  <a:lnTo>
                    <a:pt x="1736511" y="1645618"/>
                  </a:lnTo>
                  <a:lnTo>
                    <a:pt x="1734605" y="1643715"/>
                  </a:lnTo>
                  <a:lnTo>
                    <a:pt x="1733016" y="1641495"/>
                  </a:lnTo>
                  <a:lnTo>
                    <a:pt x="1730156" y="1636103"/>
                  </a:lnTo>
                  <a:lnTo>
                    <a:pt x="1727614" y="1630076"/>
                  </a:lnTo>
                  <a:lnTo>
                    <a:pt x="1725390" y="1624050"/>
                  </a:lnTo>
                  <a:lnTo>
                    <a:pt x="1721894" y="1613583"/>
                  </a:lnTo>
                  <a:lnTo>
                    <a:pt x="1720305" y="1609143"/>
                  </a:lnTo>
                  <a:lnTo>
                    <a:pt x="1717128" y="1568861"/>
                  </a:lnTo>
                  <a:lnTo>
                    <a:pt x="1706006" y="1448334"/>
                  </a:lnTo>
                  <a:lnTo>
                    <a:pt x="1695837" y="1562201"/>
                  </a:lnTo>
                  <a:lnTo>
                    <a:pt x="1691706" y="1609143"/>
                  </a:lnTo>
                  <a:lnTo>
                    <a:pt x="1690753" y="1613583"/>
                  </a:lnTo>
                  <a:lnTo>
                    <a:pt x="1687257" y="1624050"/>
                  </a:lnTo>
                  <a:lnTo>
                    <a:pt x="1685033" y="1630076"/>
                  </a:lnTo>
                  <a:lnTo>
                    <a:pt x="1681855" y="1636103"/>
                  </a:lnTo>
                  <a:lnTo>
                    <a:pt x="1678995" y="1641495"/>
                  </a:lnTo>
                  <a:lnTo>
                    <a:pt x="1677406" y="1643715"/>
                  </a:lnTo>
                  <a:lnTo>
                    <a:pt x="1675818" y="1645618"/>
                  </a:lnTo>
                  <a:lnTo>
                    <a:pt x="1671369" y="1649741"/>
                  </a:lnTo>
                  <a:lnTo>
                    <a:pt x="1667238" y="1652913"/>
                  </a:lnTo>
                  <a:lnTo>
                    <a:pt x="1663107" y="1655767"/>
                  </a:lnTo>
                  <a:lnTo>
                    <a:pt x="1658976" y="1657670"/>
                  </a:lnTo>
                  <a:lnTo>
                    <a:pt x="1653256" y="1659891"/>
                  </a:lnTo>
                  <a:lnTo>
                    <a:pt x="1651032" y="1660525"/>
                  </a:lnTo>
                  <a:lnTo>
                    <a:pt x="1641816" y="1592332"/>
                  </a:lnTo>
                  <a:lnTo>
                    <a:pt x="1614488" y="1395366"/>
                  </a:lnTo>
                  <a:lnTo>
                    <a:pt x="1621161" y="1389657"/>
                  </a:lnTo>
                  <a:lnTo>
                    <a:pt x="1627199" y="1383313"/>
                  </a:lnTo>
                  <a:lnTo>
                    <a:pt x="1632283" y="1376653"/>
                  </a:lnTo>
                  <a:lnTo>
                    <a:pt x="1637367" y="1369358"/>
                  </a:lnTo>
                  <a:lnTo>
                    <a:pt x="1641498" y="1362063"/>
                  </a:lnTo>
                  <a:lnTo>
                    <a:pt x="1644994" y="1354133"/>
                  </a:lnTo>
                  <a:lnTo>
                    <a:pt x="1647854" y="1345887"/>
                  </a:lnTo>
                  <a:lnTo>
                    <a:pt x="1650078" y="1337006"/>
                  </a:lnTo>
                  <a:lnTo>
                    <a:pt x="1652620" y="1321464"/>
                  </a:lnTo>
                  <a:lnTo>
                    <a:pt x="1656116" y="1299896"/>
                  </a:lnTo>
                  <a:lnTo>
                    <a:pt x="1659929" y="1270399"/>
                  </a:lnTo>
                  <a:lnTo>
                    <a:pt x="1664378" y="1234875"/>
                  </a:lnTo>
                  <a:lnTo>
                    <a:pt x="1668827" y="1195546"/>
                  </a:lnTo>
                  <a:lnTo>
                    <a:pt x="1673275" y="1152410"/>
                  </a:lnTo>
                  <a:lnTo>
                    <a:pt x="1678360" y="1106419"/>
                  </a:lnTo>
                  <a:lnTo>
                    <a:pt x="1683126" y="1058843"/>
                  </a:lnTo>
                  <a:lnTo>
                    <a:pt x="1687575" y="1009998"/>
                  </a:lnTo>
                  <a:lnTo>
                    <a:pt x="1692024" y="961470"/>
                  </a:lnTo>
                  <a:lnTo>
                    <a:pt x="1695837" y="913894"/>
                  </a:lnTo>
                  <a:lnTo>
                    <a:pt x="1699332" y="867903"/>
                  </a:lnTo>
                  <a:lnTo>
                    <a:pt x="1702192" y="824767"/>
                  </a:lnTo>
                  <a:lnTo>
                    <a:pt x="1704417" y="785438"/>
                  </a:lnTo>
                  <a:lnTo>
                    <a:pt x="1705688" y="750548"/>
                  </a:lnTo>
                  <a:lnTo>
                    <a:pt x="1706006" y="721051"/>
                  </a:lnTo>
                  <a:lnTo>
                    <a:pt x="1706006" y="708364"/>
                  </a:lnTo>
                  <a:lnTo>
                    <a:pt x="1705688" y="697897"/>
                  </a:lnTo>
                  <a:lnTo>
                    <a:pt x="1705052" y="688699"/>
                  </a:lnTo>
                  <a:lnTo>
                    <a:pt x="1703781" y="681721"/>
                  </a:lnTo>
                  <a:lnTo>
                    <a:pt x="1701557" y="672840"/>
                  </a:lnTo>
                  <a:lnTo>
                    <a:pt x="1699968" y="668083"/>
                  </a:lnTo>
                  <a:lnTo>
                    <a:pt x="1698061" y="663325"/>
                  </a:lnTo>
                  <a:lnTo>
                    <a:pt x="1695837" y="658567"/>
                  </a:lnTo>
                  <a:lnTo>
                    <a:pt x="1693613" y="653493"/>
                  </a:lnTo>
                  <a:lnTo>
                    <a:pt x="1690753" y="648735"/>
                  </a:lnTo>
                  <a:lnTo>
                    <a:pt x="1687575" y="643660"/>
                  </a:lnTo>
                  <a:lnTo>
                    <a:pt x="1680266" y="633511"/>
                  </a:lnTo>
                  <a:lnTo>
                    <a:pt x="1694566" y="494588"/>
                  </a:lnTo>
                  <a:lnTo>
                    <a:pt x="1689164" y="476509"/>
                  </a:lnTo>
                  <a:lnTo>
                    <a:pt x="1694884" y="463505"/>
                  </a:lnTo>
                  <a:lnTo>
                    <a:pt x="1699650" y="452087"/>
                  </a:lnTo>
                  <a:lnTo>
                    <a:pt x="1723483" y="452087"/>
                  </a:lnTo>
                  <a:lnTo>
                    <a:pt x="1727932" y="463505"/>
                  </a:lnTo>
                  <a:lnTo>
                    <a:pt x="1733016" y="476509"/>
                  </a:lnTo>
                  <a:lnTo>
                    <a:pt x="1728567" y="498077"/>
                  </a:lnTo>
                  <a:lnTo>
                    <a:pt x="1745727" y="694408"/>
                  </a:lnTo>
                  <a:lnTo>
                    <a:pt x="1787672" y="444157"/>
                  </a:lnTo>
                  <a:lnTo>
                    <a:pt x="1790532" y="429250"/>
                  </a:lnTo>
                  <a:lnTo>
                    <a:pt x="1795617" y="425761"/>
                  </a:lnTo>
                  <a:lnTo>
                    <a:pt x="1799430" y="423224"/>
                  </a:lnTo>
                  <a:lnTo>
                    <a:pt x="1801654" y="421321"/>
                  </a:lnTo>
                  <a:lnTo>
                    <a:pt x="1801972" y="420687"/>
                  </a:lnTo>
                  <a:lnTo>
                    <a:pt x="1810552" y="419418"/>
                  </a:lnTo>
                  <a:lnTo>
                    <a:pt x="1819767" y="419101"/>
                  </a:lnTo>
                  <a:close/>
                  <a:moveTo>
                    <a:pt x="1616502" y="419101"/>
                  </a:moveTo>
                  <a:lnTo>
                    <a:pt x="1620650" y="419419"/>
                  </a:lnTo>
                  <a:lnTo>
                    <a:pt x="1626712" y="449632"/>
                  </a:lnTo>
                  <a:lnTo>
                    <a:pt x="1658938" y="608014"/>
                  </a:lnTo>
                  <a:lnTo>
                    <a:pt x="1650004" y="600063"/>
                  </a:lnTo>
                  <a:lnTo>
                    <a:pt x="1640751" y="591794"/>
                  </a:lnTo>
                  <a:lnTo>
                    <a:pt x="1630860" y="583525"/>
                  </a:lnTo>
                  <a:lnTo>
                    <a:pt x="1620331" y="575574"/>
                  </a:lnTo>
                  <a:lnTo>
                    <a:pt x="1609163" y="567623"/>
                  </a:lnTo>
                  <a:lnTo>
                    <a:pt x="1597996" y="559990"/>
                  </a:lnTo>
                  <a:lnTo>
                    <a:pt x="1585871" y="552358"/>
                  </a:lnTo>
                  <a:lnTo>
                    <a:pt x="1573747" y="544725"/>
                  </a:lnTo>
                  <a:lnTo>
                    <a:pt x="1561303" y="537728"/>
                  </a:lnTo>
                  <a:lnTo>
                    <a:pt x="1548221" y="530413"/>
                  </a:lnTo>
                  <a:lnTo>
                    <a:pt x="1534820" y="523734"/>
                  </a:lnTo>
                  <a:lnTo>
                    <a:pt x="1521419" y="517374"/>
                  </a:lnTo>
                  <a:lnTo>
                    <a:pt x="1507699" y="511013"/>
                  </a:lnTo>
                  <a:lnTo>
                    <a:pt x="1493660" y="504970"/>
                  </a:lnTo>
                  <a:lnTo>
                    <a:pt x="1479621" y="499245"/>
                  </a:lnTo>
                  <a:lnTo>
                    <a:pt x="1465263" y="494475"/>
                  </a:lnTo>
                  <a:lnTo>
                    <a:pt x="1472283" y="487160"/>
                  </a:lnTo>
                  <a:lnTo>
                    <a:pt x="1479302" y="480799"/>
                  </a:lnTo>
                  <a:lnTo>
                    <a:pt x="1486641" y="474439"/>
                  </a:lnTo>
                  <a:lnTo>
                    <a:pt x="1494298" y="468396"/>
                  </a:lnTo>
                  <a:lnTo>
                    <a:pt x="1500999" y="463944"/>
                  </a:lnTo>
                  <a:lnTo>
                    <a:pt x="1507699" y="459173"/>
                  </a:lnTo>
                  <a:lnTo>
                    <a:pt x="1514719" y="455039"/>
                  </a:lnTo>
                  <a:lnTo>
                    <a:pt x="1521738" y="450904"/>
                  </a:lnTo>
                  <a:lnTo>
                    <a:pt x="1528758" y="447406"/>
                  </a:lnTo>
                  <a:lnTo>
                    <a:pt x="1536415" y="443907"/>
                  </a:lnTo>
                  <a:lnTo>
                    <a:pt x="1543435" y="440409"/>
                  </a:lnTo>
                  <a:lnTo>
                    <a:pt x="1551093" y="437229"/>
                  </a:lnTo>
                  <a:lnTo>
                    <a:pt x="1566089" y="431504"/>
                  </a:lnTo>
                  <a:lnTo>
                    <a:pt x="1581723" y="426415"/>
                  </a:lnTo>
                  <a:lnTo>
                    <a:pt x="1597358" y="422917"/>
                  </a:lnTo>
                  <a:lnTo>
                    <a:pt x="1612673" y="419419"/>
                  </a:lnTo>
                  <a:lnTo>
                    <a:pt x="1616502" y="419101"/>
                  </a:lnTo>
                  <a:close/>
                  <a:moveTo>
                    <a:pt x="610198" y="38100"/>
                  </a:moveTo>
                  <a:lnTo>
                    <a:pt x="618114" y="38418"/>
                  </a:lnTo>
                  <a:lnTo>
                    <a:pt x="620963" y="38418"/>
                  </a:lnTo>
                  <a:lnTo>
                    <a:pt x="612731" y="41593"/>
                  </a:lnTo>
                  <a:lnTo>
                    <a:pt x="605449" y="44768"/>
                  </a:lnTo>
                  <a:lnTo>
                    <a:pt x="597850" y="48260"/>
                  </a:lnTo>
                  <a:lnTo>
                    <a:pt x="590568" y="52071"/>
                  </a:lnTo>
                  <a:lnTo>
                    <a:pt x="593418" y="53023"/>
                  </a:lnTo>
                  <a:lnTo>
                    <a:pt x="601650" y="52388"/>
                  </a:lnTo>
                  <a:lnTo>
                    <a:pt x="610832" y="52071"/>
                  </a:lnTo>
                  <a:lnTo>
                    <a:pt x="620647" y="52388"/>
                  </a:lnTo>
                  <a:lnTo>
                    <a:pt x="630462" y="53023"/>
                  </a:lnTo>
                  <a:lnTo>
                    <a:pt x="640911" y="54293"/>
                  </a:lnTo>
                  <a:lnTo>
                    <a:pt x="651359" y="56198"/>
                  </a:lnTo>
                  <a:lnTo>
                    <a:pt x="662124" y="59055"/>
                  </a:lnTo>
                  <a:lnTo>
                    <a:pt x="672573" y="62548"/>
                  </a:lnTo>
                  <a:lnTo>
                    <a:pt x="677639" y="64771"/>
                  </a:lnTo>
                  <a:lnTo>
                    <a:pt x="682705" y="67311"/>
                  </a:lnTo>
                  <a:lnTo>
                    <a:pt x="687771" y="70168"/>
                  </a:lnTo>
                  <a:lnTo>
                    <a:pt x="693153" y="73025"/>
                  </a:lnTo>
                  <a:lnTo>
                    <a:pt x="697902" y="76200"/>
                  </a:lnTo>
                  <a:lnTo>
                    <a:pt x="702968" y="79693"/>
                  </a:lnTo>
                  <a:lnTo>
                    <a:pt x="707718" y="83503"/>
                  </a:lnTo>
                  <a:lnTo>
                    <a:pt x="712150" y="87630"/>
                  </a:lnTo>
                  <a:lnTo>
                    <a:pt x="716583" y="92393"/>
                  </a:lnTo>
                  <a:lnTo>
                    <a:pt x="721332" y="96838"/>
                  </a:lnTo>
                  <a:lnTo>
                    <a:pt x="725765" y="101918"/>
                  </a:lnTo>
                  <a:lnTo>
                    <a:pt x="729881" y="107633"/>
                  </a:lnTo>
                  <a:lnTo>
                    <a:pt x="733680" y="113348"/>
                  </a:lnTo>
                  <a:lnTo>
                    <a:pt x="737480" y="119698"/>
                  </a:lnTo>
                  <a:lnTo>
                    <a:pt x="740963" y="126366"/>
                  </a:lnTo>
                  <a:lnTo>
                    <a:pt x="744446" y="133351"/>
                  </a:lnTo>
                  <a:lnTo>
                    <a:pt x="750778" y="148908"/>
                  </a:lnTo>
                  <a:lnTo>
                    <a:pt x="756794" y="163831"/>
                  </a:lnTo>
                  <a:lnTo>
                    <a:pt x="761860" y="178118"/>
                  </a:lnTo>
                  <a:lnTo>
                    <a:pt x="765976" y="191453"/>
                  </a:lnTo>
                  <a:lnTo>
                    <a:pt x="769142" y="204153"/>
                  </a:lnTo>
                  <a:lnTo>
                    <a:pt x="772308" y="216853"/>
                  </a:lnTo>
                  <a:lnTo>
                    <a:pt x="774208" y="228601"/>
                  </a:lnTo>
                  <a:lnTo>
                    <a:pt x="775474" y="240348"/>
                  </a:lnTo>
                  <a:lnTo>
                    <a:pt x="776741" y="251461"/>
                  </a:lnTo>
                  <a:lnTo>
                    <a:pt x="777058" y="262256"/>
                  </a:lnTo>
                  <a:lnTo>
                    <a:pt x="777058" y="273051"/>
                  </a:lnTo>
                  <a:lnTo>
                    <a:pt x="776424" y="283211"/>
                  </a:lnTo>
                  <a:lnTo>
                    <a:pt x="775474" y="293371"/>
                  </a:lnTo>
                  <a:lnTo>
                    <a:pt x="774525" y="303531"/>
                  </a:lnTo>
                  <a:lnTo>
                    <a:pt x="772941" y="313691"/>
                  </a:lnTo>
                  <a:lnTo>
                    <a:pt x="771042" y="323851"/>
                  </a:lnTo>
                  <a:lnTo>
                    <a:pt x="769459" y="334011"/>
                  </a:lnTo>
                  <a:lnTo>
                    <a:pt x="768509" y="343536"/>
                  </a:lnTo>
                  <a:lnTo>
                    <a:pt x="767559" y="352426"/>
                  </a:lnTo>
                  <a:lnTo>
                    <a:pt x="767559" y="360364"/>
                  </a:lnTo>
                  <a:lnTo>
                    <a:pt x="768192" y="367984"/>
                  </a:lnTo>
                  <a:lnTo>
                    <a:pt x="768509" y="374651"/>
                  </a:lnTo>
                  <a:lnTo>
                    <a:pt x="769459" y="380684"/>
                  </a:lnTo>
                  <a:lnTo>
                    <a:pt x="771042" y="386716"/>
                  </a:lnTo>
                  <a:lnTo>
                    <a:pt x="772625" y="391479"/>
                  </a:lnTo>
                  <a:lnTo>
                    <a:pt x="774841" y="395924"/>
                  </a:lnTo>
                  <a:lnTo>
                    <a:pt x="777058" y="400051"/>
                  </a:lnTo>
                  <a:lnTo>
                    <a:pt x="779274" y="403861"/>
                  </a:lnTo>
                  <a:lnTo>
                    <a:pt x="781807" y="407036"/>
                  </a:lnTo>
                  <a:lnTo>
                    <a:pt x="784656" y="409894"/>
                  </a:lnTo>
                  <a:lnTo>
                    <a:pt x="787506" y="412116"/>
                  </a:lnTo>
                  <a:lnTo>
                    <a:pt x="790672" y="414339"/>
                  </a:lnTo>
                  <a:lnTo>
                    <a:pt x="793522" y="415926"/>
                  </a:lnTo>
                  <a:lnTo>
                    <a:pt x="796688" y="417514"/>
                  </a:lnTo>
                  <a:lnTo>
                    <a:pt x="799854" y="418784"/>
                  </a:lnTo>
                  <a:lnTo>
                    <a:pt x="803020" y="419419"/>
                  </a:lnTo>
                  <a:lnTo>
                    <a:pt x="808720" y="420371"/>
                  </a:lnTo>
                  <a:lnTo>
                    <a:pt x="813786" y="421006"/>
                  </a:lnTo>
                  <a:lnTo>
                    <a:pt x="818852" y="421006"/>
                  </a:lnTo>
                  <a:lnTo>
                    <a:pt x="822018" y="420371"/>
                  </a:lnTo>
                  <a:lnTo>
                    <a:pt x="825501" y="420054"/>
                  </a:lnTo>
                  <a:lnTo>
                    <a:pt x="824551" y="422911"/>
                  </a:lnTo>
                  <a:lnTo>
                    <a:pt x="823601" y="425451"/>
                  </a:lnTo>
                  <a:lnTo>
                    <a:pt x="822018" y="429261"/>
                  </a:lnTo>
                  <a:lnTo>
                    <a:pt x="819801" y="433389"/>
                  </a:lnTo>
                  <a:lnTo>
                    <a:pt x="817268" y="437834"/>
                  </a:lnTo>
                  <a:lnTo>
                    <a:pt x="813469" y="442279"/>
                  </a:lnTo>
                  <a:lnTo>
                    <a:pt x="809353" y="446724"/>
                  </a:lnTo>
                  <a:lnTo>
                    <a:pt x="806820" y="448629"/>
                  </a:lnTo>
                  <a:lnTo>
                    <a:pt x="803970" y="450534"/>
                  </a:lnTo>
                  <a:lnTo>
                    <a:pt x="801121" y="452439"/>
                  </a:lnTo>
                  <a:lnTo>
                    <a:pt x="797954" y="454344"/>
                  </a:lnTo>
                  <a:lnTo>
                    <a:pt x="794788" y="455614"/>
                  </a:lnTo>
                  <a:lnTo>
                    <a:pt x="790989" y="456884"/>
                  </a:lnTo>
                  <a:lnTo>
                    <a:pt x="787189" y="457836"/>
                  </a:lnTo>
                  <a:lnTo>
                    <a:pt x="783073" y="458471"/>
                  </a:lnTo>
                  <a:lnTo>
                    <a:pt x="778641" y="458789"/>
                  </a:lnTo>
                  <a:lnTo>
                    <a:pt x="774208" y="458789"/>
                  </a:lnTo>
                  <a:lnTo>
                    <a:pt x="768825" y="458471"/>
                  </a:lnTo>
                  <a:lnTo>
                    <a:pt x="763443" y="458154"/>
                  </a:lnTo>
                  <a:lnTo>
                    <a:pt x="758060" y="456884"/>
                  </a:lnTo>
                  <a:lnTo>
                    <a:pt x="752361" y="454979"/>
                  </a:lnTo>
                  <a:lnTo>
                    <a:pt x="746029" y="453074"/>
                  </a:lnTo>
                  <a:lnTo>
                    <a:pt x="739696" y="450534"/>
                  </a:lnTo>
                  <a:lnTo>
                    <a:pt x="693470" y="431484"/>
                  </a:lnTo>
                  <a:lnTo>
                    <a:pt x="695686" y="420371"/>
                  </a:lnTo>
                  <a:lnTo>
                    <a:pt x="697586" y="407354"/>
                  </a:lnTo>
                  <a:lnTo>
                    <a:pt x="699802" y="390526"/>
                  </a:lnTo>
                  <a:lnTo>
                    <a:pt x="701702" y="369889"/>
                  </a:lnTo>
                  <a:lnTo>
                    <a:pt x="702968" y="358459"/>
                  </a:lnTo>
                  <a:lnTo>
                    <a:pt x="703285" y="346394"/>
                  </a:lnTo>
                  <a:lnTo>
                    <a:pt x="703602" y="333694"/>
                  </a:lnTo>
                  <a:lnTo>
                    <a:pt x="703602" y="320359"/>
                  </a:lnTo>
                  <a:lnTo>
                    <a:pt x="703602" y="307024"/>
                  </a:lnTo>
                  <a:lnTo>
                    <a:pt x="702968" y="293053"/>
                  </a:lnTo>
                  <a:lnTo>
                    <a:pt x="701385" y="304801"/>
                  </a:lnTo>
                  <a:lnTo>
                    <a:pt x="699169" y="315596"/>
                  </a:lnTo>
                  <a:lnTo>
                    <a:pt x="696952" y="326391"/>
                  </a:lnTo>
                  <a:lnTo>
                    <a:pt x="694103" y="337504"/>
                  </a:lnTo>
                  <a:lnTo>
                    <a:pt x="691253" y="347664"/>
                  </a:lnTo>
                  <a:lnTo>
                    <a:pt x="687771" y="357189"/>
                  </a:lnTo>
                  <a:lnTo>
                    <a:pt x="684604" y="367031"/>
                  </a:lnTo>
                  <a:lnTo>
                    <a:pt x="680488" y="376239"/>
                  </a:lnTo>
                  <a:lnTo>
                    <a:pt x="676372" y="384811"/>
                  </a:lnTo>
                  <a:lnTo>
                    <a:pt x="671623" y="393066"/>
                  </a:lnTo>
                  <a:lnTo>
                    <a:pt x="666874" y="401004"/>
                  </a:lnTo>
                  <a:lnTo>
                    <a:pt x="662124" y="407989"/>
                  </a:lnTo>
                  <a:lnTo>
                    <a:pt x="656742" y="414974"/>
                  </a:lnTo>
                  <a:lnTo>
                    <a:pt x="651042" y="421006"/>
                  </a:lnTo>
                  <a:lnTo>
                    <a:pt x="645027" y="426404"/>
                  </a:lnTo>
                  <a:lnTo>
                    <a:pt x="639011" y="431484"/>
                  </a:lnTo>
                  <a:lnTo>
                    <a:pt x="633312" y="435294"/>
                  </a:lnTo>
                  <a:lnTo>
                    <a:pt x="627929" y="438151"/>
                  </a:lnTo>
                  <a:lnTo>
                    <a:pt x="622230" y="441326"/>
                  </a:lnTo>
                  <a:lnTo>
                    <a:pt x="616531" y="443549"/>
                  </a:lnTo>
                  <a:lnTo>
                    <a:pt x="610515" y="444819"/>
                  </a:lnTo>
                  <a:lnTo>
                    <a:pt x="604183" y="446089"/>
                  </a:lnTo>
                  <a:lnTo>
                    <a:pt x="597850" y="446724"/>
                  </a:lnTo>
                  <a:lnTo>
                    <a:pt x="591201" y="446724"/>
                  </a:lnTo>
                  <a:lnTo>
                    <a:pt x="586135" y="446406"/>
                  </a:lnTo>
                  <a:lnTo>
                    <a:pt x="581703" y="445771"/>
                  </a:lnTo>
                  <a:lnTo>
                    <a:pt x="576953" y="444501"/>
                  </a:lnTo>
                  <a:lnTo>
                    <a:pt x="572204" y="442914"/>
                  </a:lnTo>
                  <a:lnTo>
                    <a:pt x="567771" y="441326"/>
                  </a:lnTo>
                  <a:lnTo>
                    <a:pt x="563339" y="438786"/>
                  </a:lnTo>
                  <a:lnTo>
                    <a:pt x="559222" y="436246"/>
                  </a:lnTo>
                  <a:lnTo>
                    <a:pt x="555106" y="433706"/>
                  </a:lnTo>
                  <a:lnTo>
                    <a:pt x="549091" y="429261"/>
                  </a:lnTo>
                  <a:lnTo>
                    <a:pt x="543391" y="424181"/>
                  </a:lnTo>
                  <a:lnTo>
                    <a:pt x="538009" y="419101"/>
                  </a:lnTo>
                  <a:lnTo>
                    <a:pt x="532626" y="413069"/>
                  </a:lnTo>
                  <a:lnTo>
                    <a:pt x="527244" y="406719"/>
                  </a:lnTo>
                  <a:lnTo>
                    <a:pt x="522495" y="399416"/>
                  </a:lnTo>
                  <a:lnTo>
                    <a:pt x="517745" y="392431"/>
                  </a:lnTo>
                  <a:lnTo>
                    <a:pt x="512996" y="384494"/>
                  </a:lnTo>
                  <a:lnTo>
                    <a:pt x="508563" y="376556"/>
                  </a:lnTo>
                  <a:lnTo>
                    <a:pt x="504447" y="367984"/>
                  </a:lnTo>
                  <a:lnTo>
                    <a:pt x="500648" y="359094"/>
                  </a:lnTo>
                  <a:lnTo>
                    <a:pt x="496848" y="349886"/>
                  </a:lnTo>
                  <a:lnTo>
                    <a:pt x="493366" y="340679"/>
                  </a:lnTo>
                  <a:lnTo>
                    <a:pt x="489883" y="331154"/>
                  </a:lnTo>
                  <a:lnTo>
                    <a:pt x="486717" y="321311"/>
                  </a:lnTo>
                  <a:lnTo>
                    <a:pt x="483867" y="311151"/>
                  </a:lnTo>
                  <a:lnTo>
                    <a:pt x="484500" y="323534"/>
                  </a:lnTo>
                  <a:lnTo>
                    <a:pt x="485450" y="335599"/>
                  </a:lnTo>
                  <a:lnTo>
                    <a:pt x="487666" y="358459"/>
                  </a:lnTo>
                  <a:lnTo>
                    <a:pt x="490199" y="378779"/>
                  </a:lnTo>
                  <a:lnTo>
                    <a:pt x="493366" y="396559"/>
                  </a:lnTo>
                  <a:lnTo>
                    <a:pt x="495899" y="411164"/>
                  </a:lnTo>
                  <a:lnTo>
                    <a:pt x="498115" y="421959"/>
                  </a:lnTo>
                  <a:lnTo>
                    <a:pt x="500015" y="431484"/>
                  </a:lnTo>
                  <a:lnTo>
                    <a:pt x="454105" y="450534"/>
                  </a:lnTo>
                  <a:lnTo>
                    <a:pt x="447772" y="453074"/>
                  </a:lnTo>
                  <a:lnTo>
                    <a:pt x="441440" y="454979"/>
                  </a:lnTo>
                  <a:lnTo>
                    <a:pt x="435424" y="456884"/>
                  </a:lnTo>
                  <a:lnTo>
                    <a:pt x="429725" y="458154"/>
                  </a:lnTo>
                  <a:lnTo>
                    <a:pt x="424659" y="458471"/>
                  </a:lnTo>
                  <a:lnTo>
                    <a:pt x="419593" y="458789"/>
                  </a:lnTo>
                  <a:lnTo>
                    <a:pt x="414844" y="458789"/>
                  </a:lnTo>
                  <a:lnTo>
                    <a:pt x="410728" y="458471"/>
                  </a:lnTo>
                  <a:lnTo>
                    <a:pt x="406611" y="457836"/>
                  </a:lnTo>
                  <a:lnTo>
                    <a:pt x="402495" y="456884"/>
                  </a:lnTo>
                  <a:lnTo>
                    <a:pt x="399013" y="455614"/>
                  </a:lnTo>
                  <a:lnTo>
                    <a:pt x="395846" y="454344"/>
                  </a:lnTo>
                  <a:lnTo>
                    <a:pt x="392364" y="452439"/>
                  </a:lnTo>
                  <a:lnTo>
                    <a:pt x="389831" y="450534"/>
                  </a:lnTo>
                  <a:lnTo>
                    <a:pt x="386664" y="448629"/>
                  </a:lnTo>
                  <a:lnTo>
                    <a:pt x="384448" y="446724"/>
                  </a:lnTo>
                  <a:lnTo>
                    <a:pt x="380015" y="442279"/>
                  </a:lnTo>
                  <a:lnTo>
                    <a:pt x="376533" y="437834"/>
                  </a:lnTo>
                  <a:lnTo>
                    <a:pt x="374000" y="433389"/>
                  </a:lnTo>
                  <a:lnTo>
                    <a:pt x="371783" y="429261"/>
                  </a:lnTo>
                  <a:lnTo>
                    <a:pt x="370200" y="425451"/>
                  </a:lnTo>
                  <a:lnTo>
                    <a:pt x="369250" y="422911"/>
                  </a:lnTo>
                  <a:lnTo>
                    <a:pt x="368300" y="420054"/>
                  </a:lnTo>
                  <a:lnTo>
                    <a:pt x="371467" y="420371"/>
                  </a:lnTo>
                  <a:lnTo>
                    <a:pt x="375266" y="421006"/>
                  </a:lnTo>
                  <a:lnTo>
                    <a:pt x="379699" y="421006"/>
                  </a:lnTo>
                  <a:lnTo>
                    <a:pt x="384765" y="420371"/>
                  </a:lnTo>
                  <a:lnTo>
                    <a:pt x="390780" y="419419"/>
                  </a:lnTo>
                  <a:lnTo>
                    <a:pt x="393947" y="418784"/>
                  </a:lnTo>
                  <a:lnTo>
                    <a:pt x="396796" y="417514"/>
                  </a:lnTo>
                  <a:lnTo>
                    <a:pt x="399962" y="415926"/>
                  </a:lnTo>
                  <a:lnTo>
                    <a:pt x="403129" y="414339"/>
                  </a:lnTo>
                  <a:lnTo>
                    <a:pt x="406295" y="412116"/>
                  </a:lnTo>
                  <a:lnTo>
                    <a:pt x="408828" y="409894"/>
                  </a:lnTo>
                  <a:lnTo>
                    <a:pt x="411994" y="407036"/>
                  </a:lnTo>
                  <a:lnTo>
                    <a:pt x="414527" y="403861"/>
                  </a:lnTo>
                  <a:lnTo>
                    <a:pt x="416743" y="400051"/>
                  </a:lnTo>
                  <a:lnTo>
                    <a:pt x="418960" y="395924"/>
                  </a:lnTo>
                  <a:lnTo>
                    <a:pt x="420859" y="391479"/>
                  </a:lnTo>
                  <a:lnTo>
                    <a:pt x="422759" y="386716"/>
                  </a:lnTo>
                  <a:lnTo>
                    <a:pt x="423709" y="380684"/>
                  </a:lnTo>
                  <a:lnTo>
                    <a:pt x="424976" y="374651"/>
                  </a:lnTo>
                  <a:lnTo>
                    <a:pt x="425609" y="367984"/>
                  </a:lnTo>
                  <a:lnTo>
                    <a:pt x="426242" y="360364"/>
                  </a:lnTo>
                  <a:lnTo>
                    <a:pt x="425609" y="352426"/>
                  </a:lnTo>
                  <a:lnTo>
                    <a:pt x="425292" y="343536"/>
                  </a:lnTo>
                  <a:lnTo>
                    <a:pt x="424342" y="334011"/>
                  </a:lnTo>
                  <a:lnTo>
                    <a:pt x="422443" y="323851"/>
                  </a:lnTo>
                  <a:lnTo>
                    <a:pt x="420859" y="313691"/>
                  </a:lnTo>
                  <a:lnTo>
                    <a:pt x="419276" y="303531"/>
                  </a:lnTo>
                  <a:lnTo>
                    <a:pt x="418010" y="293371"/>
                  </a:lnTo>
                  <a:lnTo>
                    <a:pt x="417060" y="283211"/>
                  </a:lnTo>
                  <a:lnTo>
                    <a:pt x="416427" y="272733"/>
                  </a:lnTo>
                  <a:lnTo>
                    <a:pt x="416427" y="262256"/>
                  </a:lnTo>
                  <a:lnTo>
                    <a:pt x="416743" y="251461"/>
                  </a:lnTo>
                  <a:lnTo>
                    <a:pt x="417377" y="240031"/>
                  </a:lnTo>
                  <a:lnTo>
                    <a:pt x="418960" y="228283"/>
                  </a:lnTo>
                  <a:lnTo>
                    <a:pt x="420859" y="216218"/>
                  </a:lnTo>
                  <a:lnTo>
                    <a:pt x="423709" y="203836"/>
                  </a:lnTo>
                  <a:lnTo>
                    <a:pt x="427192" y="191136"/>
                  </a:lnTo>
                  <a:lnTo>
                    <a:pt x="431308" y="177483"/>
                  </a:lnTo>
                  <a:lnTo>
                    <a:pt x="436690" y="163831"/>
                  </a:lnTo>
                  <a:lnTo>
                    <a:pt x="442706" y="148591"/>
                  </a:lnTo>
                  <a:lnTo>
                    <a:pt x="449355" y="133351"/>
                  </a:lnTo>
                  <a:lnTo>
                    <a:pt x="453471" y="125096"/>
                  </a:lnTo>
                  <a:lnTo>
                    <a:pt x="457904" y="117476"/>
                  </a:lnTo>
                  <a:lnTo>
                    <a:pt x="462970" y="109856"/>
                  </a:lnTo>
                  <a:lnTo>
                    <a:pt x="467719" y="103188"/>
                  </a:lnTo>
                  <a:lnTo>
                    <a:pt x="463920" y="103506"/>
                  </a:lnTo>
                  <a:lnTo>
                    <a:pt x="467719" y="100966"/>
                  </a:lnTo>
                  <a:lnTo>
                    <a:pt x="471835" y="97791"/>
                  </a:lnTo>
                  <a:lnTo>
                    <a:pt x="479118" y="89853"/>
                  </a:lnTo>
                  <a:lnTo>
                    <a:pt x="486400" y="82868"/>
                  </a:lnTo>
                  <a:lnTo>
                    <a:pt x="493999" y="76518"/>
                  </a:lnTo>
                  <a:lnTo>
                    <a:pt x="501914" y="70803"/>
                  </a:lnTo>
                  <a:lnTo>
                    <a:pt x="506980" y="67311"/>
                  </a:lnTo>
                  <a:lnTo>
                    <a:pt x="512363" y="64453"/>
                  </a:lnTo>
                  <a:lnTo>
                    <a:pt x="522811" y="58738"/>
                  </a:lnTo>
                  <a:lnTo>
                    <a:pt x="532943" y="53976"/>
                  </a:lnTo>
                  <a:lnTo>
                    <a:pt x="543391" y="49848"/>
                  </a:lnTo>
                  <a:lnTo>
                    <a:pt x="553523" y="46673"/>
                  </a:lnTo>
                  <a:lnTo>
                    <a:pt x="563339" y="44133"/>
                  </a:lnTo>
                  <a:lnTo>
                    <a:pt x="573154" y="42228"/>
                  </a:lnTo>
                  <a:lnTo>
                    <a:pt x="581703" y="40641"/>
                  </a:lnTo>
                  <a:lnTo>
                    <a:pt x="589935" y="39688"/>
                  </a:lnTo>
                  <a:lnTo>
                    <a:pt x="597850" y="38735"/>
                  </a:lnTo>
                  <a:lnTo>
                    <a:pt x="610198" y="38100"/>
                  </a:lnTo>
                  <a:close/>
                  <a:moveTo>
                    <a:pt x="1727817" y="0"/>
                  </a:moveTo>
                  <a:lnTo>
                    <a:pt x="1736060" y="0"/>
                  </a:lnTo>
                  <a:lnTo>
                    <a:pt x="1738914" y="0"/>
                  </a:lnTo>
                  <a:lnTo>
                    <a:pt x="1730670" y="3175"/>
                  </a:lnTo>
                  <a:lnTo>
                    <a:pt x="1723061" y="6350"/>
                  </a:lnTo>
                  <a:lnTo>
                    <a:pt x="1715768" y="10160"/>
                  </a:lnTo>
                  <a:lnTo>
                    <a:pt x="1708476" y="13970"/>
                  </a:lnTo>
                  <a:lnTo>
                    <a:pt x="1710695" y="14605"/>
                  </a:lnTo>
                  <a:lnTo>
                    <a:pt x="1719256" y="13970"/>
                  </a:lnTo>
                  <a:lnTo>
                    <a:pt x="1728768" y="13970"/>
                  </a:lnTo>
                  <a:lnTo>
                    <a:pt x="1738597" y="13970"/>
                  </a:lnTo>
                  <a:lnTo>
                    <a:pt x="1748425" y="14605"/>
                  </a:lnTo>
                  <a:lnTo>
                    <a:pt x="1758888" y="15875"/>
                  </a:lnTo>
                  <a:lnTo>
                    <a:pt x="1769034" y="18098"/>
                  </a:lnTo>
                  <a:lnTo>
                    <a:pt x="1779497" y="20638"/>
                  </a:lnTo>
                  <a:lnTo>
                    <a:pt x="1789960" y="24448"/>
                  </a:lnTo>
                  <a:lnTo>
                    <a:pt x="1795350" y="26670"/>
                  </a:lnTo>
                  <a:lnTo>
                    <a:pt x="1800423" y="28893"/>
                  </a:lnTo>
                  <a:lnTo>
                    <a:pt x="1805813" y="31750"/>
                  </a:lnTo>
                  <a:lnTo>
                    <a:pt x="1810569" y="34608"/>
                  </a:lnTo>
                  <a:lnTo>
                    <a:pt x="1815959" y="38100"/>
                  </a:lnTo>
                  <a:lnTo>
                    <a:pt x="1820715" y="41593"/>
                  </a:lnTo>
                  <a:lnTo>
                    <a:pt x="1825788" y="45085"/>
                  </a:lnTo>
                  <a:lnTo>
                    <a:pt x="1830227" y="49213"/>
                  </a:lnTo>
                  <a:lnTo>
                    <a:pt x="1834666" y="53975"/>
                  </a:lnTo>
                  <a:lnTo>
                    <a:pt x="1839105" y="58738"/>
                  </a:lnTo>
                  <a:lnTo>
                    <a:pt x="1843226" y="64135"/>
                  </a:lnTo>
                  <a:lnTo>
                    <a:pt x="1847348" y="69215"/>
                  </a:lnTo>
                  <a:lnTo>
                    <a:pt x="1851470" y="75248"/>
                  </a:lnTo>
                  <a:lnTo>
                    <a:pt x="1855275" y="81280"/>
                  </a:lnTo>
                  <a:lnTo>
                    <a:pt x="1858762" y="87948"/>
                  </a:lnTo>
                  <a:lnTo>
                    <a:pt x="1862250" y="95250"/>
                  </a:lnTo>
                  <a:lnTo>
                    <a:pt x="1868908" y="110490"/>
                  </a:lnTo>
                  <a:lnTo>
                    <a:pt x="1874932" y="125413"/>
                  </a:lnTo>
                  <a:lnTo>
                    <a:pt x="1879688" y="139700"/>
                  </a:lnTo>
                  <a:lnTo>
                    <a:pt x="1883810" y="153036"/>
                  </a:lnTo>
                  <a:lnTo>
                    <a:pt x="1887298" y="165736"/>
                  </a:lnTo>
                  <a:lnTo>
                    <a:pt x="1890151" y="178435"/>
                  </a:lnTo>
                  <a:lnTo>
                    <a:pt x="1892053" y="190183"/>
                  </a:lnTo>
                  <a:lnTo>
                    <a:pt x="1893639" y="201931"/>
                  </a:lnTo>
                  <a:lnTo>
                    <a:pt x="1894907" y="213361"/>
                  </a:lnTo>
                  <a:lnTo>
                    <a:pt x="1895224" y="224156"/>
                  </a:lnTo>
                  <a:lnTo>
                    <a:pt x="1894907" y="234633"/>
                  </a:lnTo>
                  <a:lnTo>
                    <a:pt x="1894273" y="245111"/>
                  </a:lnTo>
                  <a:lnTo>
                    <a:pt x="1893639" y="255271"/>
                  </a:lnTo>
                  <a:lnTo>
                    <a:pt x="1892371" y="265431"/>
                  </a:lnTo>
                  <a:lnTo>
                    <a:pt x="1891102" y="275591"/>
                  </a:lnTo>
                  <a:lnTo>
                    <a:pt x="1889200" y="285433"/>
                  </a:lnTo>
                  <a:lnTo>
                    <a:pt x="1887615" y="295593"/>
                  </a:lnTo>
                  <a:lnTo>
                    <a:pt x="1886346" y="305436"/>
                  </a:lnTo>
                  <a:lnTo>
                    <a:pt x="1885712" y="314008"/>
                  </a:lnTo>
                  <a:lnTo>
                    <a:pt x="1885712" y="321946"/>
                  </a:lnTo>
                  <a:lnTo>
                    <a:pt x="1885712" y="329566"/>
                  </a:lnTo>
                  <a:lnTo>
                    <a:pt x="1886346" y="336233"/>
                  </a:lnTo>
                  <a:lnTo>
                    <a:pt x="1887615" y="342583"/>
                  </a:lnTo>
                  <a:lnTo>
                    <a:pt x="1889200" y="348298"/>
                  </a:lnTo>
                  <a:lnTo>
                    <a:pt x="1890785" y="353061"/>
                  </a:lnTo>
                  <a:lnTo>
                    <a:pt x="1892371" y="358141"/>
                  </a:lnTo>
                  <a:lnTo>
                    <a:pt x="1894907" y="361633"/>
                  </a:lnTo>
                  <a:lnTo>
                    <a:pt x="1897443" y="365443"/>
                  </a:lnTo>
                  <a:lnTo>
                    <a:pt x="1899980" y="368936"/>
                  </a:lnTo>
                  <a:lnTo>
                    <a:pt x="1902516" y="371476"/>
                  </a:lnTo>
                  <a:lnTo>
                    <a:pt x="1905687" y="373698"/>
                  </a:lnTo>
                  <a:lnTo>
                    <a:pt x="1908541" y="375921"/>
                  </a:lnTo>
                  <a:lnTo>
                    <a:pt x="1911711" y="377508"/>
                  </a:lnTo>
                  <a:lnTo>
                    <a:pt x="1914565" y="379096"/>
                  </a:lnTo>
                  <a:lnTo>
                    <a:pt x="1917735" y="380366"/>
                  </a:lnTo>
                  <a:lnTo>
                    <a:pt x="1920589" y="381001"/>
                  </a:lnTo>
                  <a:lnTo>
                    <a:pt x="1926613" y="381953"/>
                  </a:lnTo>
                  <a:lnTo>
                    <a:pt x="1932003" y="382906"/>
                  </a:lnTo>
                  <a:lnTo>
                    <a:pt x="1936442" y="382906"/>
                  </a:lnTo>
                  <a:lnTo>
                    <a:pt x="1940247" y="382589"/>
                  </a:lnTo>
                  <a:lnTo>
                    <a:pt x="1943100" y="381636"/>
                  </a:lnTo>
                  <a:lnTo>
                    <a:pt x="1942466" y="384494"/>
                  </a:lnTo>
                  <a:lnTo>
                    <a:pt x="1941832" y="387351"/>
                  </a:lnTo>
                  <a:lnTo>
                    <a:pt x="1940247" y="390843"/>
                  </a:lnTo>
                  <a:lnTo>
                    <a:pt x="1938027" y="394971"/>
                  </a:lnTo>
                  <a:lnTo>
                    <a:pt x="1934857" y="399416"/>
                  </a:lnTo>
                  <a:lnTo>
                    <a:pt x="1931686" y="403861"/>
                  </a:lnTo>
                  <a:lnTo>
                    <a:pt x="1927564" y="408306"/>
                  </a:lnTo>
                  <a:lnTo>
                    <a:pt x="1924711" y="410211"/>
                  </a:lnTo>
                  <a:lnTo>
                    <a:pt x="1922174" y="412433"/>
                  </a:lnTo>
                  <a:lnTo>
                    <a:pt x="1919321" y="414021"/>
                  </a:lnTo>
                  <a:lnTo>
                    <a:pt x="1916150" y="415926"/>
                  </a:lnTo>
                  <a:lnTo>
                    <a:pt x="1912662" y="417513"/>
                  </a:lnTo>
                  <a:lnTo>
                    <a:pt x="1909175" y="418466"/>
                  </a:lnTo>
                  <a:lnTo>
                    <a:pt x="1905370" y="419736"/>
                  </a:lnTo>
                  <a:lnTo>
                    <a:pt x="1901248" y="420053"/>
                  </a:lnTo>
                  <a:lnTo>
                    <a:pt x="1896492" y="420371"/>
                  </a:lnTo>
                  <a:lnTo>
                    <a:pt x="1891736" y="420689"/>
                  </a:lnTo>
                  <a:lnTo>
                    <a:pt x="1886981" y="420371"/>
                  </a:lnTo>
                  <a:lnTo>
                    <a:pt x="1881591" y="419736"/>
                  </a:lnTo>
                  <a:lnTo>
                    <a:pt x="1875883" y="418466"/>
                  </a:lnTo>
                  <a:lnTo>
                    <a:pt x="1869859" y="417196"/>
                  </a:lnTo>
                  <a:lnTo>
                    <a:pt x="1863835" y="414656"/>
                  </a:lnTo>
                  <a:lnTo>
                    <a:pt x="1857177" y="412116"/>
                  </a:lnTo>
                  <a:lnTo>
                    <a:pt x="1811520" y="393066"/>
                  </a:lnTo>
                  <a:lnTo>
                    <a:pt x="1813740" y="381953"/>
                  </a:lnTo>
                  <a:lnTo>
                    <a:pt x="1815642" y="369253"/>
                  </a:lnTo>
                  <a:lnTo>
                    <a:pt x="1817862" y="352108"/>
                  </a:lnTo>
                  <a:lnTo>
                    <a:pt x="1819764" y="331788"/>
                  </a:lnTo>
                  <a:lnTo>
                    <a:pt x="1820398" y="320041"/>
                  </a:lnTo>
                  <a:lnTo>
                    <a:pt x="1821032" y="307976"/>
                  </a:lnTo>
                  <a:lnTo>
                    <a:pt x="1821666" y="295593"/>
                  </a:lnTo>
                  <a:lnTo>
                    <a:pt x="1821666" y="282576"/>
                  </a:lnTo>
                  <a:lnTo>
                    <a:pt x="1821666" y="268923"/>
                  </a:lnTo>
                  <a:lnTo>
                    <a:pt x="1820715" y="254636"/>
                  </a:lnTo>
                  <a:lnTo>
                    <a:pt x="1819447" y="266383"/>
                  </a:lnTo>
                  <a:lnTo>
                    <a:pt x="1816910" y="277496"/>
                  </a:lnTo>
                  <a:lnTo>
                    <a:pt x="1814691" y="288608"/>
                  </a:lnTo>
                  <a:lnTo>
                    <a:pt x="1812154" y="299086"/>
                  </a:lnTo>
                  <a:lnTo>
                    <a:pt x="1809301" y="309246"/>
                  </a:lnTo>
                  <a:lnTo>
                    <a:pt x="1805813" y="319406"/>
                  </a:lnTo>
                  <a:lnTo>
                    <a:pt x="1802326" y="328613"/>
                  </a:lnTo>
                  <a:lnTo>
                    <a:pt x="1798204" y="337821"/>
                  </a:lnTo>
                  <a:lnTo>
                    <a:pt x="1794082" y="346393"/>
                  </a:lnTo>
                  <a:lnTo>
                    <a:pt x="1789643" y="354648"/>
                  </a:lnTo>
                  <a:lnTo>
                    <a:pt x="1784887" y="362586"/>
                  </a:lnTo>
                  <a:lnTo>
                    <a:pt x="1779814" y="369571"/>
                  </a:lnTo>
                  <a:lnTo>
                    <a:pt x="1774107" y="376556"/>
                  </a:lnTo>
                  <a:lnTo>
                    <a:pt x="1768717" y="382589"/>
                  </a:lnTo>
                  <a:lnTo>
                    <a:pt x="1763010" y="387986"/>
                  </a:lnTo>
                  <a:lnTo>
                    <a:pt x="1756669" y="393066"/>
                  </a:lnTo>
                  <a:lnTo>
                    <a:pt x="1751279" y="396876"/>
                  </a:lnTo>
                  <a:lnTo>
                    <a:pt x="1745572" y="400051"/>
                  </a:lnTo>
                  <a:lnTo>
                    <a:pt x="1740182" y="402908"/>
                  </a:lnTo>
                  <a:lnTo>
                    <a:pt x="1734158" y="405131"/>
                  </a:lnTo>
                  <a:lnTo>
                    <a:pt x="1728134" y="407036"/>
                  </a:lnTo>
                  <a:lnTo>
                    <a:pt x="1722110" y="407988"/>
                  </a:lnTo>
                  <a:lnTo>
                    <a:pt x="1715768" y="408306"/>
                  </a:lnTo>
                  <a:lnTo>
                    <a:pt x="1708793" y="408306"/>
                  </a:lnTo>
                  <a:lnTo>
                    <a:pt x="1704037" y="407988"/>
                  </a:lnTo>
                  <a:lnTo>
                    <a:pt x="1699598" y="407353"/>
                  </a:lnTo>
                  <a:lnTo>
                    <a:pt x="1694525" y="406084"/>
                  </a:lnTo>
                  <a:lnTo>
                    <a:pt x="1690086" y="404813"/>
                  </a:lnTo>
                  <a:lnTo>
                    <a:pt x="1685648" y="402908"/>
                  </a:lnTo>
                  <a:lnTo>
                    <a:pt x="1681209" y="400368"/>
                  </a:lnTo>
                  <a:lnTo>
                    <a:pt x="1677087" y="398146"/>
                  </a:lnTo>
                  <a:lnTo>
                    <a:pt x="1672331" y="395288"/>
                  </a:lnTo>
                  <a:lnTo>
                    <a:pt x="1666941" y="391161"/>
                  </a:lnTo>
                  <a:lnTo>
                    <a:pt x="1660917" y="386081"/>
                  </a:lnTo>
                  <a:lnTo>
                    <a:pt x="1655527" y="380683"/>
                  </a:lnTo>
                  <a:lnTo>
                    <a:pt x="1650454" y="374651"/>
                  </a:lnTo>
                  <a:lnTo>
                    <a:pt x="1645064" y="368301"/>
                  </a:lnTo>
                  <a:lnTo>
                    <a:pt x="1640308" y="361316"/>
                  </a:lnTo>
                  <a:lnTo>
                    <a:pt x="1635235" y="354013"/>
                  </a:lnTo>
                  <a:lnTo>
                    <a:pt x="1630796" y="346076"/>
                  </a:lnTo>
                  <a:lnTo>
                    <a:pt x="1626357" y="338138"/>
                  </a:lnTo>
                  <a:lnTo>
                    <a:pt x="1622236" y="329566"/>
                  </a:lnTo>
                  <a:lnTo>
                    <a:pt x="1618431" y="320676"/>
                  </a:lnTo>
                  <a:lnTo>
                    <a:pt x="1614309" y="311786"/>
                  </a:lnTo>
                  <a:lnTo>
                    <a:pt x="1610822" y="302261"/>
                  </a:lnTo>
                  <a:lnTo>
                    <a:pt x="1607651" y="292736"/>
                  </a:lnTo>
                  <a:lnTo>
                    <a:pt x="1604480" y="282893"/>
                  </a:lnTo>
                  <a:lnTo>
                    <a:pt x="1601627" y="272733"/>
                  </a:lnTo>
                  <a:lnTo>
                    <a:pt x="1601944" y="285116"/>
                  </a:lnTo>
                  <a:lnTo>
                    <a:pt x="1602895" y="297181"/>
                  </a:lnTo>
                  <a:lnTo>
                    <a:pt x="1605114" y="320041"/>
                  </a:lnTo>
                  <a:lnTo>
                    <a:pt x="1607968" y="340361"/>
                  </a:lnTo>
                  <a:lnTo>
                    <a:pt x="1610505" y="358458"/>
                  </a:lnTo>
                  <a:lnTo>
                    <a:pt x="1613041" y="372746"/>
                  </a:lnTo>
                  <a:lnTo>
                    <a:pt x="1615260" y="383858"/>
                  </a:lnTo>
                  <a:lnTo>
                    <a:pt x="1617797" y="393066"/>
                  </a:lnTo>
                  <a:lnTo>
                    <a:pt x="1571823" y="412116"/>
                  </a:lnTo>
                  <a:lnTo>
                    <a:pt x="1565165" y="414656"/>
                  </a:lnTo>
                  <a:lnTo>
                    <a:pt x="1559141" y="417196"/>
                  </a:lnTo>
                  <a:lnTo>
                    <a:pt x="1553117" y="418466"/>
                  </a:lnTo>
                  <a:lnTo>
                    <a:pt x="1547410" y="419736"/>
                  </a:lnTo>
                  <a:lnTo>
                    <a:pt x="1542337" y="420371"/>
                  </a:lnTo>
                  <a:lnTo>
                    <a:pt x="1537264" y="420689"/>
                  </a:lnTo>
                  <a:lnTo>
                    <a:pt x="1532508" y="420371"/>
                  </a:lnTo>
                  <a:lnTo>
                    <a:pt x="1528069" y="420053"/>
                  </a:lnTo>
                  <a:lnTo>
                    <a:pt x="1523630" y="419736"/>
                  </a:lnTo>
                  <a:lnTo>
                    <a:pt x="1520143" y="418466"/>
                  </a:lnTo>
                  <a:lnTo>
                    <a:pt x="1516338" y="417513"/>
                  </a:lnTo>
                  <a:lnTo>
                    <a:pt x="1512850" y="415926"/>
                  </a:lnTo>
                  <a:lnTo>
                    <a:pt x="1509997" y="414021"/>
                  </a:lnTo>
                  <a:lnTo>
                    <a:pt x="1506826" y="412433"/>
                  </a:lnTo>
                  <a:lnTo>
                    <a:pt x="1504290" y="410211"/>
                  </a:lnTo>
                  <a:lnTo>
                    <a:pt x="1502070" y="408306"/>
                  </a:lnTo>
                  <a:lnTo>
                    <a:pt x="1497631" y="403861"/>
                  </a:lnTo>
                  <a:lnTo>
                    <a:pt x="1494144" y="399416"/>
                  </a:lnTo>
                  <a:lnTo>
                    <a:pt x="1490973" y="394971"/>
                  </a:lnTo>
                  <a:lnTo>
                    <a:pt x="1489388" y="390843"/>
                  </a:lnTo>
                  <a:lnTo>
                    <a:pt x="1487802" y="387351"/>
                  </a:lnTo>
                  <a:lnTo>
                    <a:pt x="1486534" y="384494"/>
                  </a:lnTo>
                  <a:lnTo>
                    <a:pt x="1485900" y="381636"/>
                  </a:lnTo>
                  <a:lnTo>
                    <a:pt x="1488754" y="382589"/>
                  </a:lnTo>
                  <a:lnTo>
                    <a:pt x="1492558" y="382906"/>
                  </a:lnTo>
                  <a:lnTo>
                    <a:pt x="1496997" y="382906"/>
                  </a:lnTo>
                  <a:lnTo>
                    <a:pt x="1502387" y="381953"/>
                  </a:lnTo>
                  <a:lnTo>
                    <a:pt x="1508411" y="381001"/>
                  </a:lnTo>
                  <a:lnTo>
                    <a:pt x="1511265" y="380366"/>
                  </a:lnTo>
                  <a:lnTo>
                    <a:pt x="1514435" y="379096"/>
                  </a:lnTo>
                  <a:lnTo>
                    <a:pt x="1517289" y="377508"/>
                  </a:lnTo>
                  <a:lnTo>
                    <a:pt x="1520460" y="375921"/>
                  </a:lnTo>
                  <a:lnTo>
                    <a:pt x="1523313" y="373698"/>
                  </a:lnTo>
                  <a:lnTo>
                    <a:pt x="1526484" y="371476"/>
                  </a:lnTo>
                  <a:lnTo>
                    <a:pt x="1529020" y="368936"/>
                  </a:lnTo>
                  <a:lnTo>
                    <a:pt x="1531557" y="365443"/>
                  </a:lnTo>
                  <a:lnTo>
                    <a:pt x="1534410" y="361633"/>
                  </a:lnTo>
                  <a:lnTo>
                    <a:pt x="1536630" y="358141"/>
                  </a:lnTo>
                  <a:lnTo>
                    <a:pt x="1538532" y="353061"/>
                  </a:lnTo>
                  <a:lnTo>
                    <a:pt x="1540434" y="348298"/>
                  </a:lnTo>
                  <a:lnTo>
                    <a:pt x="1541386" y="342583"/>
                  </a:lnTo>
                  <a:lnTo>
                    <a:pt x="1542654" y="336233"/>
                  </a:lnTo>
                  <a:lnTo>
                    <a:pt x="1543288" y="329566"/>
                  </a:lnTo>
                  <a:lnTo>
                    <a:pt x="1543605" y="321946"/>
                  </a:lnTo>
                  <a:lnTo>
                    <a:pt x="1543288" y="314008"/>
                  </a:lnTo>
                  <a:lnTo>
                    <a:pt x="1542971" y="305436"/>
                  </a:lnTo>
                  <a:lnTo>
                    <a:pt x="1541703" y="295593"/>
                  </a:lnTo>
                  <a:lnTo>
                    <a:pt x="1539800" y="285433"/>
                  </a:lnTo>
                  <a:lnTo>
                    <a:pt x="1538532" y="275591"/>
                  </a:lnTo>
                  <a:lnTo>
                    <a:pt x="1536630" y="265431"/>
                  </a:lnTo>
                  <a:lnTo>
                    <a:pt x="1535361" y="255271"/>
                  </a:lnTo>
                  <a:lnTo>
                    <a:pt x="1534727" y="244793"/>
                  </a:lnTo>
                  <a:lnTo>
                    <a:pt x="1533776" y="234633"/>
                  </a:lnTo>
                  <a:lnTo>
                    <a:pt x="1533776" y="223838"/>
                  </a:lnTo>
                  <a:lnTo>
                    <a:pt x="1534410" y="213043"/>
                  </a:lnTo>
                  <a:lnTo>
                    <a:pt x="1535044" y="201613"/>
                  </a:lnTo>
                  <a:lnTo>
                    <a:pt x="1536630" y="190183"/>
                  </a:lnTo>
                  <a:lnTo>
                    <a:pt x="1538532" y="178435"/>
                  </a:lnTo>
                  <a:lnTo>
                    <a:pt x="1541386" y="165736"/>
                  </a:lnTo>
                  <a:lnTo>
                    <a:pt x="1544873" y="152718"/>
                  </a:lnTo>
                  <a:lnTo>
                    <a:pt x="1548995" y="139066"/>
                  </a:lnTo>
                  <a:lnTo>
                    <a:pt x="1554068" y="125413"/>
                  </a:lnTo>
                  <a:lnTo>
                    <a:pt x="1559775" y="110490"/>
                  </a:lnTo>
                  <a:lnTo>
                    <a:pt x="1567067" y="95250"/>
                  </a:lnTo>
                  <a:lnTo>
                    <a:pt x="1571189" y="86995"/>
                  </a:lnTo>
                  <a:lnTo>
                    <a:pt x="1575628" y="79058"/>
                  </a:lnTo>
                  <a:lnTo>
                    <a:pt x="1580384" y="71755"/>
                  </a:lnTo>
                  <a:lnTo>
                    <a:pt x="1585457" y="64770"/>
                  </a:lnTo>
                  <a:lnTo>
                    <a:pt x="1581335" y="65088"/>
                  </a:lnTo>
                  <a:lnTo>
                    <a:pt x="1585457" y="62865"/>
                  </a:lnTo>
                  <a:lnTo>
                    <a:pt x="1589579" y="59373"/>
                  </a:lnTo>
                  <a:lnTo>
                    <a:pt x="1596554" y="52070"/>
                  </a:lnTo>
                  <a:lnTo>
                    <a:pt x="1604163" y="44768"/>
                  </a:lnTo>
                  <a:lnTo>
                    <a:pt x="1611773" y="38418"/>
                  </a:lnTo>
                  <a:lnTo>
                    <a:pt x="1619382" y="32385"/>
                  </a:lnTo>
                  <a:lnTo>
                    <a:pt x="1624772" y="28893"/>
                  </a:lnTo>
                  <a:lnTo>
                    <a:pt x="1630162" y="26035"/>
                  </a:lnTo>
                  <a:lnTo>
                    <a:pt x="1640308" y="20320"/>
                  </a:lnTo>
                  <a:lnTo>
                    <a:pt x="1650771" y="15558"/>
                  </a:lnTo>
                  <a:lnTo>
                    <a:pt x="1661234" y="11748"/>
                  </a:lnTo>
                  <a:lnTo>
                    <a:pt x="1671380" y="8255"/>
                  </a:lnTo>
                  <a:lnTo>
                    <a:pt x="1681209" y="5715"/>
                  </a:lnTo>
                  <a:lnTo>
                    <a:pt x="1690404" y="3810"/>
                  </a:lnTo>
                  <a:lnTo>
                    <a:pt x="1699598" y="2223"/>
                  </a:lnTo>
                  <a:lnTo>
                    <a:pt x="1707842" y="1270"/>
                  </a:lnTo>
                  <a:lnTo>
                    <a:pt x="1715134" y="318"/>
                  </a:lnTo>
                  <a:lnTo>
                    <a:pt x="1727817" y="0"/>
                  </a:lnTo>
                  <a:close/>
                  <a:moveTo>
                    <a:pt x="1161733" y="0"/>
                  </a:moveTo>
                  <a:lnTo>
                    <a:pt x="1177608" y="0"/>
                  </a:lnTo>
                  <a:lnTo>
                    <a:pt x="1192848" y="317"/>
                  </a:lnTo>
                  <a:lnTo>
                    <a:pt x="1207453" y="1903"/>
                  </a:lnTo>
                  <a:lnTo>
                    <a:pt x="1221423" y="4123"/>
                  </a:lnTo>
                  <a:lnTo>
                    <a:pt x="1234758" y="6660"/>
                  </a:lnTo>
                  <a:lnTo>
                    <a:pt x="1247458" y="9831"/>
                  </a:lnTo>
                  <a:lnTo>
                    <a:pt x="1259841" y="13637"/>
                  </a:lnTo>
                  <a:lnTo>
                    <a:pt x="1271588" y="17759"/>
                  </a:lnTo>
                  <a:lnTo>
                    <a:pt x="1282701" y="22199"/>
                  </a:lnTo>
                  <a:lnTo>
                    <a:pt x="1293178" y="26639"/>
                  </a:lnTo>
                  <a:lnTo>
                    <a:pt x="1303021" y="31713"/>
                  </a:lnTo>
                  <a:lnTo>
                    <a:pt x="1311911" y="36787"/>
                  </a:lnTo>
                  <a:lnTo>
                    <a:pt x="1320166" y="41861"/>
                  </a:lnTo>
                  <a:lnTo>
                    <a:pt x="1328103" y="46618"/>
                  </a:lnTo>
                  <a:lnTo>
                    <a:pt x="1335088" y="51375"/>
                  </a:lnTo>
                  <a:lnTo>
                    <a:pt x="1341121" y="56132"/>
                  </a:lnTo>
                  <a:lnTo>
                    <a:pt x="1351598" y="64695"/>
                  </a:lnTo>
                  <a:lnTo>
                    <a:pt x="1359536" y="71354"/>
                  </a:lnTo>
                  <a:lnTo>
                    <a:pt x="1364298" y="75477"/>
                  </a:lnTo>
                  <a:lnTo>
                    <a:pt x="1365568" y="77380"/>
                  </a:lnTo>
                  <a:lnTo>
                    <a:pt x="1363663" y="81820"/>
                  </a:lnTo>
                  <a:lnTo>
                    <a:pt x="1361123" y="86894"/>
                  </a:lnTo>
                  <a:lnTo>
                    <a:pt x="1357313" y="93554"/>
                  </a:lnTo>
                  <a:lnTo>
                    <a:pt x="1352233" y="100530"/>
                  </a:lnTo>
                  <a:lnTo>
                    <a:pt x="1346201" y="108459"/>
                  </a:lnTo>
                  <a:lnTo>
                    <a:pt x="1342708" y="112581"/>
                  </a:lnTo>
                  <a:lnTo>
                    <a:pt x="1338898" y="116704"/>
                  </a:lnTo>
                  <a:lnTo>
                    <a:pt x="1334771" y="120510"/>
                  </a:lnTo>
                  <a:lnTo>
                    <a:pt x="1330326" y="124632"/>
                  </a:lnTo>
                  <a:lnTo>
                    <a:pt x="1325563" y="128121"/>
                  </a:lnTo>
                  <a:lnTo>
                    <a:pt x="1320483" y="131926"/>
                  </a:lnTo>
                  <a:lnTo>
                    <a:pt x="1314768" y="134780"/>
                  </a:lnTo>
                  <a:lnTo>
                    <a:pt x="1309371" y="137952"/>
                  </a:lnTo>
                  <a:lnTo>
                    <a:pt x="1303338" y="140489"/>
                  </a:lnTo>
                  <a:lnTo>
                    <a:pt x="1296988" y="142392"/>
                  </a:lnTo>
                  <a:lnTo>
                    <a:pt x="1290003" y="144295"/>
                  </a:lnTo>
                  <a:lnTo>
                    <a:pt x="1283018" y="145246"/>
                  </a:lnTo>
                  <a:lnTo>
                    <a:pt x="1275398" y="145880"/>
                  </a:lnTo>
                  <a:lnTo>
                    <a:pt x="1267778" y="145880"/>
                  </a:lnTo>
                  <a:lnTo>
                    <a:pt x="1259523" y="144929"/>
                  </a:lnTo>
                  <a:lnTo>
                    <a:pt x="1250951" y="143343"/>
                  </a:lnTo>
                  <a:lnTo>
                    <a:pt x="1242378" y="141757"/>
                  </a:lnTo>
                  <a:lnTo>
                    <a:pt x="1232853" y="138586"/>
                  </a:lnTo>
                  <a:lnTo>
                    <a:pt x="1223011" y="134463"/>
                  </a:lnTo>
                  <a:lnTo>
                    <a:pt x="1213486" y="130024"/>
                  </a:lnTo>
                  <a:lnTo>
                    <a:pt x="1201738" y="124315"/>
                  </a:lnTo>
                  <a:lnTo>
                    <a:pt x="1189673" y="118924"/>
                  </a:lnTo>
                  <a:lnTo>
                    <a:pt x="1214121" y="130975"/>
                  </a:lnTo>
                  <a:lnTo>
                    <a:pt x="1237933" y="142392"/>
                  </a:lnTo>
                  <a:lnTo>
                    <a:pt x="1249046" y="147466"/>
                  </a:lnTo>
                  <a:lnTo>
                    <a:pt x="1260476" y="152540"/>
                  </a:lnTo>
                  <a:lnTo>
                    <a:pt x="1270953" y="156980"/>
                  </a:lnTo>
                  <a:lnTo>
                    <a:pt x="1281431" y="160785"/>
                  </a:lnTo>
                  <a:lnTo>
                    <a:pt x="1291591" y="163639"/>
                  </a:lnTo>
                  <a:lnTo>
                    <a:pt x="1301116" y="166494"/>
                  </a:lnTo>
                  <a:lnTo>
                    <a:pt x="1310323" y="167762"/>
                  </a:lnTo>
                  <a:lnTo>
                    <a:pt x="1314451" y="168396"/>
                  </a:lnTo>
                  <a:lnTo>
                    <a:pt x="1318896" y="168396"/>
                  </a:lnTo>
                  <a:lnTo>
                    <a:pt x="1323023" y="168396"/>
                  </a:lnTo>
                  <a:lnTo>
                    <a:pt x="1326833" y="167762"/>
                  </a:lnTo>
                  <a:lnTo>
                    <a:pt x="1330961" y="167128"/>
                  </a:lnTo>
                  <a:lnTo>
                    <a:pt x="1334771" y="166494"/>
                  </a:lnTo>
                  <a:lnTo>
                    <a:pt x="1338263" y="164908"/>
                  </a:lnTo>
                  <a:lnTo>
                    <a:pt x="1341438" y="163322"/>
                  </a:lnTo>
                  <a:lnTo>
                    <a:pt x="1344931" y="161419"/>
                  </a:lnTo>
                  <a:lnTo>
                    <a:pt x="1348106" y="159200"/>
                  </a:lnTo>
                  <a:lnTo>
                    <a:pt x="1349058" y="167445"/>
                  </a:lnTo>
                  <a:lnTo>
                    <a:pt x="1350011" y="175373"/>
                  </a:lnTo>
                  <a:lnTo>
                    <a:pt x="1350328" y="182984"/>
                  </a:lnTo>
                  <a:lnTo>
                    <a:pt x="1350328" y="190278"/>
                  </a:lnTo>
                  <a:lnTo>
                    <a:pt x="1350328" y="204549"/>
                  </a:lnTo>
                  <a:lnTo>
                    <a:pt x="1349376" y="218186"/>
                  </a:lnTo>
                  <a:lnTo>
                    <a:pt x="1350646" y="217234"/>
                  </a:lnTo>
                  <a:lnTo>
                    <a:pt x="1351598" y="215966"/>
                  </a:lnTo>
                  <a:lnTo>
                    <a:pt x="1353186" y="215332"/>
                  </a:lnTo>
                  <a:lnTo>
                    <a:pt x="1354456" y="214697"/>
                  </a:lnTo>
                  <a:lnTo>
                    <a:pt x="1356361" y="215332"/>
                  </a:lnTo>
                  <a:lnTo>
                    <a:pt x="1357631" y="216283"/>
                  </a:lnTo>
                  <a:lnTo>
                    <a:pt x="1359536" y="217869"/>
                  </a:lnTo>
                  <a:lnTo>
                    <a:pt x="1361123" y="220406"/>
                  </a:lnTo>
                  <a:lnTo>
                    <a:pt x="1362711" y="223260"/>
                  </a:lnTo>
                  <a:lnTo>
                    <a:pt x="1364298" y="226748"/>
                  </a:lnTo>
                  <a:lnTo>
                    <a:pt x="1365251" y="230554"/>
                  </a:lnTo>
                  <a:lnTo>
                    <a:pt x="1366521" y="234994"/>
                  </a:lnTo>
                  <a:lnTo>
                    <a:pt x="1368743" y="245776"/>
                  </a:lnTo>
                  <a:lnTo>
                    <a:pt x="1370013" y="257193"/>
                  </a:lnTo>
                  <a:lnTo>
                    <a:pt x="1371283" y="270512"/>
                  </a:lnTo>
                  <a:lnTo>
                    <a:pt x="1371601" y="284466"/>
                  </a:lnTo>
                  <a:lnTo>
                    <a:pt x="1371283" y="298737"/>
                  </a:lnTo>
                  <a:lnTo>
                    <a:pt x="1370013" y="311422"/>
                  </a:lnTo>
                  <a:lnTo>
                    <a:pt x="1368743" y="323473"/>
                  </a:lnTo>
                  <a:lnTo>
                    <a:pt x="1366521" y="333621"/>
                  </a:lnTo>
                  <a:lnTo>
                    <a:pt x="1365251" y="338061"/>
                  </a:lnTo>
                  <a:lnTo>
                    <a:pt x="1364298" y="342184"/>
                  </a:lnTo>
                  <a:lnTo>
                    <a:pt x="1362711" y="345672"/>
                  </a:lnTo>
                  <a:lnTo>
                    <a:pt x="1361123" y="348527"/>
                  </a:lnTo>
                  <a:lnTo>
                    <a:pt x="1359536" y="350746"/>
                  </a:lnTo>
                  <a:lnTo>
                    <a:pt x="1357631" y="352649"/>
                  </a:lnTo>
                  <a:lnTo>
                    <a:pt x="1356361" y="353918"/>
                  </a:lnTo>
                  <a:lnTo>
                    <a:pt x="1354456" y="354235"/>
                  </a:lnTo>
                  <a:lnTo>
                    <a:pt x="1352868" y="353918"/>
                  </a:lnTo>
                  <a:lnTo>
                    <a:pt x="1350963" y="352649"/>
                  </a:lnTo>
                  <a:lnTo>
                    <a:pt x="1349058" y="350746"/>
                  </a:lnTo>
                  <a:lnTo>
                    <a:pt x="1347471" y="348209"/>
                  </a:lnTo>
                  <a:lnTo>
                    <a:pt x="1346201" y="344721"/>
                  </a:lnTo>
                  <a:lnTo>
                    <a:pt x="1344613" y="340915"/>
                  </a:lnTo>
                  <a:lnTo>
                    <a:pt x="1343343" y="336793"/>
                  </a:lnTo>
                  <a:lnTo>
                    <a:pt x="1342073" y="332036"/>
                  </a:lnTo>
                  <a:lnTo>
                    <a:pt x="1340486" y="344087"/>
                  </a:lnTo>
                  <a:lnTo>
                    <a:pt x="1338581" y="356138"/>
                  </a:lnTo>
                  <a:lnTo>
                    <a:pt x="1336041" y="367237"/>
                  </a:lnTo>
                  <a:lnTo>
                    <a:pt x="1332866" y="378654"/>
                  </a:lnTo>
                  <a:lnTo>
                    <a:pt x="1329691" y="389436"/>
                  </a:lnTo>
                  <a:lnTo>
                    <a:pt x="1326198" y="400219"/>
                  </a:lnTo>
                  <a:lnTo>
                    <a:pt x="1322071" y="410367"/>
                  </a:lnTo>
                  <a:lnTo>
                    <a:pt x="1317626" y="420515"/>
                  </a:lnTo>
                  <a:lnTo>
                    <a:pt x="1312546" y="430029"/>
                  </a:lnTo>
                  <a:lnTo>
                    <a:pt x="1307783" y="439543"/>
                  </a:lnTo>
                  <a:lnTo>
                    <a:pt x="1302068" y="448423"/>
                  </a:lnTo>
                  <a:lnTo>
                    <a:pt x="1296353" y="456668"/>
                  </a:lnTo>
                  <a:lnTo>
                    <a:pt x="1290956" y="464913"/>
                  </a:lnTo>
                  <a:lnTo>
                    <a:pt x="1284923" y="472842"/>
                  </a:lnTo>
                  <a:lnTo>
                    <a:pt x="1278573" y="480453"/>
                  </a:lnTo>
                  <a:lnTo>
                    <a:pt x="1271906" y="487430"/>
                  </a:lnTo>
                  <a:lnTo>
                    <a:pt x="1265238" y="494406"/>
                  </a:lnTo>
                  <a:lnTo>
                    <a:pt x="1258571" y="500115"/>
                  </a:lnTo>
                  <a:lnTo>
                    <a:pt x="1251268" y="506140"/>
                  </a:lnTo>
                  <a:lnTo>
                    <a:pt x="1244601" y="511849"/>
                  </a:lnTo>
                  <a:lnTo>
                    <a:pt x="1237298" y="517240"/>
                  </a:lnTo>
                  <a:lnTo>
                    <a:pt x="1230313" y="521680"/>
                  </a:lnTo>
                  <a:lnTo>
                    <a:pt x="1222693" y="525802"/>
                  </a:lnTo>
                  <a:lnTo>
                    <a:pt x="1215708" y="529925"/>
                  </a:lnTo>
                  <a:lnTo>
                    <a:pt x="1208406" y="533413"/>
                  </a:lnTo>
                  <a:lnTo>
                    <a:pt x="1201421" y="536268"/>
                  </a:lnTo>
                  <a:lnTo>
                    <a:pt x="1193801" y="538805"/>
                  </a:lnTo>
                  <a:lnTo>
                    <a:pt x="1186816" y="540708"/>
                  </a:lnTo>
                  <a:lnTo>
                    <a:pt x="1179831" y="542293"/>
                  </a:lnTo>
                  <a:lnTo>
                    <a:pt x="1172846" y="543879"/>
                  </a:lnTo>
                  <a:lnTo>
                    <a:pt x="1165861" y="544513"/>
                  </a:lnTo>
                  <a:lnTo>
                    <a:pt x="1159193" y="544513"/>
                  </a:lnTo>
                  <a:lnTo>
                    <a:pt x="1153478" y="544196"/>
                  </a:lnTo>
                  <a:lnTo>
                    <a:pt x="1148081" y="543562"/>
                  </a:lnTo>
                  <a:lnTo>
                    <a:pt x="1142048" y="542293"/>
                  </a:lnTo>
                  <a:lnTo>
                    <a:pt x="1136016" y="540708"/>
                  </a:lnTo>
                  <a:lnTo>
                    <a:pt x="1129666" y="538488"/>
                  </a:lnTo>
                  <a:lnTo>
                    <a:pt x="1122998" y="535951"/>
                  </a:lnTo>
                  <a:lnTo>
                    <a:pt x="1116648" y="532462"/>
                  </a:lnTo>
                  <a:lnTo>
                    <a:pt x="1109981" y="529291"/>
                  </a:lnTo>
                  <a:lnTo>
                    <a:pt x="1103313" y="525168"/>
                  </a:lnTo>
                  <a:lnTo>
                    <a:pt x="1096011" y="521045"/>
                  </a:lnTo>
                  <a:lnTo>
                    <a:pt x="1089343" y="515971"/>
                  </a:lnTo>
                  <a:lnTo>
                    <a:pt x="1082041" y="510897"/>
                  </a:lnTo>
                  <a:lnTo>
                    <a:pt x="1075373" y="505189"/>
                  </a:lnTo>
                  <a:lnTo>
                    <a:pt x="1068388" y="499164"/>
                  </a:lnTo>
                  <a:lnTo>
                    <a:pt x="1061403" y="493138"/>
                  </a:lnTo>
                  <a:lnTo>
                    <a:pt x="1054736" y="486478"/>
                  </a:lnTo>
                  <a:lnTo>
                    <a:pt x="1048068" y="479184"/>
                  </a:lnTo>
                  <a:lnTo>
                    <a:pt x="1041083" y="472207"/>
                  </a:lnTo>
                  <a:lnTo>
                    <a:pt x="1034416" y="464279"/>
                  </a:lnTo>
                  <a:lnTo>
                    <a:pt x="1028066" y="456351"/>
                  </a:lnTo>
                  <a:lnTo>
                    <a:pt x="1022033" y="448106"/>
                  </a:lnTo>
                  <a:lnTo>
                    <a:pt x="1016001" y="439543"/>
                  </a:lnTo>
                  <a:lnTo>
                    <a:pt x="1009968" y="430346"/>
                  </a:lnTo>
                  <a:lnTo>
                    <a:pt x="1004253" y="421467"/>
                  </a:lnTo>
                  <a:lnTo>
                    <a:pt x="999173" y="411953"/>
                  </a:lnTo>
                  <a:lnTo>
                    <a:pt x="993776" y="402122"/>
                  </a:lnTo>
                  <a:lnTo>
                    <a:pt x="989013" y="392608"/>
                  </a:lnTo>
                  <a:lnTo>
                    <a:pt x="984251" y="382460"/>
                  </a:lnTo>
                  <a:lnTo>
                    <a:pt x="980123" y="372311"/>
                  </a:lnTo>
                  <a:lnTo>
                    <a:pt x="976631" y="361529"/>
                  </a:lnTo>
                  <a:lnTo>
                    <a:pt x="973138" y="350746"/>
                  </a:lnTo>
                  <a:lnTo>
                    <a:pt x="969646" y="339964"/>
                  </a:lnTo>
                  <a:lnTo>
                    <a:pt x="967423" y="346941"/>
                  </a:lnTo>
                  <a:lnTo>
                    <a:pt x="966471" y="350112"/>
                  </a:lnTo>
                  <a:lnTo>
                    <a:pt x="964883" y="352649"/>
                  </a:lnTo>
                  <a:lnTo>
                    <a:pt x="963296" y="354552"/>
                  </a:lnTo>
                  <a:lnTo>
                    <a:pt x="961708" y="356138"/>
                  </a:lnTo>
                  <a:lnTo>
                    <a:pt x="960438" y="357089"/>
                  </a:lnTo>
                  <a:lnTo>
                    <a:pt x="958851" y="357089"/>
                  </a:lnTo>
                  <a:lnTo>
                    <a:pt x="956946" y="356772"/>
                  </a:lnTo>
                  <a:lnTo>
                    <a:pt x="955041" y="356138"/>
                  </a:lnTo>
                  <a:lnTo>
                    <a:pt x="953453" y="354235"/>
                  </a:lnTo>
                  <a:lnTo>
                    <a:pt x="952183" y="352015"/>
                  </a:lnTo>
                  <a:lnTo>
                    <a:pt x="950596" y="348844"/>
                  </a:lnTo>
                  <a:lnTo>
                    <a:pt x="949008" y="345672"/>
                  </a:lnTo>
                  <a:lnTo>
                    <a:pt x="948056" y="341550"/>
                  </a:lnTo>
                  <a:lnTo>
                    <a:pt x="946786" y="336793"/>
                  </a:lnTo>
                  <a:lnTo>
                    <a:pt x="944563" y="326644"/>
                  </a:lnTo>
                  <a:lnTo>
                    <a:pt x="942976" y="314593"/>
                  </a:lnTo>
                  <a:lnTo>
                    <a:pt x="942023" y="301908"/>
                  </a:lnTo>
                  <a:lnTo>
                    <a:pt x="941388" y="287637"/>
                  </a:lnTo>
                  <a:lnTo>
                    <a:pt x="942023" y="273684"/>
                  </a:lnTo>
                  <a:lnTo>
                    <a:pt x="942976" y="260681"/>
                  </a:lnTo>
                  <a:lnTo>
                    <a:pt x="944563" y="248947"/>
                  </a:lnTo>
                  <a:lnTo>
                    <a:pt x="946786" y="238482"/>
                  </a:lnTo>
                  <a:lnTo>
                    <a:pt x="948056" y="234042"/>
                  </a:lnTo>
                  <a:lnTo>
                    <a:pt x="949008" y="229920"/>
                  </a:lnTo>
                  <a:lnTo>
                    <a:pt x="950596" y="226431"/>
                  </a:lnTo>
                  <a:lnTo>
                    <a:pt x="952183" y="223577"/>
                  </a:lnTo>
                  <a:lnTo>
                    <a:pt x="953453" y="221357"/>
                  </a:lnTo>
                  <a:lnTo>
                    <a:pt x="955041" y="219772"/>
                  </a:lnTo>
                  <a:lnTo>
                    <a:pt x="956946" y="218503"/>
                  </a:lnTo>
                  <a:lnTo>
                    <a:pt x="958851" y="218186"/>
                  </a:lnTo>
                  <a:lnTo>
                    <a:pt x="959486" y="218503"/>
                  </a:lnTo>
                  <a:lnTo>
                    <a:pt x="960756" y="218820"/>
                  </a:lnTo>
                  <a:lnTo>
                    <a:pt x="961073" y="209623"/>
                  </a:lnTo>
                  <a:lnTo>
                    <a:pt x="961708" y="201061"/>
                  </a:lnTo>
                  <a:lnTo>
                    <a:pt x="962661" y="192181"/>
                  </a:lnTo>
                  <a:lnTo>
                    <a:pt x="963931" y="184887"/>
                  </a:lnTo>
                  <a:lnTo>
                    <a:pt x="963296" y="175056"/>
                  </a:lnTo>
                  <a:lnTo>
                    <a:pt x="962978" y="165859"/>
                  </a:lnTo>
                  <a:lnTo>
                    <a:pt x="962978" y="156980"/>
                  </a:lnTo>
                  <a:lnTo>
                    <a:pt x="963296" y="149051"/>
                  </a:lnTo>
                  <a:lnTo>
                    <a:pt x="963931" y="141123"/>
                  </a:lnTo>
                  <a:lnTo>
                    <a:pt x="965201" y="134146"/>
                  </a:lnTo>
                  <a:lnTo>
                    <a:pt x="966788" y="127486"/>
                  </a:lnTo>
                  <a:lnTo>
                    <a:pt x="968058" y="121461"/>
                  </a:lnTo>
                  <a:lnTo>
                    <a:pt x="970598" y="115435"/>
                  </a:lnTo>
                  <a:lnTo>
                    <a:pt x="973138" y="110044"/>
                  </a:lnTo>
                  <a:lnTo>
                    <a:pt x="975678" y="105287"/>
                  </a:lnTo>
                  <a:lnTo>
                    <a:pt x="979171" y="100530"/>
                  </a:lnTo>
                  <a:lnTo>
                    <a:pt x="982663" y="96408"/>
                  </a:lnTo>
                  <a:lnTo>
                    <a:pt x="986156" y="92919"/>
                  </a:lnTo>
                  <a:lnTo>
                    <a:pt x="989966" y="89431"/>
                  </a:lnTo>
                  <a:lnTo>
                    <a:pt x="994411" y="86260"/>
                  </a:lnTo>
                  <a:lnTo>
                    <a:pt x="975361" y="86260"/>
                  </a:lnTo>
                  <a:lnTo>
                    <a:pt x="960756" y="87211"/>
                  </a:lnTo>
                  <a:lnTo>
                    <a:pt x="948373" y="87845"/>
                  </a:lnTo>
                  <a:lnTo>
                    <a:pt x="952501" y="85625"/>
                  </a:lnTo>
                  <a:lnTo>
                    <a:pt x="956946" y="83088"/>
                  </a:lnTo>
                  <a:lnTo>
                    <a:pt x="965836" y="77380"/>
                  </a:lnTo>
                  <a:lnTo>
                    <a:pt x="975043" y="71037"/>
                  </a:lnTo>
                  <a:lnTo>
                    <a:pt x="983616" y="64378"/>
                  </a:lnTo>
                  <a:lnTo>
                    <a:pt x="1001078" y="51375"/>
                  </a:lnTo>
                  <a:lnTo>
                    <a:pt x="1009333" y="45984"/>
                  </a:lnTo>
                  <a:lnTo>
                    <a:pt x="1016318" y="41227"/>
                  </a:lnTo>
                  <a:lnTo>
                    <a:pt x="1026478" y="36470"/>
                  </a:lnTo>
                  <a:lnTo>
                    <a:pt x="1036321" y="32030"/>
                  </a:lnTo>
                  <a:lnTo>
                    <a:pt x="1046163" y="27590"/>
                  </a:lnTo>
                  <a:lnTo>
                    <a:pt x="1055688" y="23785"/>
                  </a:lnTo>
                  <a:lnTo>
                    <a:pt x="1065213" y="19979"/>
                  </a:lnTo>
                  <a:lnTo>
                    <a:pt x="1074738" y="16491"/>
                  </a:lnTo>
                  <a:lnTo>
                    <a:pt x="1083946" y="13954"/>
                  </a:lnTo>
                  <a:lnTo>
                    <a:pt x="1093153" y="11417"/>
                  </a:lnTo>
                  <a:lnTo>
                    <a:pt x="1102043" y="8563"/>
                  </a:lnTo>
                  <a:lnTo>
                    <a:pt x="1111251" y="6660"/>
                  </a:lnTo>
                  <a:lnTo>
                    <a:pt x="1119823" y="4757"/>
                  </a:lnTo>
                  <a:lnTo>
                    <a:pt x="1128396" y="3488"/>
                  </a:lnTo>
                  <a:lnTo>
                    <a:pt x="1136968" y="2220"/>
                  </a:lnTo>
                  <a:lnTo>
                    <a:pt x="1145223" y="1586"/>
                  </a:lnTo>
                  <a:lnTo>
                    <a:pt x="1153478" y="634"/>
                  </a:lnTo>
                  <a:lnTo>
                    <a:pt x="1161733" y="0"/>
                  </a:lnTo>
                  <a:close/>
                </a:path>
              </a:pathLst>
            </a:custGeom>
            <a:solidFill>
              <a:schemeClr val="bg1"/>
            </a:solidFill>
            <a:ln w="38100">
              <a:no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grpSp>
      <p:grpSp>
        <p:nvGrpSpPr>
          <p:cNvPr id="26" name="组合 25"/>
          <p:cNvGrpSpPr/>
          <p:nvPr/>
        </p:nvGrpSpPr>
        <p:grpSpPr>
          <a:xfrm>
            <a:off x="1696085" y="975995"/>
            <a:ext cx="902970" cy="902970"/>
            <a:chOff x="2703" y="7090"/>
            <a:chExt cx="1422" cy="1422"/>
          </a:xfrm>
        </p:grpSpPr>
        <p:sp>
          <p:nvSpPr>
            <p:cNvPr id="79" name="椭圆 78"/>
            <p:cNvSpPr/>
            <p:nvPr>
              <p:custDataLst>
                <p:tags r:id="rId27"/>
              </p:custDataLst>
            </p:nvPr>
          </p:nvSpPr>
          <p:spPr>
            <a:xfrm>
              <a:off x="2703" y="7090"/>
              <a:ext cx="1422" cy="1423"/>
            </a:xfrm>
            <a:prstGeom prst="ellipse">
              <a:avLst/>
            </a:prstGeom>
            <a:solidFill>
              <a:srgbClr val="13426C"/>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sp>
          <p:nvSpPr>
            <p:cNvPr id="80" name="椭圆 79"/>
            <p:cNvSpPr/>
            <p:nvPr>
              <p:custDataLst>
                <p:tags r:id="rId28"/>
              </p:custDataLst>
            </p:nvPr>
          </p:nvSpPr>
          <p:spPr>
            <a:xfrm>
              <a:off x="2798" y="7194"/>
              <a:ext cx="1220" cy="1220"/>
            </a:xfrm>
            <a:prstGeom prst="ellipse">
              <a:avLst/>
            </a:prstGeom>
            <a:solidFill>
              <a:srgbClr val="13426C"/>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sp>
          <p:nvSpPr>
            <p:cNvPr id="81" name="KSO_Shape"/>
            <p:cNvSpPr/>
            <p:nvPr>
              <p:custDataLst>
                <p:tags r:id="rId29"/>
              </p:custDataLst>
            </p:nvPr>
          </p:nvSpPr>
          <p:spPr bwMode="auto">
            <a:xfrm>
              <a:off x="3142" y="7519"/>
              <a:ext cx="569" cy="634"/>
            </a:xfrm>
            <a:custGeom>
              <a:avLst/>
              <a:gdLst>
                <a:gd name="T0" fmla="*/ 324081616 w 7313"/>
                <a:gd name="T1" fmla="*/ 0 h 8141"/>
                <a:gd name="T2" fmla="*/ 339365365 w 7313"/>
                <a:gd name="T3" fmla="*/ 6789765 h 8141"/>
                <a:gd name="T4" fmla="*/ 339639393 w 7313"/>
                <a:gd name="T5" fmla="*/ 26009182 h 8141"/>
                <a:gd name="T6" fmla="*/ 326382416 w 7313"/>
                <a:gd name="T7" fmla="*/ 33127484 h 8141"/>
                <a:gd name="T8" fmla="*/ 340954068 w 7313"/>
                <a:gd name="T9" fmla="*/ 36139074 h 8141"/>
                <a:gd name="T10" fmla="*/ 364619402 w 7313"/>
                <a:gd name="T11" fmla="*/ 25187839 h 8141"/>
                <a:gd name="T12" fmla="*/ 386367247 w 7313"/>
                <a:gd name="T13" fmla="*/ 35591512 h 8141"/>
                <a:gd name="T14" fmla="*/ 395296418 w 7313"/>
                <a:gd name="T15" fmla="*/ 52018598 h 8141"/>
                <a:gd name="T16" fmla="*/ 400445838 w 7313"/>
                <a:gd name="T17" fmla="*/ 76604119 h 8141"/>
                <a:gd name="T18" fmla="*/ 386257496 w 7313"/>
                <a:gd name="T19" fmla="*/ 111593547 h 8141"/>
                <a:gd name="T20" fmla="*/ 345555668 w 7313"/>
                <a:gd name="T21" fmla="*/ 148663476 h 8141"/>
                <a:gd name="T22" fmla="*/ 311043908 w 7313"/>
                <a:gd name="T23" fmla="*/ 169525578 h 8141"/>
                <a:gd name="T24" fmla="*/ 317288969 w 7313"/>
                <a:gd name="T25" fmla="*/ 180531569 h 8141"/>
                <a:gd name="T26" fmla="*/ 326053864 w 7313"/>
                <a:gd name="T27" fmla="*/ 197177679 h 8141"/>
                <a:gd name="T28" fmla="*/ 312523094 w 7313"/>
                <a:gd name="T29" fmla="*/ 210154892 h 8141"/>
                <a:gd name="T30" fmla="*/ 284584946 w 7313"/>
                <a:gd name="T31" fmla="*/ 217985025 h 8141"/>
                <a:gd name="T32" fmla="*/ 253798179 w 7313"/>
                <a:gd name="T33" fmla="*/ 242515790 h 8141"/>
                <a:gd name="T34" fmla="*/ 237473548 w 7313"/>
                <a:gd name="T35" fmla="*/ 260530805 h 8141"/>
                <a:gd name="T36" fmla="*/ 245855132 w 7313"/>
                <a:gd name="T37" fmla="*/ 279093147 h 8141"/>
                <a:gd name="T38" fmla="*/ 233091217 w 7313"/>
                <a:gd name="T39" fmla="*/ 290975236 h 8141"/>
                <a:gd name="T40" fmla="*/ 229914045 w 7313"/>
                <a:gd name="T41" fmla="*/ 321529181 h 8141"/>
                <a:gd name="T42" fmla="*/ 254620027 w 7313"/>
                <a:gd name="T43" fmla="*/ 354656899 h 8141"/>
                <a:gd name="T44" fmla="*/ 266069032 w 7313"/>
                <a:gd name="T45" fmla="*/ 365827158 h 8141"/>
                <a:gd name="T46" fmla="*/ 282284147 w 7313"/>
                <a:gd name="T47" fmla="*/ 389974630 h 8141"/>
                <a:gd name="T48" fmla="*/ 284913498 w 7313"/>
                <a:gd name="T49" fmla="*/ 407441849 h 8141"/>
                <a:gd name="T50" fmla="*/ 290720256 w 7313"/>
                <a:gd name="T51" fmla="*/ 422061981 h 8141"/>
                <a:gd name="T52" fmla="*/ 274340866 w 7313"/>
                <a:gd name="T53" fmla="*/ 434984438 h 8141"/>
                <a:gd name="T54" fmla="*/ 211014586 w 7313"/>
                <a:gd name="T55" fmla="*/ 445552379 h 8141"/>
                <a:gd name="T56" fmla="*/ 137499219 w 7313"/>
                <a:gd name="T57" fmla="*/ 438324565 h 8141"/>
                <a:gd name="T58" fmla="*/ 111423568 w 7313"/>
                <a:gd name="T59" fmla="*/ 425894913 h 8141"/>
                <a:gd name="T60" fmla="*/ 115751374 w 7313"/>
                <a:gd name="T61" fmla="*/ 407551362 h 8141"/>
                <a:gd name="T62" fmla="*/ 118654753 w 7313"/>
                <a:gd name="T63" fmla="*/ 389810362 h 8141"/>
                <a:gd name="T64" fmla="*/ 134650599 w 7313"/>
                <a:gd name="T65" fmla="*/ 365443865 h 8141"/>
                <a:gd name="T66" fmla="*/ 146318873 w 7313"/>
                <a:gd name="T67" fmla="*/ 354383118 h 8141"/>
                <a:gd name="T68" fmla="*/ 170860579 w 7313"/>
                <a:gd name="T69" fmla="*/ 321310156 h 8141"/>
                <a:gd name="T70" fmla="*/ 165984952 w 7313"/>
                <a:gd name="T71" fmla="*/ 290372919 h 8141"/>
                <a:gd name="T72" fmla="*/ 154700223 w 7313"/>
                <a:gd name="T73" fmla="*/ 275479240 h 8141"/>
                <a:gd name="T74" fmla="*/ 165218097 w 7313"/>
                <a:gd name="T75" fmla="*/ 257354713 h 8141"/>
                <a:gd name="T76" fmla="*/ 145004197 w 7313"/>
                <a:gd name="T77" fmla="*/ 241475423 h 8141"/>
                <a:gd name="T78" fmla="*/ 114710492 w 7313"/>
                <a:gd name="T79" fmla="*/ 216287583 h 8141"/>
                <a:gd name="T80" fmla="*/ 88689599 w 7313"/>
                <a:gd name="T81" fmla="*/ 210319160 h 8141"/>
                <a:gd name="T82" fmla="*/ 75158829 w 7313"/>
                <a:gd name="T83" fmla="*/ 199203657 h 8141"/>
                <a:gd name="T84" fmla="*/ 81403890 w 7313"/>
                <a:gd name="T85" fmla="*/ 181900473 h 8141"/>
                <a:gd name="T86" fmla="*/ 92469585 w 7313"/>
                <a:gd name="T87" fmla="*/ 173796559 h 8141"/>
                <a:gd name="T88" fmla="*/ 63545314 w 7313"/>
                <a:gd name="T89" fmla="*/ 152934458 h 8141"/>
                <a:gd name="T90" fmla="*/ 18351404 w 7313"/>
                <a:gd name="T91" fmla="*/ 116904896 h 8141"/>
                <a:gd name="T92" fmla="*/ 602579 w 7313"/>
                <a:gd name="T93" fmla="*/ 79889490 h 8141"/>
                <a:gd name="T94" fmla="*/ 5039902 w 7313"/>
                <a:gd name="T95" fmla="*/ 52675672 h 8141"/>
                <a:gd name="T96" fmla="*/ 12654398 w 7313"/>
                <a:gd name="T97" fmla="*/ 39205653 h 8141"/>
                <a:gd name="T98" fmla="*/ 30896284 w 7313"/>
                <a:gd name="T99" fmla="*/ 25625889 h 8141"/>
                <a:gd name="T100" fmla="*/ 57026460 w 7313"/>
                <a:gd name="T101" fmla="*/ 32744191 h 8141"/>
                <a:gd name="T102" fmla="*/ 78171725 w 7313"/>
                <a:gd name="T103" fmla="*/ 41067363 h 8141"/>
                <a:gd name="T104" fmla="*/ 60751686 w 7313"/>
                <a:gd name="T105" fmla="*/ 25461620 h 8141"/>
                <a:gd name="T106" fmla="*/ 62559424 w 7313"/>
                <a:gd name="T107" fmla="*/ 5366105 h 8141"/>
                <a:gd name="T108" fmla="*/ 53246708 w 7313"/>
                <a:gd name="T109" fmla="*/ 102722814 h 8141"/>
                <a:gd name="T110" fmla="*/ 87046372 w 7313"/>
                <a:gd name="T111" fmla="*/ 132455649 h 8141"/>
                <a:gd name="T112" fmla="*/ 65079258 w 7313"/>
                <a:gd name="T113" fmla="*/ 79287172 h 8141"/>
                <a:gd name="T114" fmla="*/ 51164944 w 7313"/>
                <a:gd name="T115" fmla="*/ 85803156 h 8141"/>
                <a:gd name="T116" fmla="*/ 315042928 w 7313"/>
                <a:gd name="T117" fmla="*/ 102558545 h 8141"/>
                <a:gd name="T118" fmla="*/ 341228096 w 7313"/>
                <a:gd name="T119" fmla="*/ 111319533 h 8141"/>
                <a:gd name="T120" fmla="*/ 350759846 w 7313"/>
                <a:gd name="T121" fmla="*/ 89252795 h 8141"/>
                <a:gd name="T122" fmla="*/ 341611406 w 7313"/>
                <a:gd name="T123" fmla="*/ 79068147 h 8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313" h="8141">
                  <a:moveTo>
                    <a:pt x="1162" y="79"/>
                  </a:moveTo>
                  <a:lnTo>
                    <a:pt x="1162" y="79"/>
                  </a:lnTo>
                  <a:lnTo>
                    <a:pt x="1173" y="69"/>
                  </a:lnTo>
                  <a:lnTo>
                    <a:pt x="1185" y="60"/>
                  </a:lnTo>
                  <a:lnTo>
                    <a:pt x="1198" y="51"/>
                  </a:lnTo>
                  <a:lnTo>
                    <a:pt x="1211" y="42"/>
                  </a:lnTo>
                  <a:lnTo>
                    <a:pt x="1224" y="35"/>
                  </a:lnTo>
                  <a:lnTo>
                    <a:pt x="1238" y="28"/>
                  </a:lnTo>
                  <a:lnTo>
                    <a:pt x="1252" y="23"/>
                  </a:lnTo>
                  <a:lnTo>
                    <a:pt x="1266" y="17"/>
                  </a:lnTo>
                  <a:lnTo>
                    <a:pt x="1282" y="13"/>
                  </a:lnTo>
                  <a:lnTo>
                    <a:pt x="1296" y="10"/>
                  </a:lnTo>
                  <a:lnTo>
                    <a:pt x="1326" y="4"/>
                  </a:lnTo>
                  <a:lnTo>
                    <a:pt x="1357" y="1"/>
                  </a:lnTo>
                  <a:lnTo>
                    <a:pt x="1388" y="0"/>
                  </a:lnTo>
                  <a:lnTo>
                    <a:pt x="5916" y="0"/>
                  </a:lnTo>
                  <a:lnTo>
                    <a:pt x="5936" y="0"/>
                  </a:lnTo>
                  <a:lnTo>
                    <a:pt x="5954" y="0"/>
                  </a:lnTo>
                  <a:lnTo>
                    <a:pt x="5973" y="2"/>
                  </a:lnTo>
                  <a:lnTo>
                    <a:pt x="5992" y="4"/>
                  </a:lnTo>
                  <a:lnTo>
                    <a:pt x="6011" y="8"/>
                  </a:lnTo>
                  <a:lnTo>
                    <a:pt x="6029" y="13"/>
                  </a:lnTo>
                  <a:lnTo>
                    <a:pt x="6048" y="18"/>
                  </a:lnTo>
                  <a:lnTo>
                    <a:pt x="6065" y="25"/>
                  </a:lnTo>
                  <a:lnTo>
                    <a:pt x="6083" y="31"/>
                  </a:lnTo>
                  <a:lnTo>
                    <a:pt x="6099" y="40"/>
                  </a:lnTo>
                  <a:lnTo>
                    <a:pt x="6115" y="50"/>
                  </a:lnTo>
                  <a:lnTo>
                    <a:pt x="6132" y="61"/>
                  </a:lnTo>
                  <a:lnTo>
                    <a:pt x="6146" y="72"/>
                  </a:lnTo>
                  <a:lnTo>
                    <a:pt x="6160" y="85"/>
                  </a:lnTo>
                  <a:lnTo>
                    <a:pt x="6173" y="99"/>
                  </a:lnTo>
                  <a:lnTo>
                    <a:pt x="6186" y="113"/>
                  </a:lnTo>
                  <a:lnTo>
                    <a:pt x="6195" y="124"/>
                  </a:lnTo>
                  <a:lnTo>
                    <a:pt x="6202" y="136"/>
                  </a:lnTo>
                  <a:lnTo>
                    <a:pt x="6210" y="148"/>
                  </a:lnTo>
                  <a:lnTo>
                    <a:pt x="6216" y="160"/>
                  </a:lnTo>
                  <a:lnTo>
                    <a:pt x="6223" y="172"/>
                  </a:lnTo>
                  <a:lnTo>
                    <a:pt x="6228" y="185"/>
                  </a:lnTo>
                  <a:lnTo>
                    <a:pt x="6238" y="211"/>
                  </a:lnTo>
                  <a:lnTo>
                    <a:pt x="6245" y="237"/>
                  </a:lnTo>
                  <a:lnTo>
                    <a:pt x="6249" y="264"/>
                  </a:lnTo>
                  <a:lnTo>
                    <a:pt x="6251" y="292"/>
                  </a:lnTo>
                  <a:lnTo>
                    <a:pt x="6251" y="319"/>
                  </a:lnTo>
                  <a:lnTo>
                    <a:pt x="6249" y="348"/>
                  </a:lnTo>
                  <a:lnTo>
                    <a:pt x="6243" y="375"/>
                  </a:lnTo>
                  <a:lnTo>
                    <a:pt x="6236" y="401"/>
                  </a:lnTo>
                  <a:lnTo>
                    <a:pt x="6226" y="427"/>
                  </a:lnTo>
                  <a:lnTo>
                    <a:pt x="6221" y="439"/>
                  </a:lnTo>
                  <a:lnTo>
                    <a:pt x="6214" y="452"/>
                  </a:lnTo>
                  <a:lnTo>
                    <a:pt x="6208" y="464"/>
                  </a:lnTo>
                  <a:lnTo>
                    <a:pt x="6200" y="475"/>
                  </a:lnTo>
                  <a:lnTo>
                    <a:pt x="6191" y="487"/>
                  </a:lnTo>
                  <a:lnTo>
                    <a:pt x="6183" y="498"/>
                  </a:lnTo>
                  <a:lnTo>
                    <a:pt x="6173" y="508"/>
                  </a:lnTo>
                  <a:lnTo>
                    <a:pt x="6163" y="517"/>
                  </a:lnTo>
                  <a:lnTo>
                    <a:pt x="6151" y="530"/>
                  </a:lnTo>
                  <a:lnTo>
                    <a:pt x="6137" y="542"/>
                  </a:lnTo>
                  <a:lnTo>
                    <a:pt x="6123" y="552"/>
                  </a:lnTo>
                  <a:lnTo>
                    <a:pt x="6109" y="562"/>
                  </a:lnTo>
                  <a:lnTo>
                    <a:pt x="6093" y="571"/>
                  </a:lnTo>
                  <a:lnTo>
                    <a:pt x="6077" y="578"/>
                  </a:lnTo>
                  <a:lnTo>
                    <a:pt x="6061" y="585"/>
                  </a:lnTo>
                  <a:lnTo>
                    <a:pt x="6045" y="590"/>
                  </a:lnTo>
                  <a:lnTo>
                    <a:pt x="6027" y="594"/>
                  </a:lnTo>
                  <a:lnTo>
                    <a:pt x="6010" y="599"/>
                  </a:lnTo>
                  <a:lnTo>
                    <a:pt x="5992" y="602"/>
                  </a:lnTo>
                  <a:lnTo>
                    <a:pt x="5975" y="604"/>
                  </a:lnTo>
                  <a:lnTo>
                    <a:pt x="5958" y="605"/>
                  </a:lnTo>
                  <a:lnTo>
                    <a:pt x="5939" y="606"/>
                  </a:lnTo>
                  <a:lnTo>
                    <a:pt x="5922" y="606"/>
                  </a:lnTo>
                  <a:lnTo>
                    <a:pt x="5904" y="606"/>
                  </a:lnTo>
                  <a:lnTo>
                    <a:pt x="5870" y="894"/>
                  </a:lnTo>
                  <a:lnTo>
                    <a:pt x="5908" y="876"/>
                  </a:lnTo>
                  <a:lnTo>
                    <a:pt x="5947" y="858"/>
                  </a:lnTo>
                  <a:lnTo>
                    <a:pt x="5985" y="840"/>
                  </a:lnTo>
                  <a:lnTo>
                    <a:pt x="6024" y="824"/>
                  </a:lnTo>
                  <a:lnTo>
                    <a:pt x="6103" y="793"/>
                  </a:lnTo>
                  <a:lnTo>
                    <a:pt x="6183" y="764"/>
                  </a:lnTo>
                  <a:lnTo>
                    <a:pt x="6186" y="750"/>
                  </a:lnTo>
                  <a:lnTo>
                    <a:pt x="6189" y="737"/>
                  </a:lnTo>
                  <a:lnTo>
                    <a:pt x="6199" y="710"/>
                  </a:lnTo>
                  <a:lnTo>
                    <a:pt x="6210" y="685"/>
                  </a:lnTo>
                  <a:lnTo>
                    <a:pt x="6224" y="660"/>
                  </a:lnTo>
                  <a:lnTo>
                    <a:pt x="6239" y="637"/>
                  </a:lnTo>
                  <a:lnTo>
                    <a:pt x="6255" y="615"/>
                  </a:lnTo>
                  <a:lnTo>
                    <a:pt x="6274" y="594"/>
                  </a:lnTo>
                  <a:lnTo>
                    <a:pt x="6295" y="576"/>
                  </a:lnTo>
                  <a:lnTo>
                    <a:pt x="6316" y="558"/>
                  </a:lnTo>
                  <a:lnTo>
                    <a:pt x="6339" y="541"/>
                  </a:lnTo>
                  <a:lnTo>
                    <a:pt x="6363" y="527"/>
                  </a:lnTo>
                  <a:lnTo>
                    <a:pt x="6387" y="514"/>
                  </a:lnTo>
                  <a:lnTo>
                    <a:pt x="6413" y="502"/>
                  </a:lnTo>
                  <a:lnTo>
                    <a:pt x="6439" y="491"/>
                  </a:lnTo>
                  <a:lnTo>
                    <a:pt x="6465" y="483"/>
                  </a:lnTo>
                  <a:lnTo>
                    <a:pt x="6492" y="476"/>
                  </a:lnTo>
                  <a:lnTo>
                    <a:pt x="6524" y="469"/>
                  </a:lnTo>
                  <a:lnTo>
                    <a:pt x="6556" y="465"/>
                  </a:lnTo>
                  <a:lnTo>
                    <a:pt x="6590" y="462"/>
                  </a:lnTo>
                  <a:lnTo>
                    <a:pt x="6623" y="460"/>
                  </a:lnTo>
                  <a:lnTo>
                    <a:pt x="6656" y="460"/>
                  </a:lnTo>
                  <a:lnTo>
                    <a:pt x="6690" y="461"/>
                  </a:lnTo>
                  <a:lnTo>
                    <a:pt x="6723" y="464"/>
                  </a:lnTo>
                  <a:lnTo>
                    <a:pt x="6755" y="469"/>
                  </a:lnTo>
                  <a:lnTo>
                    <a:pt x="6788" y="476"/>
                  </a:lnTo>
                  <a:lnTo>
                    <a:pt x="6820" y="485"/>
                  </a:lnTo>
                  <a:lnTo>
                    <a:pt x="6851" y="496"/>
                  </a:lnTo>
                  <a:lnTo>
                    <a:pt x="6881" y="508"/>
                  </a:lnTo>
                  <a:lnTo>
                    <a:pt x="6911" y="523"/>
                  </a:lnTo>
                  <a:lnTo>
                    <a:pt x="6939" y="539"/>
                  </a:lnTo>
                  <a:lnTo>
                    <a:pt x="6966" y="559"/>
                  </a:lnTo>
                  <a:lnTo>
                    <a:pt x="6979" y="568"/>
                  </a:lnTo>
                  <a:lnTo>
                    <a:pt x="6992" y="579"/>
                  </a:lnTo>
                  <a:lnTo>
                    <a:pt x="7006" y="592"/>
                  </a:lnTo>
                  <a:lnTo>
                    <a:pt x="7020" y="605"/>
                  </a:lnTo>
                  <a:lnTo>
                    <a:pt x="7031" y="619"/>
                  </a:lnTo>
                  <a:lnTo>
                    <a:pt x="7043" y="635"/>
                  </a:lnTo>
                  <a:lnTo>
                    <a:pt x="7053" y="650"/>
                  </a:lnTo>
                  <a:lnTo>
                    <a:pt x="7063" y="666"/>
                  </a:lnTo>
                  <a:lnTo>
                    <a:pt x="7072" y="683"/>
                  </a:lnTo>
                  <a:lnTo>
                    <a:pt x="7079" y="700"/>
                  </a:lnTo>
                  <a:lnTo>
                    <a:pt x="7086" y="717"/>
                  </a:lnTo>
                  <a:lnTo>
                    <a:pt x="7091" y="736"/>
                  </a:lnTo>
                  <a:lnTo>
                    <a:pt x="7095" y="753"/>
                  </a:lnTo>
                  <a:lnTo>
                    <a:pt x="7098" y="772"/>
                  </a:lnTo>
                  <a:lnTo>
                    <a:pt x="7100" y="791"/>
                  </a:lnTo>
                  <a:lnTo>
                    <a:pt x="7100" y="810"/>
                  </a:lnTo>
                  <a:lnTo>
                    <a:pt x="7099" y="828"/>
                  </a:lnTo>
                  <a:lnTo>
                    <a:pt x="7097" y="848"/>
                  </a:lnTo>
                  <a:lnTo>
                    <a:pt x="7121" y="864"/>
                  </a:lnTo>
                  <a:lnTo>
                    <a:pt x="7143" y="881"/>
                  </a:lnTo>
                  <a:lnTo>
                    <a:pt x="7165" y="899"/>
                  </a:lnTo>
                  <a:lnTo>
                    <a:pt x="7187" y="918"/>
                  </a:lnTo>
                  <a:lnTo>
                    <a:pt x="7206" y="939"/>
                  </a:lnTo>
                  <a:lnTo>
                    <a:pt x="7216" y="950"/>
                  </a:lnTo>
                  <a:lnTo>
                    <a:pt x="7225" y="961"/>
                  </a:lnTo>
                  <a:lnTo>
                    <a:pt x="7233" y="973"/>
                  </a:lnTo>
                  <a:lnTo>
                    <a:pt x="7240" y="985"/>
                  </a:lnTo>
                  <a:lnTo>
                    <a:pt x="7247" y="998"/>
                  </a:lnTo>
                  <a:lnTo>
                    <a:pt x="7253" y="1011"/>
                  </a:lnTo>
                  <a:lnTo>
                    <a:pt x="7265" y="1041"/>
                  </a:lnTo>
                  <a:lnTo>
                    <a:pt x="7276" y="1073"/>
                  </a:lnTo>
                  <a:lnTo>
                    <a:pt x="7285" y="1104"/>
                  </a:lnTo>
                  <a:lnTo>
                    <a:pt x="7293" y="1137"/>
                  </a:lnTo>
                  <a:lnTo>
                    <a:pt x="7300" y="1168"/>
                  </a:lnTo>
                  <a:lnTo>
                    <a:pt x="7305" y="1201"/>
                  </a:lnTo>
                  <a:lnTo>
                    <a:pt x="7309" y="1234"/>
                  </a:lnTo>
                  <a:lnTo>
                    <a:pt x="7312" y="1267"/>
                  </a:lnTo>
                  <a:lnTo>
                    <a:pt x="7313" y="1300"/>
                  </a:lnTo>
                  <a:lnTo>
                    <a:pt x="7313" y="1333"/>
                  </a:lnTo>
                  <a:lnTo>
                    <a:pt x="7312" y="1366"/>
                  </a:lnTo>
                  <a:lnTo>
                    <a:pt x="7310" y="1399"/>
                  </a:lnTo>
                  <a:lnTo>
                    <a:pt x="7306" y="1431"/>
                  </a:lnTo>
                  <a:lnTo>
                    <a:pt x="7302" y="1465"/>
                  </a:lnTo>
                  <a:lnTo>
                    <a:pt x="7297" y="1498"/>
                  </a:lnTo>
                  <a:lnTo>
                    <a:pt x="7290" y="1529"/>
                  </a:lnTo>
                  <a:lnTo>
                    <a:pt x="7279" y="1572"/>
                  </a:lnTo>
                  <a:lnTo>
                    <a:pt x="7267" y="1614"/>
                  </a:lnTo>
                  <a:lnTo>
                    <a:pt x="7254" y="1655"/>
                  </a:lnTo>
                  <a:lnTo>
                    <a:pt x="7239" y="1696"/>
                  </a:lnTo>
                  <a:lnTo>
                    <a:pt x="7223" y="1736"/>
                  </a:lnTo>
                  <a:lnTo>
                    <a:pt x="7205" y="1776"/>
                  </a:lnTo>
                  <a:lnTo>
                    <a:pt x="7187" y="1815"/>
                  </a:lnTo>
                  <a:lnTo>
                    <a:pt x="7166" y="1853"/>
                  </a:lnTo>
                  <a:lnTo>
                    <a:pt x="7146" y="1891"/>
                  </a:lnTo>
                  <a:lnTo>
                    <a:pt x="7123" y="1929"/>
                  </a:lnTo>
                  <a:lnTo>
                    <a:pt x="7100" y="1966"/>
                  </a:lnTo>
                  <a:lnTo>
                    <a:pt x="7076" y="2002"/>
                  </a:lnTo>
                  <a:lnTo>
                    <a:pt x="7051" y="2038"/>
                  </a:lnTo>
                  <a:lnTo>
                    <a:pt x="7026" y="2073"/>
                  </a:lnTo>
                  <a:lnTo>
                    <a:pt x="7000" y="2108"/>
                  </a:lnTo>
                  <a:lnTo>
                    <a:pt x="6973" y="2142"/>
                  </a:lnTo>
                  <a:lnTo>
                    <a:pt x="6933" y="2190"/>
                  </a:lnTo>
                  <a:lnTo>
                    <a:pt x="6891" y="2237"/>
                  </a:lnTo>
                  <a:lnTo>
                    <a:pt x="6848" y="2284"/>
                  </a:lnTo>
                  <a:lnTo>
                    <a:pt x="6804" y="2329"/>
                  </a:lnTo>
                  <a:lnTo>
                    <a:pt x="6759" y="2373"/>
                  </a:lnTo>
                  <a:lnTo>
                    <a:pt x="6713" y="2416"/>
                  </a:lnTo>
                  <a:lnTo>
                    <a:pt x="6666" y="2458"/>
                  </a:lnTo>
                  <a:lnTo>
                    <a:pt x="6617" y="2499"/>
                  </a:lnTo>
                  <a:lnTo>
                    <a:pt x="6568" y="2538"/>
                  </a:lnTo>
                  <a:lnTo>
                    <a:pt x="6518" y="2576"/>
                  </a:lnTo>
                  <a:lnTo>
                    <a:pt x="6467" y="2613"/>
                  </a:lnTo>
                  <a:lnTo>
                    <a:pt x="6415" y="2649"/>
                  </a:lnTo>
                  <a:lnTo>
                    <a:pt x="6362" y="2683"/>
                  </a:lnTo>
                  <a:lnTo>
                    <a:pt x="6308" y="2715"/>
                  </a:lnTo>
                  <a:lnTo>
                    <a:pt x="6253" y="2746"/>
                  </a:lnTo>
                  <a:lnTo>
                    <a:pt x="6198" y="2775"/>
                  </a:lnTo>
                  <a:lnTo>
                    <a:pt x="6129" y="2805"/>
                  </a:lnTo>
                  <a:lnTo>
                    <a:pt x="6062" y="2837"/>
                  </a:lnTo>
                  <a:lnTo>
                    <a:pt x="5995" y="2869"/>
                  </a:lnTo>
                  <a:lnTo>
                    <a:pt x="5962" y="2887"/>
                  </a:lnTo>
                  <a:lnTo>
                    <a:pt x="5928" y="2905"/>
                  </a:lnTo>
                  <a:lnTo>
                    <a:pt x="5897" y="2924"/>
                  </a:lnTo>
                  <a:lnTo>
                    <a:pt x="5865" y="2943"/>
                  </a:lnTo>
                  <a:lnTo>
                    <a:pt x="5834" y="2964"/>
                  </a:lnTo>
                  <a:lnTo>
                    <a:pt x="5803" y="2986"/>
                  </a:lnTo>
                  <a:lnTo>
                    <a:pt x="5774" y="3008"/>
                  </a:lnTo>
                  <a:lnTo>
                    <a:pt x="5745" y="3031"/>
                  </a:lnTo>
                  <a:lnTo>
                    <a:pt x="5717" y="3056"/>
                  </a:lnTo>
                  <a:lnTo>
                    <a:pt x="5690" y="3083"/>
                  </a:lnTo>
                  <a:lnTo>
                    <a:pt x="5678" y="3096"/>
                  </a:lnTo>
                  <a:lnTo>
                    <a:pt x="5666" y="3109"/>
                  </a:lnTo>
                  <a:lnTo>
                    <a:pt x="5657" y="3123"/>
                  </a:lnTo>
                  <a:lnTo>
                    <a:pt x="5647" y="3138"/>
                  </a:lnTo>
                  <a:lnTo>
                    <a:pt x="5638" y="3153"/>
                  </a:lnTo>
                  <a:lnTo>
                    <a:pt x="5629" y="3169"/>
                  </a:lnTo>
                  <a:lnTo>
                    <a:pt x="5615" y="3201"/>
                  </a:lnTo>
                  <a:lnTo>
                    <a:pt x="5623" y="3210"/>
                  </a:lnTo>
                  <a:lnTo>
                    <a:pt x="5632" y="3217"/>
                  </a:lnTo>
                  <a:lnTo>
                    <a:pt x="5640" y="3224"/>
                  </a:lnTo>
                  <a:lnTo>
                    <a:pt x="5650" y="3229"/>
                  </a:lnTo>
                  <a:lnTo>
                    <a:pt x="5670" y="3240"/>
                  </a:lnTo>
                  <a:lnTo>
                    <a:pt x="5690" y="3250"/>
                  </a:lnTo>
                  <a:lnTo>
                    <a:pt x="5733" y="3266"/>
                  </a:lnTo>
                  <a:lnTo>
                    <a:pt x="5753" y="3275"/>
                  </a:lnTo>
                  <a:lnTo>
                    <a:pt x="5773" y="3286"/>
                  </a:lnTo>
                  <a:lnTo>
                    <a:pt x="5792" y="3297"/>
                  </a:lnTo>
                  <a:lnTo>
                    <a:pt x="5810" y="3309"/>
                  </a:lnTo>
                  <a:lnTo>
                    <a:pt x="5828" y="3321"/>
                  </a:lnTo>
                  <a:lnTo>
                    <a:pt x="5845" y="3335"/>
                  </a:lnTo>
                  <a:lnTo>
                    <a:pt x="5861" y="3350"/>
                  </a:lnTo>
                  <a:lnTo>
                    <a:pt x="5876" y="3365"/>
                  </a:lnTo>
                  <a:lnTo>
                    <a:pt x="5890" y="3381"/>
                  </a:lnTo>
                  <a:lnTo>
                    <a:pt x="5903" y="3399"/>
                  </a:lnTo>
                  <a:lnTo>
                    <a:pt x="5915" y="3417"/>
                  </a:lnTo>
                  <a:lnTo>
                    <a:pt x="5926" y="3437"/>
                  </a:lnTo>
                  <a:lnTo>
                    <a:pt x="5935" y="3456"/>
                  </a:lnTo>
                  <a:lnTo>
                    <a:pt x="5942" y="3476"/>
                  </a:lnTo>
                  <a:lnTo>
                    <a:pt x="5948" y="3497"/>
                  </a:lnTo>
                  <a:lnTo>
                    <a:pt x="5952" y="3518"/>
                  </a:lnTo>
                  <a:lnTo>
                    <a:pt x="5954" y="3540"/>
                  </a:lnTo>
                  <a:lnTo>
                    <a:pt x="5954" y="3563"/>
                  </a:lnTo>
                  <a:lnTo>
                    <a:pt x="5954" y="3581"/>
                  </a:lnTo>
                  <a:lnTo>
                    <a:pt x="5952" y="3601"/>
                  </a:lnTo>
                  <a:lnTo>
                    <a:pt x="5948" y="3619"/>
                  </a:lnTo>
                  <a:lnTo>
                    <a:pt x="5943" y="3637"/>
                  </a:lnTo>
                  <a:lnTo>
                    <a:pt x="5936" y="3654"/>
                  </a:lnTo>
                  <a:lnTo>
                    <a:pt x="5928" y="3672"/>
                  </a:lnTo>
                  <a:lnTo>
                    <a:pt x="5918" y="3687"/>
                  </a:lnTo>
                  <a:lnTo>
                    <a:pt x="5909" y="3703"/>
                  </a:lnTo>
                  <a:lnTo>
                    <a:pt x="5897" y="3717"/>
                  </a:lnTo>
                  <a:lnTo>
                    <a:pt x="5884" y="3733"/>
                  </a:lnTo>
                  <a:lnTo>
                    <a:pt x="5871" y="3746"/>
                  </a:lnTo>
                  <a:lnTo>
                    <a:pt x="5857" y="3758"/>
                  </a:lnTo>
                  <a:lnTo>
                    <a:pt x="5841" y="3769"/>
                  </a:lnTo>
                  <a:lnTo>
                    <a:pt x="5826" y="3780"/>
                  </a:lnTo>
                  <a:lnTo>
                    <a:pt x="5810" y="3791"/>
                  </a:lnTo>
                  <a:lnTo>
                    <a:pt x="5793" y="3800"/>
                  </a:lnTo>
                  <a:lnTo>
                    <a:pt x="5765" y="3814"/>
                  </a:lnTo>
                  <a:lnTo>
                    <a:pt x="5735" y="3827"/>
                  </a:lnTo>
                  <a:lnTo>
                    <a:pt x="5705" y="3838"/>
                  </a:lnTo>
                  <a:lnTo>
                    <a:pt x="5675" y="3848"/>
                  </a:lnTo>
                  <a:lnTo>
                    <a:pt x="5643" y="3856"/>
                  </a:lnTo>
                  <a:lnTo>
                    <a:pt x="5612" y="3863"/>
                  </a:lnTo>
                  <a:lnTo>
                    <a:pt x="5580" y="3868"/>
                  </a:lnTo>
                  <a:lnTo>
                    <a:pt x="5549" y="3873"/>
                  </a:lnTo>
                  <a:lnTo>
                    <a:pt x="5517" y="3875"/>
                  </a:lnTo>
                  <a:lnTo>
                    <a:pt x="5485" y="3877"/>
                  </a:lnTo>
                  <a:lnTo>
                    <a:pt x="5452" y="3876"/>
                  </a:lnTo>
                  <a:lnTo>
                    <a:pt x="5421" y="3875"/>
                  </a:lnTo>
                  <a:lnTo>
                    <a:pt x="5388" y="3872"/>
                  </a:lnTo>
                  <a:lnTo>
                    <a:pt x="5357" y="3867"/>
                  </a:lnTo>
                  <a:lnTo>
                    <a:pt x="5325" y="3862"/>
                  </a:lnTo>
                  <a:lnTo>
                    <a:pt x="5293" y="3855"/>
                  </a:lnTo>
                  <a:lnTo>
                    <a:pt x="5270" y="3888"/>
                  </a:lnTo>
                  <a:lnTo>
                    <a:pt x="5246" y="3919"/>
                  </a:lnTo>
                  <a:lnTo>
                    <a:pt x="5221" y="3951"/>
                  </a:lnTo>
                  <a:lnTo>
                    <a:pt x="5195" y="3981"/>
                  </a:lnTo>
                  <a:lnTo>
                    <a:pt x="5168" y="4012"/>
                  </a:lnTo>
                  <a:lnTo>
                    <a:pt x="5141" y="4042"/>
                  </a:lnTo>
                  <a:lnTo>
                    <a:pt x="5114" y="4071"/>
                  </a:lnTo>
                  <a:lnTo>
                    <a:pt x="5086" y="4100"/>
                  </a:lnTo>
                  <a:lnTo>
                    <a:pt x="5057" y="4127"/>
                  </a:lnTo>
                  <a:lnTo>
                    <a:pt x="5027" y="4155"/>
                  </a:lnTo>
                  <a:lnTo>
                    <a:pt x="4997" y="4181"/>
                  </a:lnTo>
                  <a:lnTo>
                    <a:pt x="4966" y="4208"/>
                  </a:lnTo>
                  <a:lnTo>
                    <a:pt x="4935" y="4233"/>
                  </a:lnTo>
                  <a:lnTo>
                    <a:pt x="4903" y="4258"/>
                  </a:lnTo>
                  <a:lnTo>
                    <a:pt x="4871" y="4281"/>
                  </a:lnTo>
                  <a:lnTo>
                    <a:pt x="4838" y="4305"/>
                  </a:lnTo>
                  <a:lnTo>
                    <a:pt x="4805" y="4327"/>
                  </a:lnTo>
                  <a:lnTo>
                    <a:pt x="4772" y="4350"/>
                  </a:lnTo>
                  <a:lnTo>
                    <a:pt x="4737" y="4371"/>
                  </a:lnTo>
                  <a:lnTo>
                    <a:pt x="4702" y="4391"/>
                  </a:lnTo>
                  <a:lnTo>
                    <a:pt x="4667" y="4411"/>
                  </a:lnTo>
                  <a:lnTo>
                    <a:pt x="4633" y="4429"/>
                  </a:lnTo>
                  <a:lnTo>
                    <a:pt x="4597" y="4448"/>
                  </a:lnTo>
                  <a:lnTo>
                    <a:pt x="4560" y="4465"/>
                  </a:lnTo>
                  <a:lnTo>
                    <a:pt x="4524" y="4483"/>
                  </a:lnTo>
                  <a:lnTo>
                    <a:pt x="4487" y="4498"/>
                  </a:lnTo>
                  <a:lnTo>
                    <a:pt x="4449" y="4513"/>
                  </a:lnTo>
                  <a:lnTo>
                    <a:pt x="4412" y="4527"/>
                  </a:lnTo>
                  <a:lnTo>
                    <a:pt x="4374" y="4540"/>
                  </a:lnTo>
                  <a:lnTo>
                    <a:pt x="4336" y="4553"/>
                  </a:lnTo>
                  <a:lnTo>
                    <a:pt x="4297" y="4565"/>
                  </a:lnTo>
                  <a:lnTo>
                    <a:pt x="4259" y="4576"/>
                  </a:lnTo>
                  <a:lnTo>
                    <a:pt x="4270" y="4665"/>
                  </a:lnTo>
                  <a:lnTo>
                    <a:pt x="4285" y="4683"/>
                  </a:lnTo>
                  <a:lnTo>
                    <a:pt x="4299" y="4700"/>
                  </a:lnTo>
                  <a:lnTo>
                    <a:pt x="4312" y="4718"/>
                  </a:lnTo>
                  <a:lnTo>
                    <a:pt x="4324" y="4737"/>
                  </a:lnTo>
                  <a:lnTo>
                    <a:pt x="4335" y="4758"/>
                  </a:lnTo>
                  <a:lnTo>
                    <a:pt x="4343" y="4778"/>
                  </a:lnTo>
                  <a:lnTo>
                    <a:pt x="4350" y="4800"/>
                  </a:lnTo>
                  <a:lnTo>
                    <a:pt x="4354" y="4823"/>
                  </a:lnTo>
                  <a:lnTo>
                    <a:pt x="4375" y="4836"/>
                  </a:lnTo>
                  <a:lnTo>
                    <a:pt x="4396" y="4851"/>
                  </a:lnTo>
                  <a:lnTo>
                    <a:pt x="4413" y="4867"/>
                  </a:lnTo>
                  <a:lnTo>
                    <a:pt x="4430" y="4887"/>
                  </a:lnTo>
                  <a:lnTo>
                    <a:pt x="4445" y="4906"/>
                  </a:lnTo>
                  <a:lnTo>
                    <a:pt x="4458" y="4928"/>
                  </a:lnTo>
                  <a:lnTo>
                    <a:pt x="4470" y="4951"/>
                  </a:lnTo>
                  <a:lnTo>
                    <a:pt x="4478" y="4974"/>
                  </a:lnTo>
                  <a:lnTo>
                    <a:pt x="4485" y="4998"/>
                  </a:lnTo>
                  <a:lnTo>
                    <a:pt x="4489" y="5023"/>
                  </a:lnTo>
                  <a:lnTo>
                    <a:pt x="4491" y="5047"/>
                  </a:lnTo>
                  <a:lnTo>
                    <a:pt x="4491" y="5072"/>
                  </a:lnTo>
                  <a:lnTo>
                    <a:pt x="4489" y="5084"/>
                  </a:lnTo>
                  <a:lnTo>
                    <a:pt x="4488" y="5097"/>
                  </a:lnTo>
                  <a:lnTo>
                    <a:pt x="4485" y="5109"/>
                  </a:lnTo>
                  <a:lnTo>
                    <a:pt x="4482" y="5121"/>
                  </a:lnTo>
                  <a:lnTo>
                    <a:pt x="4478" y="5133"/>
                  </a:lnTo>
                  <a:lnTo>
                    <a:pt x="4473" y="5144"/>
                  </a:lnTo>
                  <a:lnTo>
                    <a:pt x="4467" y="5155"/>
                  </a:lnTo>
                  <a:lnTo>
                    <a:pt x="4462" y="5167"/>
                  </a:lnTo>
                  <a:lnTo>
                    <a:pt x="4448" y="5187"/>
                  </a:lnTo>
                  <a:lnTo>
                    <a:pt x="4433" y="5204"/>
                  </a:lnTo>
                  <a:lnTo>
                    <a:pt x="4416" y="5221"/>
                  </a:lnTo>
                  <a:lnTo>
                    <a:pt x="4399" y="5237"/>
                  </a:lnTo>
                  <a:lnTo>
                    <a:pt x="4380" y="5250"/>
                  </a:lnTo>
                  <a:lnTo>
                    <a:pt x="4361" y="5263"/>
                  </a:lnTo>
                  <a:lnTo>
                    <a:pt x="4341" y="5275"/>
                  </a:lnTo>
                  <a:lnTo>
                    <a:pt x="4321" y="5286"/>
                  </a:lnTo>
                  <a:lnTo>
                    <a:pt x="4299" y="5297"/>
                  </a:lnTo>
                  <a:lnTo>
                    <a:pt x="4277" y="5305"/>
                  </a:lnTo>
                  <a:lnTo>
                    <a:pt x="4255" y="5314"/>
                  </a:lnTo>
                  <a:lnTo>
                    <a:pt x="4233" y="5323"/>
                  </a:lnTo>
                  <a:lnTo>
                    <a:pt x="4188" y="5337"/>
                  </a:lnTo>
                  <a:lnTo>
                    <a:pt x="4143" y="5351"/>
                  </a:lnTo>
                  <a:lnTo>
                    <a:pt x="4146" y="5384"/>
                  </a:lnTo>
                  <a:lnTo>
                    <a:pt x="4148" y="5416"/>
                  </a:lnTo>
                  <a:lnTo>
                    <a:pt x="4149" y="5483"/>
                  </a:lnTo>
                  <a:lnTo>
                    <a:pt x="4150" y="5549"/>
                  </a:lnTo>
                  <a:lnTo>
                    <a:pt x="4151" y="5614"/>
                  </a:lnTo>
                  <a:lnTo>
                    <a:pt x="4153" y="5648"/>
                  </a:lnTo>
                  <a:lnTo>
                    <a:pt x="4155" y="5680"/>
                  </a:lnTo>
                  <a:lnTo>
                    <a:pt x="4159" y="5713"/>
                  </a:lnTo>
                  <a:lnTo>
                    <a:pt x="4163" y="5744"/>
                  </a:lnTo>
                  <a:lnTo>
                    <a:pt x="4170" y="5777"/>
                  </a:lnTo>
                  <a:lnTo>
                    <a:pt x="4177" y="5809"/>
                  </a:lnTo>
                  <a:lnTo>
                    <a:pt x="4186" y="5840"/>
                  </a:lnTo>
                  <a:lnTo>
                    <a:pt x="4197" y="5872"/>
                  </a:lnTo>
                  <a:lnTo>
                    <a:pt x="4214" y="5915"/>
                  </a:lnTo>
                  <a:lnTo>
                    <a:pt x="4234" y="5959"/>
                  </a:lnTo>
                  <a:lnTo>
                    <a:pt x="4254" y="6000"/>
                  </a:lnTo>
                  <a:lnTo>
                    <a:pt x="4277" y="6040"/>
                  </a:lnTo>
                  <a:lnTo>
                    <a:pt x="4301" y="6080"/>
                  </a:lnTo>
                  <a:lnTo>
                    <a:pt x="4327" y="6119"/>
                  </a:lnTo>
                  <a:lnTo>
                    <a:pt x="4353" y="6158"/>
                  </a:lnTo>
                  <a:lnTo>
                    <a:pt x="4382" y="6194"/>
                  </a:lnTo>
                  <a:lnTo>
                    <a:pt x="4411" y="6231"/>
                  </a:lnTo>
                  <a:lnTo>
                    <a:pt x="4441" y="6266"/>
                  </a:lnTo>
                  <a:lnTo>
                    <a:pt x="4472" y="6302"/>
                  </a:lnTo>
                  <a:lnTo>
                    <a:pt x="4504" y="6336"/>
                  </a:lnTo>
                  <a:lnTo>
                    <a:pt x="4536" y="6369"/>
                  </a:lnTo>
                  <a:lnTo>
                    <a:pt x="4570" y="6402"/>
                  </a:lnTo>
                  <a:lnTo>
                    <a:pt x="4603" y="6435"/>
                  </a:lnTo>
                  <a:lnTo>
                    <a:pt x="4637" y="6466"/>
                  </a:lnTo>
                  <a:lnTo>
                    <a:pt x="4648" y="6477"/>
                  </a:lnTo>
                  <a:lnTo>
                    <a:pt x="4660" y="6486"/>
                  </a:lnTo>
                  <a:lnTo>
                    <a:pt x="4673" y="6494"/>
                  </a:lnTo>
                  <a:lnTo>
                    <a:pt x="4686" y="6503"/>
                  </a:lnTo>
                  <a:lnTo>
                    <a:pt x="4712" y="6517"/>
                  </a:lnTo>
                  <a:lnTo>
                    <a:pt x="4739" y="6531"/>
                  </a:lnTo>
                  <a:lnTo>
                    <a:pt x="4765" y="6547"/>
                  </a:lnTo>
                  <a:lnTo>
                    <a:pt x="4778" y="6555"/>
                  </a:lnTo>
                  <a:lnTo>
                    <a:pt x="4790" y="6564"/>
                  </a:lnTo>
                  <a:lnTo>
                    <a:pt x="4802" y="6573"/>
                  </a:lnTo>
                  <a:lnTo>
                    <a:pt x="4813" y="6584"/>
                  </a:lnTo>
                  <a:lnTo>
                    <a:pt x="4823" y="6596"/>
                  </a:lnTo>
                  <a:lnTo>
                    <a:pt x="4832" y="6608"/>
                  </a:lnTo>
                  <a:lnTo>
                    <a:pt x="4840" y="6622"/>
                  </a:lnTo>
                  <a:lnTo>
                    <a:pt x="4847" y="6637"/>
                  </a:lnTo>
                  <a:lnTo>
                    <a:pt x="4852" y="6651"/>
                  </a:lnTo>
                  <a:lnTo>
                    <a:pt x="4855" y="6666"/>
                  </a:lnTo>
                  <a:lnTo>
                    <a:pt x="4857" y="6681"/>
                  </a:lnTo>
                  <a:lnTo>
                    <a:pt x="4858" y="6698"/>
                  </a:lnTo>
                  <a:lnTo>
                    <a:pt x="4857" y="6713"/>
                  </a:lnTo>
                  <a:lnTo>
                    <a:pt x="4855" y="6728"/>
                  </a:lnTo>
                  <a:lnTo>
                    <a:pt x="4852" y="6744"/>
                  </a:lnTo>
                  <a:lnTo>
                    <a:pt x="4849" y="6760"/>
                  </a:lnTo>
                  <a:lnTo>
                    <a:pt x="4841" y="6791"/>
                  </a:lnTo>
                  <a:lnTo>
                    <a:pt x="4833" y="6823"/>
                  </a:lnTo>
                  <a:lnTo>
                    <a:pt x="4825" y="6852"/>
                  </a:lnTo>
                  <a:lnTo>
                    <a:pt x="4865" y="6886"/>
                  </a:lnTo>
                  <a:lnTo>
                    <a:pt x="4908" y="6918"/>
                  </a:lnTo>
                  <a:lnTo>
                    <a:pt x="4992" y="6983"/>
                  </a:lnTo>
                  <a:lnTo>
                    <a:pt x="5035" y="7015"/>
                  </a:lnTo>
                  <a:lnTo>
                    <a:pt x="5076" y="7049"/>
                  </a:lnTo>
                  <a:lnTo>
                    <a:pt x="5096" y="7066"/>
                  </a:lnTo>
                  <a:lnTo>
                    <a:pt x="5115" y="7084"/>
                  </a:lnTo>
                  <a:lnTo>
                    <a:pt x="5135" y="7103"/>
                  </a:lnTo>
                  <a:lnTo>
                    <a:pt x="5153" y="7122"/>
                  </a:lnTo>
                  <a:lnTo>
                    <a:pt x="5166" y="7138"/>
                  </a:lnTo>
                  <a:lnTo>
                    <a:pt x="5179" y="7155"/>
                  </a:lnTo>
                  <a:lnTo>
                    <a:pt x="5189" y="7174"/>
                  </a:lnTo>
                  <a:lnTo>
                    <a:pt x="5198" y="7193"/>
                  </a:lnTo>
                  <a:lnTo>
                    <a:pt x="5205" y="7213"/>
                  </a:lnTo>
                  <a:lnTo>
                    <a:pt x="5211" y="7233"/>
                  </a:lnTo>
                  <a:lnTo>
                    <a:pt x="5215" y="7253"/>
                  </a:lnTo>
                  <a:lnTo>
                    <a:pt x="5218" y="7274"/>
                  </a:lnTo>
                  <a:lnTo>
                    <a:pt x="5220" y="7294"/>
                  </a:lnTo>
                  <a:lnTo>
                    <a:pt x="5221" y="7316"/>
                  </a:lnTo>
                  <a:lnTo>
                    <a:pt x="5220" y="7337"/>
                  </a:lnTo>
                  <a:lnTo>
                    <a:pt x="5217" y="7359"/>
                  </a:lnTo>
                  <a:lnTo>
                    <a:pt x="5215" y="7379"/>
                  </a:lnTo>
                  <a:lnTo>
                    <a:pt x="5211" y="7401"/>
                  </a:lnTo>
                  <a:lnTo>
                    <a:pt x="5207" y="7422"/>
                  </a:lnTo>
                  <a:lnTo>
                    <a:pt x="5201" y="7441"/>
                  </a:lnTo>
                  <a:lnTo>
                    <a:pt x="5214" y="7453"/>
                  </a:lnTo>
                  <a:lnTo>
                    <a:pt x="5227" y="7465"/>
                  </a:lnTo>
                  <a:lnTo>
                    <a:pt x="5239" y="7478"/>
                  </a:lnTo>
                  <a:lnTo>
                    <a:pt x="5250" y="7492"/>
                  </a:lnTo>
                  <a:lnTo>
                    <a:pt x="5261" y="7506"/>
                  </a:lnTo>
                  <a:lnTo>
                    <a:pt x="5270" y="7522"/>
                  </a:lnTo>
                  <a:lnTo>
                    <a:pt x="5279" y="7537"/>
                  </a:lnTo>
                  <a:lnTo>
                    <a:pt x="5287" y="7552"/>
                  </a:lnTo>
                  <a:lnTo>
                    <a:pt x="5293" y="7568"/>
                  </a:lnTo>
                  <a:lnTo>
                    <a:pt x="5299" y="7585"/>
                  </a:lnTo>
                  <a:lnTo>
                    <a:pt x="5304" y="7602"/>
                  </a:lnTo>
                  <a:lnTo>
                    <a:pt x="5308" y="7619"/>
                  </a:lnTo>
                  <a:lnTo>
                    <a:pt x="5310" y="7637"/>
                  </a:lnTo>
                  <a:lnTo>
                    <a:pt x="5311" y="7654"/>
                  </a:lnTo>
                  <a:lnTo>
                    <a:pt x="5310" y="7672"/>
                  </a:lnTo>
                  <a:lnTo>
                    <a:pt x="5308" y="7689"/>
                  </a:lnTo>
                  <a:lnTo>
                    <a:pt x="5307" y="7708"/>
                  </a:lnTo>
                  <a:lnTo>
                    <a:pt x="5303" y="7725"/>
                  </a:lnTo>
                  <a:lnTo>
                    <a:pt x="5298" y="7741"/>
                  </a:lnTo>
                  <a:lnTo>
                    <a:pt x="5291" y="7756"/>
                  </a:lnTo>
                  <a:lnTo>
                    <a:pt x="5284" y="7771"/>
                  </a:lnTo>
                  <a:lnTo>
                    <a:pt x="5274" y="7785"/>
                  </a:lnTo>
                  <a:lnTo>
                    <a:pt x="5264" y="7798"/>
                  </a:lnTo>
                  <a:lnTo>
                    <a:pt x="5252" y="7811"/>
                  </a:lnTo>
                  <a:lnTo>
                    <a:pt x="5240" y="7823"/>
                  </a:lnTo>
                  <a:lnTo>
                    <a:pt x="5227" y="7834"/>
                  </a:lnTo>
                  <a:lnTo>
                    <a:pt x="5213" y="7844"/>
                  </a:lnTo>
                  <a:lnTo>
                    <a:pt x="5199" y="7854"/>
                  </a:lnTo>
                  <a:lnTo>
                    <a:pt x="5170" y="7873"/>
                  </a:lnTo>
                  <a:lnTo>
                    <a:pt x="5140" y="7888"/>
                  </a:lnTo>
                  <a:lnTo>
                    <a:pt x="5108" y="7904"/>
                  </a:lnTo>
                  <a:lnTo>
                    <a:pt x="5074" y="7918"/>
                  </a:lnTo>
                  <a:lnTo>
                    <a:pt x="5041" y="7931"/>
                  </a:lnTo>
                  <a:lnTo>
                    <a:pt x="5008" y="7944"/>
                  </a:lnTo>
                  <a:lnTo>
                    <a:pt x="4974" y="7956"/>
                  </a:lnTo>
                  <a:lnTo>
                    <a:pt x="4939" y="7968"/>
                  </a:lnTo>
                  <a:lnTo>
                    <a:pt x="4904" y="7978"/>
                  </a:lnTo>
                  <a:lnTo>
                    <a:pt x="4870" y="7988"/>
                  </a:lnTo>
                  <a:lnTo>
                    <a:pt x="4800" y="8006"/>
                  </a:lnTo>
                  <a:lnTo>
                    <a:pt x="4730" y="8023"/>
                  </a:lnTo>
                  <a:lnTo>
                    <a:pt x="4660" y="8038"/>
                  </a:lnTo>
                  <a:lnTo>
                    <a:pt x="4589" y="8052"/>
                  </a:lnTo>
                  <a:lnTo>
                    <a:pt x="4508" y="8066"/>
                  </a:lnTo>
                  <a:lnTo>
                    <a:pt x="4426" y="8079"/>
                  </a:lnTo>
                  <a:lnTo>
                    <a:pt x="4345" y="8091"/>
                  </a:lnTo>
                  <a:lnTo>
                    <a:pt x="4263" y="8102"/>
                  </a:lnTo>
                  <a:lnTo>
                    <a:pt x="4180" y="8112"/>
                  </a:lnTo>
                  <a:lnTo>
                    <a:pt x="4099" y="8119"/>
                  </a:lnTo>
                  <a:lnTo>
                    <a:pt x="4016" y="8127"/>
                  </a:lnTo>
                  <a:lnTo>
                    <a:pt x="3935" y="8133"/>
                  </a:lnTo>
                  <a:lnTo>
                    <a:pt x="3852" y="8137"/>
                  </a:lnTo>
                  <a:lnTo>
                    <a:pt x="3770" y="8140"/>
                  </a:lnTo>
                  <a:lnTo>
                    <a:pt x="3687" y="8141"/>
                  </a:lnTo>
                  <a:lnTo>
                    <a:pt x="3604" y="8141"/>
                  </a:lnTo>
                  <a:lnTo>
                    <a:pt x="3522" y="8139"/>
                  </a:lnTo>
                  <a:lnTo>
                    <a:pt x="3439" y="8136"/>
                  </a:lnTo>
                  <a:lnTo>
                    <a:pt x="3358" y="8131"/>
                  </a:lnTo>
                  <a:lnTo>
                    <a:pt x="3275" y="8125"/>
                  </a:lnTo>
                  <a:lnTo>
                    <a:pt x="3157" y="8113"/>
                  </a:lnTo>
                  <a:lnTo>
                    <a:pt x="3038" y="8100"/>
                  </a:lnTo>
                  <a:lnTo>
                    <a:pt x="2920" y="8085"/>
                  </a:lnTo>
                  <a:lnTo>
                    <a:pt x="2860" y="8076"/>
                  </a:lnTo>
                  <a:lnTo>
                    <a:pt x="2801" y="8066"/>
                  </a:lnTo>
                  <a:lnTo>
                    <a:pt x="2742" y="8055"/>
                  </a:lnTo>
                  <a:lnTo>
                    <a:pt x="2684" y="8044"/>
                  </a:lnTo>
                  <a:lnTo>
                    <a:pt x="2626" y="8033"/>
                  </a:lnTo>
                  <a:lnTo>
                    <a:pt x="2567" y="8019"/>
                  </a:lnTo>
                  <a:lnTo>
                    <a:pt x="2510" y="8005"/>
                  </a:lnTo>
                  <a:lnTo>
                    <a:pt x="2452" y="7990"/>
                  </a:lnTo>
                  <a:lnTo>
                    <a:pt x="2395" y="7974"/>
                  </a:lnTo>
                  <a:lnTo>
                    <a:pt x="2338" y="7955"/>
                  </a:lnTo>
                  <a:lnTo>
                    <a:pt x="2296" y="7940"/>
                  </a:lnTo>
                  <a:lnTo>
                    <a:pt x="2254" y="7925"/>
                  </a:lnTo>
                  <a:lnTo>
                    <a:pt x="2213" y="7908"/>
                  </a:lnTo>
                  <a:lnTo>
                    <a:pt x="2192" y="7898"/>
                  </a:lnTo>
                  <a:lnTo>
                    <a:pt x="2172" y="7888"/>
                  </a:lnTo>
                  <a:lnTo>
                    <a:pt x="2152" y="7877"/>
                  </a:lnTo>
                  <a:lnTo>
                    <a:pt x="2134" y="7866"/>
                  </a:lnTo>
                  <a:lnTo>
                    <a:pt x="2115" y="7853"/>
                  </a:lnTo>
                  <a:lnTo>
                    <a:pt x="2097" y="7840"/>
                  </a:lnTo>
                  <a:lnTo>
                    <a:pt x="2080" y="7826"/>
                  </a:lnTo>
                  <a:lnTo>
                    <a:pt x="2064" y="7811"/>
                  </a:lnTo>
                  <a:lnTo>
                    <a:pt x="2049" y="7796"/>
                  </a:lnTo>
                  <a:lnTo>
                    <a:pt x="2034" y="7778"/>
                  </a:lnTo>
                  <a:lnTo>
                    <a:pt x="2028" y="7767"/>
                  </a:lnTo>
                  <a:lnTo>
                    <a:pt x="2023" y="7756"/>
                  </a:lnTo>
                  <a:lnTo>
                    <a:pt x="2014" y="7735"/>
                  </a:lnTo>
                  <a:lnTo>
                    <a:pt x="2009" y="7712"/>
                  </a:lnTo>
                  <a:lnTo>
                    <a:pt x="2005" y="7689"/>
                  </a:lnTo>
                  <a:lnTo>
                    <a:pt x="2003" y="7666"/>
                  </a:lnTo>
                  <a:lnTo>
                    <a:pt x="2004" y="7642"/>
                  </a:lnTo>
                  <a:lnTo>
                    <a:pt x="2008" y="7619"/>
                  </a:lnTo>
                  <a:lnTo>
                    <a:pt x="2012" y="7597"/>
                  </a:lnTo>
                  <a:lnTo>
                    <a:pt x="2019" y="7575"/>
                  </a:lnTo>
                  <a:lnTo>
                    <a:pt x="2027" y="7553"/>
                  </a:lnTo>
                  <a:lnTo>
                    <a:pt x="2038" y="7533"/>
                  </a:lnTo>
                  <a:lnTo>
                    <a:pt x="2050" y="7512"/>
                  </a:lnTo>
                  <a:lnTo>
                    <a:pt x="2063" y="7492"/>
                  </a:lnTo>
                  <a:lnTo>
                    <a:pt x="2078" y="7475"/>
                  </a:lnTo>
                  <a:lnTo>
                    <a:pt x="2095" y="7459"/>
                  </a:lnTo>
                  <a:lnTo>
                    <a:pt x="2113" y="7443"/>
                  </a:lnTo>
                  <a:lnTo>
                    <a:pt x="2108" y="7424"/>
                  </a:lnTo>
                  <a:lnTo>
                    <a:pt x="2103" y="7404"/>
                  </a:lnTo>
                  <a:lnTo>
                    <a:pt x="2100" y="7385"/>
                  </a:lnTo>
                  <a:lnTo>
                    <a:pt x="2097" y="7365"/>
                  </a:lnTo>
                  <a:lnTo>
                    <a:pt x="2095" y="7346"/>
                  </a:lnTo>
                  <a:lnTo>
                    <a:pt x="2094" y="7326"/>
                  </a:lnTo>
                  <a:lnTo>
                    <a:pt x="2094" y="7306"/>
                  </a:lnTo>
                  <a:lnTo>
                    <a:pt x="2095" y="7286"/>
                  </a:lnTo>
                  <a:lnTo>
                    <a:pt x="2097" y="7266"/>
                  </a:lnTo>
                  <a:lnTo>
                    <a:pt x="2099" y="7247"/>
                  </a:lnTo>
                  <a:lnTo>
                    <a:pt x="2104" y="7228"/>
                  </a:lnTo>
                  <a:lnTo>
                    <a:pt x="2110" y="7210"/>
                  </a:lnTo>
                  <a:lnTo>
                    <a:pt x="2116" y="7191"/>
                  </a:lnTo>
                  <a:lnTo>
                    <a:pt x="2125" y="7174"/>
                  </a:lnTo>
                  <a:lnTo>
                    <a:pt x="2136" y="7156"/>
                  </a:lnTo>
                  <a:lnTo>
                    <a:pt x="2148" y="7140"/>
                  </a:lnTo>
                  <a:lnTo>
                    <a:pt x="2166" y="7119"/>
                  </a:lnTo>
                  <a:lnTo>
                    <a:pt x="2185" y="7099"/>
                  </a:lnTo>
                  <a:lnTo>
                    <a:pt x="2205" y="7079"/>
                  </a:lnTo>
                  <a:lnTo>
                    <a:pt x="2226" y="7061"/>
                  </a:lnTo>
                  <a:lnTo>
                    <a:pt x="2247" y="7042"/>
                  </a:lnTo>
                  <a:lnTo>
                    <a:pt x="2269" y="7025"/>
                  </a:lnTo>
                  <a:lnTo>
                    <a:pt x="2312" y="6990"/>
                  </a:lnTo>
                  <a:lnTo>
                    <a:pt x="2402" y="6923"/>
                  </a:lnTo>
                  <a:lnTo>
                    <a:pt x="2446" y="6889"/>
                  </a:lnTo>
                  <a:lnTo>
                    <a:pt x="2489" y="6853"/>
                  </a:lnTo>
                  <a:lnTo>
                    <a:pt x="2483" y="6824"/>
                  </a:lnTo>
                  <a:lnTo>
                    <a:pt x="2474" y="6794"/>
                  </a:lnTo>
                  <a:lnTo>
                    <a:pt x="2466" y="6764"/>
                  </a:lnTo>
                  <a:lnTo>
                    <a:pt x="2460" y="6734"/>
                  </a:lnTo>
                  <a:lnTo>
                    <a:pt x="2458" y="6718"/>
                  </a:lnTo>
                  <a:lnTo>
                    <a:pt x="2457" y="6703"/>
                  </a:lnTo>
                  <a:lnTo>
                    <a:pt x="2457" y="6688"/>
                  </a:lnTo>
                  <a:lnTo>
                    <a:pt x="2458" y="6674"/>
                  </a:lnTo>
                  <a:lnTo>
                    <a:pt x="2460" y="6659"/>
                  </a:lnTo>
                  <a:lnTo>
                    <a:pt x="2464" y="6644"/>
                  </a:lnTo>
                  <a:lnTo>
                    <a:pt x="2470" y="6630"/>
                  </a:lnTo>
                  <a:lnTo>
                    <a:pt x="2477" y="6616"/>
                  </a:lnTo>
                  <a:lnTo>
                    <a:pt x="2486" y="6602"/>
                  </a:lnTo>
                  <a:lnTo>
                    <a:pt x="2495" y="6590"/>
                  </a:lnTo>
                  <a:lnTo>
                    <a:pt x="2505" y="6579"/>
                  </a:lnTo>
                  <a:lnTo>
                    <a:pt x="2516" y="6569"/>
                  </a:lnTo>
                  <a:lnTo>
                    <a:pt x="2528" y="6561"/>
                  </a:lnTo>
                  <a:lnTo>
                    <a:pt x="2541" y="6552"/>
                  </a:lnTo>
                  <a:lnTo>
                    <a:pt x="2567" y="6537"/>
                  </a:lnTo>
                  <a:lnTo>
                    <a:pt x="2595" y="6522"/>
                  </a:lnTo>
                  <a:lnTo>
                    <a:pt x="2622" y="6508"/>
                  </a:lnTo>
                  <a:lnTo>
                    <a:pt x="2635" y="6499"/>
                  </a:lnTo>
                  <a:lnTo>
                    <a:pt x="2647" y="6491"/>
                  </a:lnTo>
                  <a:lnTo>
                    <a:pt x="2659" y="6481"/>
                  </a:lnTo>
                  <a:lnTo>
                    <a:pt x="2671" y="6472"/>
                  </a:lnTo>
                  <a:lnTo>
                    <a:pt x="2705" y="6440"/>
                  </a:lnTo>
                  <a:lnTo>
                    <a:pt x="2739" y="6406"/>
                  </a:lnTo>
                  <a:lnTo>
                    <a:pt x="2773" y="6374"/>
                  </a:lnTo>
                  <a:lnTo>
                    <a:pt x="2807" y="6339"/>
                  </a:lnTo>
                  <a:lnTo>
                    <a:pt x="2839" y="6305"/>
                  </a:lnTo>
                  <a:lnTo>
                    <a:pt x="2871" y="6269"/>
                  </a:lnTo>
                  <a:lnTo>
                    <a:pt x="2901" y="6234"/>
                  </a:lnTo>
                  <a:lnTo>
                    <a:pt x="2932" y="6197"/>
                  </a:lnTo>
                  <a:lnTo>
                    <a:pt x="2960" y="6159"/>
                  </a:lnTo>
                  <a:lnTo>
                    <a:pt x="2987" y="6119"/>
                  </a:lnTo>
                  <a:lnTo>
                    <a:pt x="3013" y="6080"/>
                  </a:lnTo>
                  <a:lnTo>
                    <a:pt x="3038" y="6040"/>
                  </a:lnTo>
                  <a:lnTo>
                    <a:pt x="3061" y="5999"/>
                  </a:lnTo>
                  <a:lnTo>
                    <a:pt x="3082" y="5956"/>
                  </a:lnTo>
                  <a:lnTo>
                    <a:pt x="3101" y="5913"/>
                  </a:lnTo>
                  <a:lnTo>
                    <a:pt x="3119" y="5868"/>
                  </a:lnTo>
                  <a:lnTo>
                    <a:pt x="3129" y="5837"/>
                  </a:lnTo>
                  <a:lnTo>
                    <a:pt x="3138" y="5805"/>
                  </a:lnTo>
                  <a:lnTo>
                    <a:pt x="3146" y="5774"/>
                  </a:lnTo>
                  <a:lnTo>
                    <a:pt x="3151" y="5742"/>
                  </a:lnTo>
                  <a:lnTo>
                    <a:pt x="3155" y="5710"/>
                  </a:lnTo>
                  <a:lnTo>
                    <a:pt x="3159" y="5678"/>
                  </a:lnTo>
                  <a:lnTo>
                    <a:pt x="3161" y="5646"/>
                  </a:lnTo>
                  <a:lnTo>
                    <a:pt x="3163" y="5613"/>
                  </a:lnTo>
                  <a:lnTo>
                    <a:pt x="3164" y="5548"/>
                  </a:lnTo>
                  <a:lnTo>
                    <a:pt x="3165" y="5481"/>
                  </a:lnTo>
                  <a:lnTo>
                    <a:pt x="3167" y="5416"/>
                  </a:lnTo>
                  <a:lnTo>
                    <a:pt x="3169" y="5384"/>
                  </a:lnTo>
                  <a:lnTo>
                    <a:pt x="3172" y="5352"/>
                  </a:lnTo>
                  <a:lnTo>
                    <a:pt x="3125" y="5337"/>
                  </a:lnTo>
                  <a:lnTo>
                    <a:pt x="3077" y="5321"/>
                  </a:lnTo>
                  <a:lnTo>
                    <a:pt x="3053" y="5312"/>
                  </a:lnTo>
                  <a:lnTo>
                    <a:pt x="3030" y="5303"/>
                  </a:lnTo>
                  <a:lnTo>
                    <a:pt x="3008" y="5292"/>
                  </a:lnTo>
                  <a:lnTo>
                    <a:pt x="2985" y="5281"/>
                  </a:lnTo>
                  <a:lnTo>
                    <a:pt x="2963" y="5269"/>
                  </a:lnTo>
                  <a:lnTo>
                    <a:pt x="2942" y="5256"/>
                  </a:lnTo>
                  <a:lnTo>
                    <a:pt x="2923" y="5242"/>
                  </a:lnTo>
                  <a:lnTo>
                    <a:pt x="2903" y="5226"/>
                  </a:lnTo>
                  <a:lnTo>
                    <a:pt x="2886" y="5210"/>
                  </a:lnTo>
                  <a:lnTo>
                    <a:pt x="2870" y="5191"/>
                  </a:lnTo>
                  <a:lnTo>
                    <a:pt x="2855" y="5171"/>
                  </a:lnTo>
                  <a:lnTo>
                    <a:pt x="2842" y="5149"/>
                  </a:lnTo>
                  <a:lnTo>
                    <a:pt x="2838" y="5137"/>
                  </a:lnTo>
                  <a:lnTo>
                    <a:pt x="2834" y="5126"/>
                  </a:lnTo>
                  <a:lnTo>
                    <a:pt x="2830" y="5114"/>
                  </a:lnTo>
                  <a:lnTo>
                    <a:pt x="2827" y="5102"/>
                  </a:lnTo>
                  <a:lnTo>
                    <a:pt x="2824" y="5079"/>
                  </a:lnTo>
                  <a:lnTo>
                    <a:pt x="2823" y="5055"/>
                  </a:lnTo>
                  <a:lnTo>
                    <a:pt x="2824" y="5031"/>
                  </a:lnTo>
                  <a:lnTo>
                    <a:pt x="2827" y="5009"/>
                  </a:lnTo>
                  <a:lnTo>
                    <a:pt x="2833" y="4986"/>
                  </a:lnTo>
                  <a:lnTo>
                    <a:pt x="2840" y="4963"/>
                  </a:lnTo>
                  <a:lnTo>
                    <a:pt x="2850" y="4942"/>
                  </a:lnTo>
                  <a:lnTo>
                    <a:pt x="2861" y="4921"/>
                  </a:lnTo>
                  <a:lnTo>
                    <a:pt x="2874" y="4901"/>
                  </a:lnTo>
                  <a:lnTo>
                    <a:pt x="2889" y="4881"/>
                  </a:lnTo>
                  <a:lnTo>
                    <a:pt x="2905" y="4864"/>
                  </a:lnTo>
                  <a:lnTo>
                    <a:pt x="2923" y="4848"/>
                  </a:lnTo>
                  <a:lnTo>
                    <a:pt x="2941" y="4833"/>
                  </a:lnTo>
                  <a:lnTo>
                    <a:pt x="2961" y="4819"/>
                  </a:lnTo>
                  <a:lnTo>
                    <a:pt x="2965" y="4798"/>
                  </a:lnTo>
                  <a:lnTo>
                    <a:pt x="2973" y="4776"/>
                  </a:lnTo>
                  <a:lnTo>
                    <a:pt x="2982" y="4755"/>
                  </a:lnTo>
                  <a:lnTo>
                    <a:pt x="2991" y="4736"/>
                  </a:lnTo>
                  <a:lnTo>
                    <a:pt x="3003" y="4717"/>
                  </a:lnTo>
                  <a:lnTo>
                    <a:pt x="3016" y="4700"/>
                  </a:lnTo>
                  <a:lnTo>
                    <a:pt x="3032" y="4683"/>
                  </a:lnTo>
                  <a:lnTo>
                    <a:pt x="3047" y="4666"/>
                  </a:lnTo>
                  <a:lnTo>
                    <a:pt x="3048" y="4643"/>
                  </a:lnTo>
                  <a:lnTo>
                    <a:pt x="3050" y="4622"/>
                  </a:lnTo>
                  <a:lnTo>
                    <a:pt x="3055" y="4576"/>
                  </a:lnTo>
                  <a:lnTo>
                    <a:pt x="3016" y="4565"/>
                  </a:lnTo>
                  <a:lnTo>
                    <a:pt x="2978" y="4553"/>
                  </a:lnTo>
                  <a:lnTo>
                    <a:pt x="2940" y="4541"/>
                  </a:lnTo>
                  <a:lnTo>
                    <a:pt x="2902" y="4527"/>
                  </a:lnTo>
                  <a:lnTo>
                    <a:pt x="2864" y="4513"/>
                  </a:lnTo>
                  <a:lnTo>
                    <a:pt x="2827" y="4498"/>
                  </a:lnTo>
                  <a:lnTo>
                    <a:pt x="2790" y="4481"/>
                  </a:lnTo>
                  <a:lnTo>
                    <a:pt x="2754" y="4465"/>
                  </a:lnTo>
                  <a:lnTo>
                    <a:pt x="2717" y="4448"/>
                  </a:lnTo>
                  <a:lnTo>
                    <a:pt x="2682" y="4429"/>
                  </a:lnTo>
                  <a:lnTo>
                    <a:pt x="2647" y="4410"/>
                  </a:lnTo>
                  <a:lnTo>
                    <a:pt x="2612" y="4390"/>
                  </a:lnTo>
                  <a:lnTo>
                    <a:pt x="2577" y="4369"/>
                  </a:lnTo>
                  <a:lnTo>
                    <a:pt x="2542" y="4349"/>
                  </a:lnTo>
                  <a:lnTo>
                    <a:pt x="2509" y="4327"/>
                  </a:lnTo>
                  <a:lnTo>
                    <a:pt x="2476" y="4304"/>
                  </a:lnTo>
                  <a:lnTo>
                    <a:pt x="2444" y="4280"/>
                  </a:lnTo>
                  <a:lnTo>
                    <a:pt x="2411" y="4256"/>
                  </a:lnTo>
                  <a:lnTo>
                    <a:pt x="2379" y="4231"/>
                  </a:lnTo>
                  <a:lnTo>
                    <a:pt x="2348" y="4206"/>
                  </a:lnTo>
                  <a:lnTo>
                    <a:pt x="2317" y="4180"/>
                  </a:lnTo>
                  <a:lnTo>
                    <a:pt x="2287" y="4153"/>
                  </a:lnTo>
                  <a:lnTo>
                    <a:pt x="2258" y="4126"/>
                  </a:lnTo>
                  <a:lnTo>
                    <a:pt x="2228" y="4099"/>
                  </a:lnTo>
                  <a:lnTo>
                    <a:pt x="2200" y="4069"/>
                  </a:lnTo>
                  <a:lnTo>
                    <a:pt x="2173" y="4041"/>
                  </a:lnTo>
                  <a:lnTo>
                    <a:pt x="2146" y="4011"/>
                  </a:lnTo>
                  <a:lnTo>
                    <a:pt x="2119" y="3980"/>
                  </a:lnTo>
                  <a:lnTo>
                    <a:pt x="2094" y="3950"/>
                  </a:lnTo>
                  <a:lnTo>
                    <a:pt x="2069" y="3918"/>
                  </a:lnTo>
                  <a:lnTo>
                    <a:pt x="2044" y="3887"/>
                  </a:lnTo>
                  <a:lnTo>
                    <a:pt x="2020" y="3854"/>
                  </a:lnTo>
                  <a:lnTo>
                    <a:pt x="1991" y="3861"/>
                  </a:lnTo>
                  <a:lnTo>
                    <a:pt x="1963" y="3866"/>
                  </a:lnTo>
                  <a:lnTo>
                    <a:pt x="1934" y="3871"/>
                  </a:lnTo>
                  <a:lnTo>
                    <a:pt x="1905" y="3874"/>
                  </a:lnTo>
                  <a:lnTo>
                    <a:pt x="1876" y="3876"/>
                  </a:lnTo>
                  <a:lnTo>
                    <a:pt x="1848" y="3877"/>
                  </a:lnTo>
                  <a:lnTo>
                    <a:pt x="1819" y="3876"/>
                  </a:lnTo>
                  <a:lnTo>
                    <a:pt x="1789" y="3875"/>
                  </a:lnTo>
                  <a:lnTo>
                    <a:pt x="1761" y="3873"/>
                  </a:lnTo>
                  <a:lnTo>
                    <a:pt x="1732" y="3868"/>
                  </a:lnTo>
                  <a:lnTo>
                    <a:pt x="1703" y="3863"/>
                  </a:lnTo>
                  <a:lnTo>
                    <a:pt x="1675" y="3858"/>
                  </a:lnTo>
                  <a:lnTo>
                    <a:pt x="1647" y="3850"/>
                  </a:lnTo>
                  <a:lnTo>
                    <a:pt x="1619" y="3841"/>
                  </a:lnTo>
                  <a:lnTo>
                    <a:pt x="1591" y="3831"/>
                  </a:lnTo>
                  <a:lnTo>
                    <a:pt x="1564" y="3822"/>
                  </a:lnTo>
                  <a:lnTo>
                    <a:pt x="1548" y="3814"/>
                  </a:lnTo>
                  <a:lnTo>
                    <a:pt x="1532" y="3805"/>
                  </a:lnTo>
                  <a:lnTo>
                    <a:pt x="1515" y="3797"/>
                  </a:lnTo>
                  <a:lnTo>
                    <a:pt x="1500" y="3787"/>
                  </a:lnTo>
                  <a:lnTo>
                    <a:pt x="1485" y="3777"/>
                  </a:lnTo>
                  <a:lnTo>
                    <a:pt x="1470" y="3766"/>
                  </a:lnTo>
                  <a:lnTo>
                    <a:pt x="1456" y="3754"/>
                  </a:lnTo>
                  <a:lnTo>
                    <a:pt x="1441" y="3742"/>
                  </a:lnTo>
                  <a:lnTo>
                    <a:pt x="1429" y="3729"/>
                  </a:lnTo>
                  <a:lnTo>
                    <a:pt x="1416" y="3716"/>
                  </a:lnTo>
                  <a:lnTo>
                    <a:pt x="1406" y="3702"/>
                  </a:lnTo>
                  <a:lnTo>
                    <a:pt x="1396" y="3687"/>
                  </a:lnTo>
                  <a:lnTo>
                    <a:pt x="1386" y="3672"/>
                  </a:lnTo>
                  <a:lnTo>
                    <a:pt x="1378" y="3655"/>
                  </a:lnTo>
                  <a:lnTo>
                    <a:pt x="1372" y="3638"/>
                  </a:lnTo>
                  <a:lnTo>
                    <a:pt x="1366" y="3619"/>
                  </a:lnTo>
                  <a:lnTo>
                    <a:pt x="1362" y="3599"/>
                  </a:lnTo>
                  <a:lnTo>
                    <a:pt x="1359" y="3577"/>
                  </a:lnTo>
                  <a:lnTo>
                    <a:pt x="1359" y="3556"/>
                  </a:lnTo>
                  <a:lnTo>
                    <a:pt x="1360" y="3536"/>
                  </a:lnTo>
                  <a:lnTo>
                    <a:pt x="1363" y="3514"/>
                  </a:lnTo>
                  <a:lnTo>
                    <a:pt x="1367" y="3493"/>
                  </a:lnTo>
                  <a:lnTo>
                    <a:pt x="1374" y="3474"/>
                  </a:lnTo>
                  <a:lnTo>
                    <a:pt x="1382" y="3454"/>
                  </a:lnTo>
                  <a:lnTo>
                    <a:pt x="1390" y="3435"/>
                  </a:lnTo>
                  <a:lnTo>
                    <a:pt x="1401" y="3416"/>
                  </a:lnTo>
                  <a:lnTo>
                    <a:pt x="1412" y="3398"/>
                  </a:lnTo>
                  <a:lnTo>
                    <a:pt x="1425" y="3380"/>
                  </a:lnTo>
                  <a:lnTo>
                    <a:pt x="1439" y="3364"/>
                  </a:lnTo>
                  <a:lnTo>
                    <a:pt x="1454" y="3349"/>
                  </a:lnTo>
                  <a:lnTo>
                    <a:pt x="1470" y="3335"/>
                  </a:lnTo>
                  <a:lnTo>
                    <a:pt x="1486" y="3322"/>
                  </a:lnTo>
                  <a:lnTo>
                    <a:pt x="1497" y="3313"/>
                  </a:lnTo>
                  <a:lnTo>
                    <a:pt x="1507" y="3305"/>
                  </a:lnTo>
                  <a:lnTo>
                    <a:pt x="1529" y="3292"/>
                  </a:lnTo>
                  <a:lnTo>
                    <a:pt x="1552" y="3279"/>
                  </a:lnTo>
                  <a:lnTo>
                    <a:pt x="1576" y="3268"/>
                  </a:lnTo>
                  <a:lnTo>
                    <a:pt x="1600" y="3259"/>
                  </a:lnTo>
                  <a:lnTo>
                    <a:pt x="1624" y="3249"/>
                  </a:lnTo>
                  <a:lnTo>
                    <a:pt x="1673" y="3230"/>
                  </a:lnTo>
                  <a:lnTo>
                    <a:pt x="1679" y="3224"/>
                  </a:lnTo>
                  <a:lnTo>
                    <a:pt x="1685" y="3218"/>
                  </a:lnTo>
                  <a:lnTo>
                    <a:pt x="1689" y="3211"/>
                  </a:lnTo>
                  <a:lnTo>
                    <a:pt x="1691" y="3204"/>
                  </a:lnTo>
                  <a:lnTo>
                    <a:pt x="1692" y="3197"/>
                  </a:lnTo>
                  <a:lnTo>
                    <a:pt x="1691" y="3189"/>
                  </a:lnTo>
                  <a:lnTo>
                    <a:pt x="1690" y="3181"/>
                  </a:lnTo>
                  <a:lnTo>
                    <a:pt x="1688" y="3174"/>
                  </a:lnTo>
                  <a:lnTo>
                    <a:pt x="1682" y="3159"/>
                  </a:lnTo>
                  <a:lnTo>
                    <a:pt x="1673" y="3143"/>
                  </a:lnTo>
                  <a:lnTo>
                    <a:pt x="1663" y="3129"/>
                  </a:lnTo>
                  <a:lnTo>
                    <a:pt x="1654" y="3117"/>
                  </a:lnTo>
                  <a:lnTo>
                    <a:pt x="1640" y="3101"/>
                  </a:lnTo>
                  <a:lnTo>
                    <a:pt x="1625" y="3085"/>
                  </a:lnTo>
                  <a:lnTo>
                    <a:pt x="1596" y="3055"/>
                  </a:lnTo>
                  <a:lnTo>
                    <a:pt x="1564" y="3026"/>
                  </a:lnTo>
                  <a:lnTo>
                    <a:pt x="1532" y="3000"/>
                  </a:lnTo>
                  <a:lnTo>
                    <a:pt x="1497" y="2975"/>
                  </a:lnTo>
                  <a:lnTo>
                    <a:pt x="1462" y="2951"/>
                  </a:lnTo>
                  <a:lnTo>
                    <a:pt x="1426" y="2928"/>
                  </a:lnTo>
                  <a:lnTo>
                    <a:pt x="1389" y="2908"/>
                  </a:lnTo>
                  <a:lnTo>
                    <a:pt x="1352" y="2887"/>
                  </a:lnTo>
                  <a:lnTo>
                    <a:pt x="1314" y="2867"/>
                  </a:lnTo>
                  <a:lnTo>
                    <a:pt x="1237" y="2829"/>
                  </a:lnTo>
                  <a:lnTo>
                    <a:pt x="1160" y="2793"/>
                  </a:lnTo>
                  <a:lnTo>
                    <a:pt x="1084" y="2756"/>
                  </a:lnTo>
                  <a:lnTo>
                    <a:pt x="1029" y="2727"/>
                  </a:lnTo>
                  <a:lnTo>
                    <a:pt x="977" y="2697"/>
                  </a:lnTo>
                  <a:lnTo>
                    <a:pt x="925" y="2664"/>
                  </a:lnTo>
                  <a:lnTo>
                    <a:pt x="874" y="2630"/>
                  </a:lnTo>
                  <a:lnTo>
                    <a:pt x="823" y="2596"/>
                  </a:lnTo>
                  <a:lnTo>
                    <a:pt x="774" y="2560"/>
                  </a:lnTo>
                  <a:lnTo>
                    <a:pt x="725" y="2522"/>
                  </a:lnTo>
                  <a:lnTo>
                    <a:pt x="678" y="2484"/>
                  </a:lnTo>
                  <a:lnTo>
                    <a:pt x="632" y="2443"/>
                  </a:lnTo>
                  <a:lnTo>
                    <a:pt x="586" y="2402"/>
                  </a:lnTo>
                  <a:lnTo>
                    <a:pt x="541" y="2360"/>
                  </a:lnTo>
                  <a:lnTo>
                    <a:pt x="498" y="2317"/>
                  </a:lnTo>
                  <a:lnTo>
                    <a:pt x="456" y="2273"/>
                  </a:lnTo>
                  <a:lnTo>
                    <a:pt x="414" y="2227"/>
                  </a:lnTo>
                  <a:lnTo>
                    <a:pt x="374" y="2181"/>
                  </a:lnTo>
                  <a:lnTo>
                    <a:pt x="335" y="2135"/>
                  </a:lnTo>
                  <a:lnTo>
                    <a:pt x="301" y="2090"/>
                  </a:lnTo>
                  <a:lnTo>
                    <a:pt x="267" y="2046"/>
                  </a:lnTo>
                  <a:lnTo>
                    <a:pt x="236" y="1999"/>
                  </a:lnTo>
                  <a:lnTo>
                    <a:pt x="206" y="1952"/>
                  </a:lnTo>
                  <a:lnTo>
                    <a:pt x="176" y="1903"/>
                  </a:lnTo>
                  <a:lnTo>
                    <a:pt x="148" y="1854"/>
                  </a:lnTo>
                  <a:lnTo>
                    <a:pt x="123" y="1804"/>
                  </a:lnTo>
                  <a:lnTo>
                    <a:pt x="99" y="1753"/>
                  </a:lnTo>
                  <a:lnTo>
                    <a:pt x="77" y="1701"/>
                  </a:lnTo>
                  <a:lnTo>
                    <a:pt x="58" y="1649"/>
                  </a:lnTo>
                  <a:lnTo>
                    <a:pt x="49" y="1623"/>
                  </a:lnTo>
                  <a:lnTo>
                    <a:pt x="41" y="1596"/>
                  </a:lnTo>
                  <a:lnTo>
                    <a:pt x="34" y="1568"/>
                  </a:lnTo>
                  <a:lnTo>
                    <a:pt x="27" y="1541"/>
                  </a:lnTo>
                  <a:lnTo>
                    <a:pt x="21" y="1514"/>
                  </a:lnTo>
                  <a:lnTo>
                    <a:pt x="16" y="1487"/>
                  </a:lnTo>
                  <a:lnTo>
                    <a:pt x="11" y="1459"/>
                  </a:lnTo>
                  <a:lnTo>
                    <a:pt x="8" y="1431"/>
                  </a:lnTo>
                  <a:lnTo>
                    <a:pt x="4" y="1403"/>
                  </a:lnTo>
                  <a:lnTo>
                    <a:pt x="2" y="1375"/>
                  </a:lnTo>
                  <a:lnTo>
                    <a:pt x="1" y="1347"/>
                  </a:lnTo>
                  <a:lnTo>
                    <a:pt x="0" y="1318"/>
                  </a:lnTo>
                  <a:lnTo>
                    <a:pt x="1" y="1286"/>
                  </a:lnTo>
                  <a:lnTo>
                    <a:pt x="4" y="1252"/>
                  </a:lnTo>
                  <a:lnTo>
                    <a:pt x="8" y="1217"/>
                  </a:lnTo>
                  <a:lnTo>
                    <a:pt x="12" y="1184"/>
                  </a:lnTo>
                  <a:lnTo>
                    <a:pt x="19" y="1150"/>
                  </a:lnTo>
                  <a:lnTo>
                    <a:pt x="26" y="1116"/>
                  </a:lnTo>
                  <a:lnTo>
                    <a:pt x="35" y="1084"/>
                  </a:lnTo>
                  <a:lnTo>
                    <a:pt x="47" y="1051"/>
                  </a:lnTo>
                  <a:lnTo>
                    <a:pt x="60" y="1021"/>
                  </a:lnTo>
                  <a:lnTo>
                    <a:pt x="75" y="990"/>
                  </a:lnTo>
                  <a:lnTo>
                    <a:pt x="83" y="976"/>
                  </a:lnTo>
                  <a:lnTo>
                    <a:pt x="92" y="962"/>
                  </a:lnTo>
                  <a:lnTo>
                    <a:pt x="101" y="948"/>
                  </a:lnTo>
                  <a:lnTo>
                    <a:pt x="112" y="935"/>
                  </a:lnTo>
                  <a:lnTo>
                    <a:pt x="123" y="923"/>
                  </a:lnTo>
                  <a:lnTo>
                    <a:pt x="134" y="910"/>
                  </a:lnTo>
                  <a:lnTo>
                    <a:pt x="146" y="899"/>
                  </a:lnTo>
                  <a:lnTo>
                    <a:pt x="159" y="887"/>
                  </a:lnTo>
                  <a:lnTo>
                    <a:pt x="172" y="877"/>
                  </a:lnTo>
                  <a:lnTo>
                    <a:pt x="186" y="867"/>
                  </a:lnTo>
                  <a:lnTo>
                    <a:pt x="201" y="858"/>
                  </a:lnTo>
                  <a:lnTo>
                    <a:pt x="217" y="849"/>
                  </a:lnTo>
                  <a:lnTo>
                    <a:pt x="215" y="829"/>
                  </a:lnTo>
                  <a:lnTo>
                    <a:pt x="214" y="811"/>
                  </a:lnTo>
                  <a:lnTo>
                    <a:pt x="215" y="791"/>
                  </a:lnTo>
                  <a:lnTo>
                    <a:pt x="217" y="772"/>
                  </a:lnTo>
                  <a:lnTo>
                    <a:pt x="221" y="753"/>
                  </a:lnTo>
                  <a:lnTo>
                    <a:pt x="225" y="735"/>
                  </a:lnTo>
                  <a:lnTo>
                    <a:pt x="231" y="716"/>
                  </a:lnTo>
                  <a:lnTo>
                    <a:pt x="237" y="698"/>
                  </a:lnTo>
                  <a:lnTo>
                    <a:pt x="245" y="680"/>
                  </a:lnTo>
                  <a:lnTo>
                    <a:pt x="253" y="663"/>
                  </a:lnTo>
                  <a:lnTo>
                    <a:pt x="263" y="647"/>
                  </a:lnTo>
                  <a:lnTo>
                    <a:pt x="274" y="631"/>
                  </a:lnTo>
                  <a:lnTo>
                    <a:pt x="286" y="616"/>
                  </a:lnTo>
                  <a:lnTo>
                    <a:pt x="299" y="601"/>
                  </a:lnTo>
                  <a:lnTo>
                    <a:pt x="312" y="588"/>
                  </a:lnTo>
                  <a:lnTo>
                    <a:pt x="327" y="575"/>
                  </a:lnTo>
                  <a:lnTo>
                    <a:pt x="353" y="554"/>
                  </a:lnTo>
                  <a:lnTo>
                    <a:pt x="381" y="536"/>
                  </a:lnTo>
                  <a:lnTo>
                    <a:pt x="409" y="519"/>
                  </a:lnTo>
                  <a:lnTo>
                    <a:pt x="438" y="505"/>
                  </a:lnTo>
                  <a:lnTo>
                    <a:pt x="469" y="493"/>
                  </a:lnTo>
                  <a:lnTo>
                    <a:pt x="500" y="484"/>
                  </a:lnTo>
                  <a:lnTo>
                    <a:pt x="532" y="475"/>
                  </a:lnTo>
                  <a:lnTo>
                    <a:pt x="564" y="468"/>
                  </a:lnTo>
                  <a:lnTo>
                    <a:pt x="597" y="464"/>
                  </a:lnTo>
                  <a:lnTo>
                    <a:pt x="629" y="461"/>
                  </a:lnTo>
                  <a:lnTo>
                    <a:pt x="663" y="460"/>
                  </a:lnTo>
                  <a:lnTo>
                    <a:pt x="696" y="460"/>
                  </a:lnTo>
                  <a:lnTo>
                    <a:pt x="729" y="462"/>
                  </a:lnTo>
                  <a:lnTo>
                    <a:pt x="762" y="466"/>
                  </a:lnTo>
                  <a:lnTo>
                    <a:pt x="795" y="471"/>
                  </a:lnTo>
                  <a:lnTo>
                    <a:pt x="826" y="477"/>
                  </a:lnTo>
                  <a:lnTo>
                    <a:pt x="853" y="485"/>
                  </a:lnTo>
                  <a:lnTo>
                    <a:pt x="879" y="493"/>
                  </a:lnTo>
                  <a:lnTo>
                    <a:pt x="904" y="504"/>
                  </a:lnTo>
                  <a:lnTo>
                    <a:pt x="931" y="516"/>
                  </a:lnTo>
                  <a:lnTo>
                    <a:pt x="954" y="529"/>
                  </a:lnTo>
                  <a:lnTo>
                    <a:pt x="978" y="544"/>
                  </a:lnTo>
                  <a:lnTo>
                    <a:pt x="1000" y="561"/>
                  </a:lnTo>
                  <a:lnTo>
                    <a:pt x="1022" y="578"/>
                  </a:lnTo>
                  <a:lnTo>
                    <a:pt x="1041" y="598"/>
                  </a:lnTo>
                  <a:lnTo>
                    <a:pt x="1060" y="617"/>
                  </a:lnTo>
                  <a:lnTo>
                    <a:pt x="1077" y="639"/>
                  </a:lnTo>
                  <a:lnTo>
                    <a:pt x="1091" y="662"/>
                  </a:lnTo>
                  <a:lnTo>
                    <a:pt x="1104" y="687"/>
                  </a:lnTo>
                  <a:lnTo>
                    <a:pt x="1116" y="712"/>
                  </a:lnTo>
                  <a:lnTo>
                    <a:pt x="1125" y="738"/>
                  </a:lnTo>
                  <a:lnTo>
                    <a:pt x="1128" y="752"/>
                  </a:lnTo>
                  <a:lnTo>
                    <a:pt x="1131" y="766"/>
                  </a:lnTo>
                  <a:lnTo>
                    <a:pt x="1172" y="779"/>
                  </a:lnTo>
                  <a:lnTo>
                    <a:pt x="1211" y="793"/>
                  </a:lnTo>
                  <a:lnTo>
                    <a:pt x="1251" y="809"/>
                  </a:lnTo>
                  <a:lnTo>
                    <a:pt x="1290" y="825"/>
                  </a:lnTo>
                  <a:lnTo>
                    <a:pt x="1369" y="858"/>
                  </a:lnTo>
                  <a:lnTo>
                    <a:pt x="1446" y="892"/>
                  </a:lnTo>
                  <a:lnTo>
                    <a:pt x="1436" y="822"/>
                  </a:lnTo>
                  <a:lnTo>
                    <a:pt x="1427" y="750"/>
                  </a:lnTo>
                  <a:lnTo>
                    <a:pt x="1410" y="606"/>
                  </a:lnTo>
                  <a:lnTo>
                    <a:pt x="1388" y="608"/>
                  </a:lnTo>
                  <a:lnTo>
                    <a:pt x="1366" y="608"/>
                  </a:lnTo>
                  <a:lnTo>
                    <a:pt x="1345" y="605"/>
                  </a:lnTo>
                  <a:lnTo>
                    <a:pt x="1323" y="603"/>
                  </a:lnTo>
                  <a:lnTo>
                    <a:pt x="1301" y="599"/>
                  </a:lnTo>
                  <a:lnTo>
                    <a:pt x="1279" y="593"/>
                  </a:lnTo>
                  <a:lnTo>
                    <a:pt x="1259" y="586"/>
                  </a:lnTo>
                  <a:lnTo>
                    <a:pt x="1239" y="578"/>
                  </a:lnTo>
                  <a:lnTo>
                    <a:pt x="1220" y="568"/>
                  </a:lnTo>
                  <a:lnTo>
                    <a:pt x="1200" y="558"/>
                  </a:lnTo>
                  <a:lnTo>
                    <a:pt x="1183" y="546"/>
                  </a:lnTo>
                  <a:lnTo>
                    <a:pt x="1165" y="531"/>
                  </a:lnTo>
                  <a:lnTo>
                    <a:pt x="1149" y="517"/>
                  </a:lnTo>
                  <a:lnTo>
                    <a:pt x="1135" y="501"/>
                  </a:lnTo>
                  <a:lnTo>
                    <a:pt x="1121" y="484"/>
                  </a:lnTo>
                  <a:lnTo>
                    <a:pt x="1109" y="465"/>
                  </a:lnTo>
                  <a:lnTo>
                    <a:pt x="1102" y="453"/>
                  </a:lnTo>
                  <a:lnTo>
                    <a:pt x="1096" y="442"/>
                  </a:lnTo>
                  <a:lnTo>
                    <a:pt x="1084" y="418"/>
                  </a:lnTo>
                  <a:lnTo>
                    <a:pt x="1075" y="393"/>
                  </a:lnTo>
                  <a:lnTo>
                    <a:pt x="1069" y="367"/>
                  </a:lnTo>
                  <a:lnTo>
                    <a:pt x="1064" y="341"/>
                  </a:lnTo>
                  <a:lnTo>
                    <a:pt x="1062" y="315"/>
                  </a:lnTo>
                  <a:lnTo>
                    <a:pt x="1063" y="289"/>
                  </a:lnTo>
                  <a:lnTo>
                    <a:pt x="1065" y="263"/>
                  </a:lnTo>
                  <a:lnTo>
                    <a:pt x="1070" y="237"/>
                  </a:lnTo>
                  <a:lnTo>
                    <a:pt x="1076" y="211"/>
                  </a:lnTo>
                  <a:lnTo>
                    <a:pt x="1086" y="186"/>
                  </a:lnTo>
                  <a:lnTo>
                    <a:pt x="1097" y="162"/>
                  </a:lnTo>
                  <a:lnTo>
                    <a:pt x="1110" y="139"/>
                  </a:lnTo>
                  <a:lnTo>
                    <a:pt x="1125" y="118"/>
                  </a:lnTo>
                  <a:lnTo>
                    <a:pt x="1134" y="108"/>
                  </a:lnTo>
                  <a:lnTo>
                    <a:pt x="1142" y="98"/>
                  </a:lnTo>
                  <a:lnTo>
                    <a:pt x="1152" y="89"/>
                  </a:lnTo>
                  <a:lnTo>
                    <a:pt x="1162" y="79"/>
                  </a:lnTo>
                  <a:close/>
                  <a:moveTo>
                    <a:pt x="925" y="1586"/>
                  </a:moveTo>
                  <a:lnTo>
                    <a:pt x="925" y="1586"/>
                  </a:lnTo>
                  <a:lnTo>
                    <a:pt x="917" y="1609"/>
                  </a:lnTo>
                  <a:lnTo>
                    <a:pt x="912" y="1631"/>
                  </a:lnTo>
                  <a:lnTo>
                    <a:pt x="910" y="1654"/>
                  </a:lnTo>
                  <a:lnTo>
                    <a:pt x="909" y="1677"/>
                  </a:lnTo>
                  <a:lnTo>
                    <a:pt x="910" y="1700"/>
                  </a:lnTo>
                  <a:lnTo>
                    <a:pt x="913" y="1723"/>
                  </a:lnTo>
                  <a:lnTo>
                    <a:pt x="917" y="1746"/>
                  </a:lnTo>
                  <a:lnTo>
                    <a:pt x="924" y="1768"/>
                  </a:lnTo>
                  <a:lnTo>
                    <a:pt x="932" y="1790"/>
                  </a:lnTo>
                  <a:lnTo>
                    <a:pt x="940" y="1813"/>
                  </a:lnTo>
                  <a:lnTo>
                    <a:pt x="950" y="1834"/>
                  </a:lnTo>
                  <a:lnTo>
                    <a:pt x="961" y="1855"/>
                  </a:lnTo>
                  <a:lnTo>
                    <a:pt x="972" y="1876"/>
                  </a:lnTo>
                  <a:lnTo>
                    <a:pt x="984" y="1897"/>
                  </a:lnTo>
                  <a:lnTo>
                    <a:pt x="1009" y="1935"/>
                  </a:lnTo>
                  <a:lnTo>
                    <a:pt x="1039" y="1976"/>
                  </a:lnTo>
                  <a:lnTo>
                    <a:pt x="1071" y="2015"/>
                  </a:lnTo>
                  <a:lnTo>
                    <a:pt x="1104" y="2053"/>
                  </a:lnTo>
                  <a:lnTo>
                    <a:pt x="1139" y="2090"/>
                  </a:lnTo>
                  <a:lnTo>
                    <a:pt x="1176" y="2125"/>
                  </a:lnTo>
                  <a:lnTo>
                    <a:pt x="1213" y="2160"/>
                  </a:lnTo>
                  <a:lnTo>
                    <a:pt x="1252" y="2192"/>
                  </a:lnTo>
                  <a:lnTo>
                    <a:pt x="1291" y="2224"/>
                  </a:lnTo>
                  <a:lnTo>
                    <a:pt x="1332" y="2254"/>
                  </a:lnTo>
                  <a:lnTo>
                    <a:pt x="1373" y="2285"/>
                  </a:lnTo>
                  <a:lnTo>
                    <a:pt x="1415" y="2313"/>
                  </a:lnTo>
                  <a:lnTo>
                    <a:pt x="1458" y="2341"/>
                  </a:lnTo>
                  <a:lnTo>
                    <a:pt x="1501" y="2367"/>
                  </a:lnTo>
                  <a:lnTo>
                    <a:pt x="1545" y="2393"/>
                  </a:lnTo>
                  <a:lnTo>
                    <a:pt x="1589" y="2419"/>
                  </a:lnTo>
                  <a:lnTo>
                    <a:pt x="1634" y="2443"/>
                  </a:lnTo>
                  <a:lnTo>
                    <a:pt x="1540" y="1683"/>
                  </a:lnTo>
                  <a:lnTo>
                    <a:pt x="1517" y="1669"/>
                  </a:lnTo>
                  <a:lnTo>
                    <a:pt x="1496" y="1656"/>
                  </a:lnTo>
                  <a:lnTo>
                    <a:pt x="1474" y="1642"/>
                  </a:lnTo>
                  <a:lnTo>
                    <a:pt x="1452" y="1628"/>
                  </a:lnTo>
                  <a:lnTo>
                    <a:pt x="1411" y="1598"/>
                  </a:lnTo>
                  <a:lnTo>
                    <a:pt x="1370" y="1566"/>
                  </a:lnTo>
                  <a:lnTo>
                    <a:pt x="1328" y="1536"/>
                  </a:lnTo>
                  <a:lnTo>
                    <a:pt x="1287" y="1505"/>
                  </a:lnTo>
                  <a:lnTo>
                    <a:pt x="1265" y="1491"/>
                  </a:lnTo>
                  <a:lnTo>
                    <a:pt x="1244" y="1477"/>
                  </a:lnTo>
                  <a:lnTo>
                    <a:pt x="1221" y="1465"/>
                  </a:lnTo>
                  <a:lnTo>
                    <a:pt x="1198" y="1453"/>
                  </a:lnTo>
                  <a:lnTo>
                    <a:pt x="1188" y="1448"/>
                  </a:lnTo>
                  <a:lnTo>
                    <a:pt x="1177" y="1444"/>
                  </a:lnTo>
                  <a:lnTo>
                    <a:pt x="1167" y="1441"/>
                  </a:lnTo>
                  <a:lnTo>
                    <a:pt x="1157" y="1439"/>
                  </a:lnTo>
                  <a:lnTo>
                    <a:pt x="1147" y="1437"/>
                  </a:lnTo>
                  <a:lnTo>
                    <a:pt x="1136" y="1436"/>
                  </a:lnTo>
                  <a:lnTo>
                    <a:pt x="1126" y="1436"/>
                  </a:lnTo>
                  <a:lnTo>
                    <a:pt x="1115" y="1436"/>
                  </a:lnTo>
                  <a:lnTo>
                    <a:pt x="1096" y="1439"/>
                  </a:lnTo>
                  <a:lnTo>
                    <a:pt x="1075" y="1444"/>
                  </a:lnTo>
                  <a:lnTo>
                    <a:pt x="1056" y="1452"/>
                  </a:lnTo>
                  <a:lnTo>
                    <a:pt x="1037" y="1462"/>
                  </a:lnTo>
                  <a:lnTo>
                    <a:pt x="1019" y="1473"/>
                  </a:lnTo>
                  <a:lnTo>
                    <a:pt x="1002" y="1486"/>
                  </a:lnTo>
                  <a:lnTo>
                    <a:pt x="986" y="1500"/>
                  </a:lnTo>
                  <a:lnTo>
                    <a:pt x="971" y="1515"/>
                  </a:lnTo>
                  <a:lnTo>
                    <a:pt x="957" y="1533"/>
                  </a:lnTo>
                  <a:lnTo>
                    <a:pt x="945" y="1550"/>
                  </a:lnTo>
                  <a:lnTo>
                    <a:pt x="934" y="1567"/>
                  </a:lnTo>
                  <a:lnTo>
                    <a:pt x="925" y="1586"/>
                  </a:lnTo>
                  <a:close/>
                  <a:moveTo>
                    <a:pt x="6110" y="1456"/>
                  </a:moveTo>
                  <a:lnTo>
                    <a:pt x="6110" y="1456"/>
                  </a:lnTo>
                  <a:lnTo>
                    <a:pt x="6088" y="1468"/>
                  </a:lnTo>
                  <a:lnTo>
                    <a:pt x="6065" y="1481"/>
                  </a:lnTo>
                  <a:lnTo>
                    <a:pt x="6045" y="1494"/>
                  </a:lnTo>
                  <a:lnTo>
                    <a:pt x="6023" y="1509"/>
                  </a:lnTo>
                  <a:lnTo>
                    <a:pt x="5983" y="1538"/>
                  </a:lnTo>
                  <a:lnTo>
                    <a:pt x="5941" y="1568"/>
                  </a:lnTo>
                  <a:lnTo>
                    <a:pt x="5901" y="1599"/>
                  </a:lnTo>
                  <a:lnTo>
                    <a:pt x="5861" y="1629"/>
                  </a:lnTo>
                  <a:lnTo>
                    <a:pt x="5840" y="1643"/>
                  </a:lnTo>
                  <a:lnTo>
                    <a:pt x="5818" y="1658"/>
                  </a:lnTo>
                  <a:lnTo>
                    <a:pt x="5797" y="1671"/>
                  </a:lnTo>
                  <a:lnTo>
                    <a:pt x="5775" y="1683"/>
                  </a:lnTo>
                  <a:lnTo>
                    <a:pt x="5751" y="1873"/>
                  </a:lnTo>
                  <a:lnTo>
                    <a:pt x="5727" y="2063"/>
                  </a:lnTo>
                  <a:lnTo>
                    <a:pt x="5683" y="2443"/>
                  </a:lnTo>
                  <a:lnTo>
                    <a:pt x="5743" y="2410"/>
                  </a:lnTo>
                  <a:lnTo>
                    <a:pt x="5804" y="2374"/>
                  </a:lnTo>
                  <a:lnTo>
                    <a:pt x="5863" y="2337"/>
                  </a:lnTo>
                  <a:lnTo>
                    <a:pt x="5922" y="2298"/>
                  </a:lnTo>
                  <a:lnTo>
                    <a:pt x="5979" y="2258"/>
                  </a:lnTo>
                  <a:lnTo>
                    <a:pt x="6008" y="2236"/>
                  </a:lnTo>
                  <a:lnTo>
                    <a:pt x="6035" y="2214"/>
                  </a:lnTo>
                  <a:lnTo>
                    <a:pt x="6063" y="2192"/>
                  </a:lnTo>
                  <a:lnTo>
                    <a:pt x="6089" y="2169"/>
                  </a:lnTo>
                  <a:lnTo>
                    <a:pt x="6116" y="2147"/>
                  </a:lnTo>
                  <a:lnTo>
                    <a:pt x="6141" y="2123"/>
                  </a:lnTo>
                  <a:lnTo>
                    <a:pt x="6186" y="2078"/>
                  </a:lnTo>
                  <a:lnTo>
                    <a:pt x="6208" y="2055"/>
                  </a:lnTo>
                  <a:lnTo>
                    <a:pt x="6229" y="2033"/>
                  </a:lnTo>
                  <a:lnTo>
                    <a:pt x="6250" y="2009"/>
                  </a:lnTo>
                  <a:lnTo>
                    <a:pt x="6271" y="1984"/>
                  </a:lnTo>
                  <a:lnTo>
                    <a:pt x="6289" y="1959"/>
                  </a:lnTo>
                  <a:lnTo>
                    <a:pt x="6308" y="1933"/>
                  </a:lnTo>
                  <a:lnTo>
                    <a:pt x="6325" y="1906"/>
                  </a:lnTo>
                  <a:lnTo>
                    <a:pt x="6341" y="1879"/>
                  </a:lnTo>
                  <a:lnTo>
                    <a:pt x="6355" y="1851"/>
                  </a:lnTo>
                  <a:lnTo>
                    <a:pt x="6368" y="1823"/>
                  </a:lnTo>
                  <a:lnTo>
                    <a:pt x="6380" y="1793"/>
                  </a:lnTo>
                  <a:lnTo>
                    <a:pt x="6390" y="1764"/>
                  </a:lnTo>
                  <a:lnTo>
                    <a:pt x="6398" y="1734"/>
                  </a:lnTo>
                  <a:lnTo>
                    <a:pt x="6404" y="1702"/>
                  </a:lnTo>
                  <a:lnTo>
                    <a:pt x="6406" y="1688"/>
                  </a:lnTo>
                  <a:lnTo>
                    <a:pt x="6406" y="1674"/>
                  </a:lnTo>
                  <a:lnTo>
                    <a:pt x="6406" y="1659"/>
                  </a:lnTo>
                  <a:lnTo>
                    <a:pt x="6405" y="1644"/>
                  </a:lnTo>
                  <a:lnTo>
                    <a:pt x="6403" y="1630"/>
                  </a:lnTo>
                  <a:lnTo>
                    <a:pt x="6400" y="1616"/>
                  </a:lnTo>
                  <a:lnTo>
                    <a:pt x="6396" y="1602"/>
                  </a:lnTo>
                  <a:lnTo>
                    <a:pt x="6390" y="1589"/>
                  </a:lnTo>
                  <a:lnTo>
                    <a:pt x="6385" y="1575"/>
                  </a:lnTo>
                  <a:lnTo>
                    <a:pt x="6378" y="1562"/>
                  </a:lnTo>
                  <a:lnTo>
                    <a:pt x="6371" y="1550"/>
                  </a:lnTo>
                  <a:lnTo>
                    <a:pt x="6362" y="1537"/>
                  </a:lnTo>
                  <a:lnTo>
                    <a:pt x="6353" y="1525"/>
                  </a:lnTo>
                  <a:lnTo>
                    <a:pt x="6343" y="1514"/>
                  </a:lnTo>
                  <a:lnTo>
                    <a:pt x="6334" y="1503"/>
                  </a:lnTo>
                  <a:lnTo>
                    <a:pt x="6323" y="1493"/>
                  </a:lnTo>
                  <a:lnTo>
                    <a:pt x="6312" y="1484"/>
                  </a:lnTo>
                  <a:lnTo>
                    <a:pt x="6300" y="1475"/>
                  </a:lnTo>
                  <a:lnTo>
                    <a:pt x="6288" y="1467"/>
                  </a:lnTo>
                  <a:lnTo>
                    <a:pt x="6276" y="1460"/>
                  </a:lnTo>
                  <a:lnTo>
                    <a:pt x="6263" y="1453"/>
                  </a:lnTo>
                  <a:lnTo>
                    <a:pt x="6250" y="1449"/>
                  </a:lnTo>
                  <a:lnTo>
                    <a:pt x="6236" y="1444"/>
                  </a:lnTo>
                  <a:lnTo>
                    <a:pt x="6223" y="1440"/>
                  </a:lnTo>
                  <a:lnTo>
                    <a:pt x="6209" y="1438"/>
                  </a:lnTo>
                  <a:lnTo>
                    <a:pt x="6195" y="1437"/>
                  </a:lnTo>
                  <a:lnTo>
                    <a:pt x="6180" y="1437"/>
                  </a:lnTo>
                  <a:lnTo>
                    <a:pt x="6166" y="1438"/>
                  </a:lnTo>
                  <a:lnTo>
                    <a:pt x="6152" y="1441"/>
                  </a:lnTo>
                  <a:lnTo>
                    <a:pt x="6138" y="1444"/>
                  </a:lnTo>
                  <a:lnTo>
                    <a:pt x="6124" y="1450"/>
                  </a:lnTo>
                  <a:lnTo>
                    <a:pt x="6110" y="1456"/>
                  </a:lnTo>
                  <a:close/>
                </a:path>
              </a:pathLst>
            </a:custGeom>
            <a:solidFill>
              <a:schemeClr val="bg1"/>
            </a:solidFill>
            <a:ln w="38100">
              <a:no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dirty="0">
                <a:cs typeface="+mn-ea"/>
                <a:sym typeface="+mn-lt"/>
              </a:endParaRPr>
            </a:p>
          </p:txBody>
        </p:sp>
      </p:grpSp>
      <p:grpSp>
        <p:nvGrpSpPr>
          <p:cNvPr id="28" name="组合 27"/>
          <p:cNvGrpSpPr/>
          <p:nvPr/>
        </p:nvGrpSpPr>
        <p:grpSpPr>
          <a:xfrm>
            <a:off x="6536055" y="975995"/>
            <a:ext cx="902970" cy="902970"/>
            <a:chOff x="6392" y="7153"/>
            <a:chExt cx="1422" cy="1422"/>
          </a:xfrm>
        </p:grpSpPr>
        <p:sp>
          <p:nvSpPr>
            <p:cNvPr id="83" name="椭圆 82"/>
            <p:cNvSpPr/>
            <p:nvPr>
              <p:custDataLst>
                <p:tags r:id="rId30"/>
              </p:custDataLst>
            </p:nvPr>
          </p:nvSpPr>
          <p:spPr>
            <a:xfrm>
              <a:off x="6392" y="7153"/>
              <a:ext cx="1422" cy="1423"/>
            </a:xfrm>
            <a:prstGeom prst="ellipse">
              <a:avLst/>
            </a:prstGeom>
            <a:solidFill>
              <a:srgbClr val="13426C"/>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sp>
          <p:nvSpPr>
            <p:cNvPr id="84" name="椭圆 83"/>
            <p:cNvSpPr/>
            <p:nvPr>
              <p:custDataLst>
                <p:tags r:id="rId31"/>
              </p:custDataLst>
            </p:nvPr>
          </p:nvSpPr>
          <p:spPr>
            <a:xfrm>
              <a:off x="6486" y="7243"/>
              <a:ext cx="1220" cy="1220"/>
            </a:xfrm>
            <a:prstGeom prst="ellipse">
              <a:avLst/>
            </a:prstGeom>
            <a:solidFill>
              <a:srgbClr val="13426C"/>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sp>
          <p:nvSpPr>
            <p:cNvPr id="85" name="KSO_Shape"/>
            <p:cNvSpPr/>
            <p:nvPr>
              <p:custDataLst>
                <p:tags r:id="rId32"/>
              </p:custDataLst>
            </p:nvPr>
          </p:nvSpPr>
          <p:spPr>
            <a:xfrm>
              <a:off x="6751" y="7581"/>
              <a:ext cx="650" cy="544"/>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chemeClr val="bg1"/>
            </a:solidFill>
            <a:ln w="38100">
              <a:no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lstStyle/>
            <a:p>
              <a:pPr algn="ctr"/>
              <a:endParaRPr lang="zh-CN" altLang="en-US" sz="1015" b="1">
                <a:cs typeface="+mn-ea"/>
                <a:sym typeface="+mn-lt"/>
              </a:endParaRPr>
            </a:p>
          </p:txBody>
        </p:sp>
      </p:grpSp>
      <p:grpSp>
        <p:nvGrpSpPr>
          <p:cNvPr id="30" name="组合 29"/>
          <p:cNvGrpSpPr/>
          <p:nvPr/>
        </p:nvGrpSpPr>
        <p:grpSpPr>
          <a:xfrm>
            <a:off x="11181080" y="975995"/>
            <a:ext cx="902970" cy="902970"/>
            <a:chOff x="10271" y="7213"/>
            <a:chExt cx="1422" cy="1422"/>
          </a:xfrm>
        </p:grpSpPr>
        <p:sp>
          <p:nvSpPr>
            <p:cNvPr id="22" name="椭圆 21"/>
            <p:cNvSpPr/>
            <p:nvPr>
              <p:custDataLst>
                <p:tags r:id="rId33"/>
              </p:custDataLst>
            </p:nvPr>
          </p:nvSpPr>
          <p:spPr>
            <a:xfrm>
              <a:off x="10271" y="7213"/>
              <a:ext cx="1422" cy="1423"/>
            </a:xfrm>
            <a:prstGeom prst="ellipse">
              <a:avLst/>
            </a:prstGeom>
            <a:solidFill>
              <a:srgbClr val="13426C"/>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p>
              <a:pPr algn="ctr"/>
              <a:endParaRPr lang="zh-CN" altLang="en-US" sz="1015" b="1">
                <a:cs typeface="+mn-ea"/>
                <a:sym typeface="+mn-lt"/>
              </a:endParaRPr>
            </a:p>
          </p:txBody>
        </p:sp>
        <p:sp>
          <p:nvSpPr>
            <p:cNvPr id="23" name="椭圆 22"/>
            <p:cNvSpPr/>
            <p:nvPr>
              <p:custDataLst>
                <p:tags r:id="rId34"/>
              </p:custDataLst>
            </p:nvPr>
          </p:nvSpPr>
          <p:spPr>
            <a:xfrm>
              <a:off x="10372" y="7315"/>
              <a:ext cx="1220" cy="1220"/>
            </a:xfrm>
            <a:prstGeom prst="ellipse">
              <a:avLst/>
            </a:prstGeom>
            <a:solidFill>
              <a:srgbClr val="13426C"/>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anchor="ctr"/>
            <a:p>
              <a:pPr algn="ctr"/>
              <a:endParaRPr lang="zh-CN" altLang="en-US" sz="1015" b="1">
                <a:cs typeface="+mn-ea"/>
                <a:sym typeface="+mn-lt"/>
              </a:endParaRPr>
            </a:p>
          </p:txBody>
        </p:sp>
        <p:grpSp>
          <p:nvGrpSpPr>
            <p:cNvPr id="66" name="Group 9"/>
            <p:cNvGrpSpPr/>
            <p:nvPr/>
          </p:nvGrpSpPr>
          <p:grpSpPr>
            <a:xfrm rot="0">
              <a:off x="10616" y="7624"/>
              <a:ext cx="732" cy="602"/>
              <a:chOff x="4572000" y="3414713"/>
              <a:chExt cx="374651" cy="277813"/>
            </a:xfrm>
            <a:solidFill>
              <a:schemeClr val="bg1"/>
            </a:solidFill>
          </p:grpSpPr>
          <p:sp>
            <p:nvSpPr>
              <p:cNvPr id="67" name="Freeform 17"/>
              <p:cNvSpPr/>
              <p:nvPr>
                <p:custDataLst>
                  <p:tags r:id="rId35"/>
                </p:custDataLst>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sz="1350">
                  <a:ea typeface="幼圆" panose="02010509060101010101" charset="-122"/>
                </a:endParaRPr>
              </a:p>
            </p:txBody>
          </p:sp>
          <p:sp>
            <p:nvSpPr>
              <p:cNvPr id="68" name="Freeform 18"/>
              <p:cNvSpPr/>
              <p:nvPr>
                <p:custDataLst>
                  <p:tags r:id="rId36"/>
                </p:custDataLst>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sz="1350">
                  <a:ea typeface="幼圆" panose="02010509060101010101" charset="-122"/>
                </a:endParaRPr>
              </a:p>
            </p:txBody>
          </p:sp>
        </p:grpSp>
      </p:grpSp>
      <p:sp>
        <p:nvSpPr>
          <p:cNvPr id="37" name="文本框 36"/>
          <p:cNvSpPr txBox="1"/>
          <p:nvPr/>
        </p:nvSpPr>
        <p:spPr>
          <a:xfrm>
            <a:off x="205105" y="3616325"/>
            <a:ext cx="2130425" cy="398780"/>
          </a:xfrm>
          <a:prstGeom prst="rect">
            <a:avLst/>
          </a:prstGeom>
          <a:noFill/>
        </p:spPr>
        <p:txBody>
          <a:bodyPr wrap="square" rtlCol="0">
            <a:spAutoFit/>
          </a:bodyPr>
          <a:p>
            <a:pPr algn="ctr"/>
            <a:r>
              <a:rPr lang="en-US" altLang="zh-CN" sz="2000" b="1"/>
              <a:t>2023.10~2023.12</a:t>
            </a:r>
            <a:endParaRPr lang="en-US" altLang="zh-CN" sz="2000" b="1"/>
          </a:p>
        </p:txBody>
      </p:sp>
      <p:sp>
        <p:nvSpPr>
          <p:cNvPr id="38" name="文本框 37"/>
          <p:cNvSpPr txBox="1"/>
          <p:nvPr>
            <p:custDataLst>
              <p:tags r:id="rId37"/>
            </p:custDataLst>
          </p:nvPr>
        </p:nvSpPr>
        <p:spPr>
          <a:xfrm>
            <a:off x="2581910" y="2842895"/>
            <a:ext cx="2130425" cy="398780"/>
          </a:xfrm>
          <a:prstGeom prst="rect">
            <a:avLst/>
          </a:prstGeom>
          <a:noFill/>
        </p:spPr>
        <p:txBody>
          <a:bodyPr wrap="square" rtlCol="0">
            <a:spAutoFit/>
          </a:bodyPr>
          <a:p>
            <a:pPr algn="ctr"/>
            <a:r>
              <a:rPr lang="en-US" altLang="zh-CN" sz="2000" b="1"/>
              <a:t>2024.1~2024.2</a:t>
            </a:r>
            <a:endParaRPr lang="en-US" altLang="zh-CN" sz="2000" b="1"/>
          </a:p>
        </p:txBody>
      </p:sp>
      <p:sp>
        <p:nvSpPr>
          <p:cNvPr id="40" name="文本框 39"/>
          <p:cNvSpPr txBox="1"/>
          <p:nvPr>
            <p:custDataLst>
              <p:tags r:id="rId38"/>
            </p:custDataLst>
          </p:nvPr>
        </p:nvSpPr>
        <p:spPr>
          <a:xfrm>
            <a:off x="4987290" y="3616325"/>
            <a:ext cx="2130425" cy="398780"/>
          </a:xfrm>
          <a:prstGeom prst="rect">
            <a:avLst/>
          </a:prstGeom>
          <a:noFill/>
        </p:spPr>
        <p:txBody>
          <a:bodyPr wrap="square" rtlCol="0">
            <a:spAutoFit/>
          </a:bodyPr>
          <a:p>
            <a:pPr algn="ctr"/>
            <a:r>
              <a:rPr lang="en-US" altLang="zh-CN" sz="2000" b="1"/>
              <a:t>2024.3~2024.5</a:t>
            </a:r>
            <a:endParaRPr lang="en-US" altLang="zh-CN" sz="2000" b="1"/>
          </a:p>
        </p:txBody>
      </p:sp>
      <p:sp>
        <p:nvSpPr>
          <p:cNvPr id="41" name="文本框 40"/>
          <p:cNvSpPr txBox="1"/>
          <p:nvPr>
            <p:custDataLst>
              <p:tags r:id="rId39"/>
            </p:custDataLst>
          </p:nvPr>
        </p:nvSpPr>
        <p:spPr>
          <a:xfrm>
            <a:off x="7409180" y="2842895"/>
            <a:ext cx="2130425" cy="398780"/>
          </a:xfrm>
          <a:prstGeom prst="rect">
            <a:avLst/>
          </a:prstGeom>
          <a:noFill/>
        </p:spPr>
        <p:txBody>
          <a:bodyPr wrap="square" rtlCol="0">
            <a:spAutoFit/>
          </a:bodyPr>
          <a:p>
            <a:pPr algn="ctr"/>
            <a:r>
              <a:rPr lang="en-US" altLang="zh-CN" sz="2000" b="1"/>
              <a:t>2024.6~2024.9</a:t>
            </a:r>
            <a:endParaRPr lang="en-US" altLang="zh-CN" sz="2000" b="1"/>
          </a:p>
        </p:txBody>
      </p:sp>
      <p:sp>
        <p:nvSpPr>
          <p:cNvPr id="42" name="文本框 41"/>
          <p:cNvSpPr txBox="1"/>
          <p:nvPr>
            <p:custDataLst>
              <p:tags r:id="rId40"/>
            </p:custDataLst>
          </p:nvPr>
        </p:nvSpPr>
        <p:spPr>
          <a:xfrm>
            <a:off x="9740900" y="3616325"/>
            <a:ext cx="2130425" cy="398780"/>
          </a:xfrm>
          <a:prstGeom prst="rect">
            <a:avLst/>
          </a:prstGeom>
          <a:noFill/>
        </p:spPr>
        <p:txBody>
          <a:bodyPr wrap="square" rtlCol="0">
            <a:spAutoFit/>
          </a:bodyPr>
          <a:p>
            <a:pPr algn="ctr"/>
            <a:r>
              <a:rPr lang="en-US" altLang="zh-CN" sz="2000" b="1"/>
              <a:t>2024.10~2025.1</a:t>
            </a:r>
            <a:endParaRPr lang="en-US" altLang="zh-CN" sz="2000" b="1"/>
          </a:p>
        </p:txBody>
      </p:sp>
      <p:sp>
        <p:nvSpPr>
          <p:cNvPr id="47" name="文本框 46"/>
          <p:cNvSpPr txBox="1"/>
          <p:nvPr/>
        </p:nvSpPr>
        <p:spPr>
          <a:xfrm>
            <a:off x="-21590" y="2287270"/>
            <a:ext cx="4064000" cy="645160"/>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rPr>
              <a:t>实现会话内容识别</a:t>
            </a:r>
            <a:endParaRPr lang="zh-CN" altLang="en-US"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实现说话人特征提取</a:t>
            </a:r>
            <a:endParaRPr lang="zh-CN" altLang="en-US" b="1">
              <a:latin typeface="微软雅黑" panose="020B0503020204020204" pitchFamily="34" charset="-122"/>
              <a:ea typeface="微软雅黑" panose="020B0503020204020204" pitchFamily="34" charset="-122"/>
            </a:endParaRPr>
          </a:p>
        </p:txBody>
      </p:sp>
      <p:sp>
        <p:nvSpPr>
          <p:cNvPr id="48" name="文本框 47"/>
          <p:cNvSpPr txBox="1"/>
          <p:nvPr>
            <p:custDataLst>
              <p:tags r:id="rId41"/>
            </p:custDataLst>
          </p:nvPr>
        </p:nvSpPr>
        <p:spPr>
          <a:xfrm>
            <a:off x="2472055" y="3761105"/>
            <a:ext cx="4064000" cy="922020"/>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rPr>
              <a:t>实现群组会话匹配</a:t>
            </a:r>
            <a:endParaRPr lang="zh-CN" altLang="en-US"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构建完整训练链路</a:t>
            </a:r>
            <a:endParaRPr lang="zh-CN" altLang="en-US"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并进行实验</a:t>
            </a:r>
            <a:endParaRPr lang="zh-CN" altLang="en-US" b="1">
              <a:latin typeface="微软雅黑" panose="020B0503020204020204" pitchFamily="34" charset="-122"/>
              <a:ea typeface="微软雅黑" panose="020B0503020204020204" pitchFamily="34" charset="-122"/>
            </a:endParaRPr>
          </a:p>
        </p:txBody>
      </p:sp>
      <p:sp>
        <p:nvSpPr>
          <p:cNvPr id="49" name="文本框 48"/>
          <p:cNvSpPr txBox="1"/>
          <p:nvPr>
            <p:custDataLst>
              <p:tags r:id="rId42"/>
            </p:custDataLst>
          </p:nvPr>
        </p:nvSpPr>
        <p:spPr>
          <a:xfrm>
            <a:off x="4724400" y="2287270"/>
            <a:ext cx="2452370" cy="645160"/>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rPr>
              <a:t>实现跨设备鲁棒识别</a:t>
            </a:r>
            <a:endParaRPr lang="zh-CN" altLang="en-US"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设计并完成相关实验</a:t>
            </a:r>
            <a:endParaRPr lang="zh-CN" altLang="en-US" b="1">
              <a:latin typeface="微软雅黑" panose="020B0503020204020204" pitchFamily="34" charset="-122"/>
              <a:ea typeface="微软雅黑" panose="020B0503020204020204" pitchFamily="34" charset="-122"/>
            </a:endParaRPr>
          </a:p>
        </p:txBody>
      </p:sp>
      <p:sp>
        <p:nvSpPr>
          <p:cNvPr id="50" name="文本框 49"/>
          <p:cNvSpPr txBox="1"/>
          <p:nvPr>
            <p:custDataLst>
              <p:tags r:id="rId43"/>
            </p:custDataLst>
          </p:nvPr>
        </p:nvSpPr>
        <p:spPr>
          <a:xfrm>
            <a:off x="9871075" y="2211070"/>
            <a:ext cx="2452370" cy="368300"/>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rPr>
              <a:t>完成大论文撰写</a:t>
            </a:r>
            <a:endParaRPr lang="zh-CN" altLang="en-US" b="1">
              <a:latin typeface="微软雅黑" panose="020B0503020204020204" pitchFamily="34" charset="-122"/>
              <a:ea typeface="微软雅黑" panose="020B0503020204020204" pitchFamily="34" charset="-122"/>
            </a:endParaRPr>
          </a:p>
        </p:txBody>
      </p:sp>
      <p:sp>
        <p:nvSpPr>
          <p:cNvPr id="52" name="文本框 51"/>
          <p:cNvSpPr txBox="1"/>
          <p:nvPr>
            <p:custDataLst>
              <p:tags r:id="rId44"/>
            </p:custDataLst>
          </p:nvPr>
        </p:nvSpPr>
        <p:spPr>
          <a:xfrm>
            <a:off x="7319010" y="3888105"/>
            <a:ext cx="4064000" cy="645160"/>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rPr>
              <a:t>实现基于解耦学习</a:t>
            </a:r>
            <a:endParaRPr lang="zh-CN" altLang="en-US"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的自蒸馏域自适应</a:t>
            </a:r>
            <a:endParaRPr lang="zh-CN" altLang="en-US" b="1">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2" cstate="screen"/>
            <a:stretch>
              <a:fillRect/>
            </a:stretch>
          </p:blipFill>
          <p:spPr>
            <a:xfrm>
              <a:off x="10118139" y="6523039"/>
              <a:ext cx="1546127" cy="388933"/>
            </a:xfrm>
            <a:prstGeom prst="rect">
              <a:avLst/>
            </a:prstGeom>
          </p:spPr>
        </p:pic>
      </p:grpSp>
      <p:sp>
        <p:nvSpPr>
          <p:cNvPr id="34" name="矩形 33"/>
          <p:cNvSpPr/>
          <p:nvPr>
            <p:custDataLst>
              <p:tags r:id="rId3"/>
            </p:custDataLst>
          </p:nvPr>
        </p:nvSpPr>
        <p:spPr>
          <a:xfrm>
            <a:off x="0" y="202565"/>
            <a:ext cx="4680000" cy="23177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4"/>
          <p:cNvSpPr txBox="1">
            <a:spLocks noChangeArrowheads="1"/>
          </p:cNvSpPr>
          <p:nvPr>
            <p:custDataLst>
              <p:tags r:id="rId4"/>
            </p:custDataLst>
          </p:nvPr>
        </p:nvSpPr>
        <p:spPr bwMode="auto">
          <a:xfrm>
            <a:off x="-635" y="60325"/>
            <a:ext cx="114681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253F64"/>
                </a:solidFill>
                <a:latin typeface="微软雅黑" panose="020B0503020204020204" pitchFamily="34" charset="-122"/>
                <a:ea typeface="微软雅黑" panose="020B0503020204020204" pitchFamily="34" charset="-122"/>
              </a:rPr>
              <a:t>参考文献</a:t>
            </a:r>
            <a:endParaRPr lang="zh-CN" altLang="en-US" dirty="0">
              <a:solidFill>
                <a:srgbClr val="253F64"/>
              </a:solidFill>
              <a:latin typeface="微软雅黑" panose="020B0503020204020204" pitchFamily="34" charset="-122"/>
              <a:ea typeface="微软雅黑" panose="020B0503020204020204" pitchFamily="34" charset="-122"/>
            </a:endParaRPr>
          </a:p>
        </p:txBody>
      </p:sp>
      <p:sp>
        <p:nvSpPr>
          <p:cNvPr id="10" name="矩形 9"/>
          <p:cNvSpPr/>
          <p:nvPr>
            <p:custDataLst>
              <p:tags r:id="rId5"/>
            </p:custDataLst>
          </p:nvPr>
        </p:nvSpPr>
        <p:spPr>
          <a:xfrm>
            <a:off x="6788150" y="202565"/>
            <a:ext cx="5403850" cy="23177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2" name="文本框 1"/>
          <p:cNvSpPr txBox="1"/>
          <p:nvPr/>
        </p:nvSpPr>
        <p:spPr>
          <a:xfrm>
            <a:off x="311785" y="807720"/>
            <a:ext cx="11569065" cy="5631180"/>
          </a:xfrm>
          <a:prstGeom prst="rect">
            <a:avLst/>
          </a:prstGeom>
          <a:noFill/>
        </p:spPr>
        <p:txBody>
          <a:bodyPr wrap="square" rtlCol="0">
            <a:spAutoFit/>
          </a:bodyPr>
          <a:p>
            <a:r>
              <a:rPr lang="en-US" altLang="zh-CN"/>
              <a:t>[1] Michalevsky Y, Boneh D, Nakibly G. Gyrophone: Recognizing speech from gyroscope signals[C]//23rd USENIX Security Symposium (USENIX Security 14). 2014: 1053-1067.</a:t>
            </a:r>
            <a:endParaRPr lang="en-US" altLang="zh-CN"/>
          </a:p>
          <a:p>
            <a:r>
              <a:rPr lang="en-US" altLang="zh-CN"/>
              <a:t>[2] Anand S A, Wang C, Liu J, et al. Spearphone: A speech privacy exploit via accelerometer-sensed reverberations from smartphone loudspeakers[J]. arXiv preprint arXiv:1907.05972, 2019.</a:t>
            </a:r>
            <a:endParaRPr lang="en-US" altLang="zh-CN"/>
          </a:p>
          <a:p>
            <a:r>
              <a:rPr lang="en-US" altLang="zh-CN"/>
              <a:t>[3] Ba Z, Zheng T, Zhang X, et al. Learning-based Practical Smartphone Eavesdropping with Built-in Accelerometer[C]//NDSS. 2020, 2020: 1-18.</a:t>
            </a:r>
            <a:endParaRPr lang="en-US" altLang="zh-CN"/>
          </a:p>
          <a:p>
            <a:r>
              <a:rPr lang="en-US" altLang="zh-CN"/>
              <a:t>[4] Zhang Z, Zhang Y, Hu Y C, et al. iSPY: Detecting IP prefix hijacking on my own[J]. IEEE/ACM Transactions on Networking, 2010, 18(6): 1815-1828.</a:t>
            </a:r>
            <a:endParaRPr lang="en-US" altLang="zh-CN"/>
          </a:p>
          <a:p>
            <a:r>
              <a:rPr lang="en-US" altLang="zh-CN"/>
              <a:t>[5] Ba Z, Zheng T, Qin Z, et al. Accelerometer-based smartphone eavesdropping[C]//Proceedings of the 26th Annual International Conference on Mobile Computing and Networking. 2020: 1-2.</a:t>
            </a:r>
            <a:endParaRPr lang="en-US" altLang="zh-CN"/>
          </a:p>
          <a:p>
            <a:r>
              <a:rPr lang="en-US" altLang="zh-CN"/>
              <a:t>[6] Liang Y, Qin Y, Li Q, et al. AccMyrinx: Speech Synthesis with Non-Acoustic Sensor[J]. Proceedings of the ACM on Interactive, Mobile, Wearable and Ubiquitous Technologies, 2022, 6(3): 1-24.</a:t>
            </a:r>
            <a:endParaRPr lang="en-US" altLang="zh-CN"/>
          </a:p>
          <a:p>
            <a:r>
              <a:rPr lang="en-US" altLang="zh-CN"/>
              <a:t>[7] Gulati A, Qin J, Chiu C C, et al. Conformer: Convolution-augmented transformer for speech recognition[J]. arXiv preprint arXiv:2005.08100, 2020.</a:t>
            </a:r>
            <a:endParaRPr lang="en-US" altLang="zh-CN"/>
          </a:p>
          <a:p>
            <a:r>
              <a:rPr lang="en-US" altLang="zh-CN"/>
              <a:t>[8] Caron M, Touvron H, Misra I, et al. Emerging properties in self-supervised vision transformers[C]//Proceedings of the IEEE/CVF international conference on computer vision. 2021: 9650-9660.</a:t>
            </a:r>
            <a:endParaRPr lang="en-US" altLang="zh-CN"/>
          </a:p>
          <a:p>
            <a:r>
              <a:rPr lang="en-US" altLang="zh-CN"/>
              <a:t>[9] Snyder D, Garcia-Romero D, Sell G, et al. X-vectors: Robust dnn embeddings for speaker recognition[C]//2018 IEEE international conference on acoustics, speech and signal processing (ICASSP). IEEE, 2018: 5329-5333.</a:t>
            </a:r>
            <a:endParaRPr lang="en-US" altLang="zh-CN"/>
          </a:p>
          <a:p>
            <a:r>
              <a:rPr lang="en-US" altLang="zh-CN"/>
              <a:t>[10] Vaswani A, Shazeer N, Parmar N, et al. Attention is all you need[J]. Advances in neural information processing systems, 2017, 30.</a:t>
            </a:r>
            <a:endParaRPr lang="en-US" altLang="zh-CN"/>
          </a:p>
        </p:txBody>
      </p:sp>
      <p:sp>
        <p:nvSpPr>
          <p:cNvPr id="3" name="灯片编号占位符 2"/>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992314" y="2854010"/>
            <a:ext cx="8170863" cy="768350"/>
          </a:xfrm>
          <a:prstGeom prst="rect">
            <a:avLst/>
          </a:prstGeom>
          <a:noFill/>
        </p:spPr>
        <p:txBody>
          <a:bodyPr>
            <a:spAutoFit/>
          </a:bodyPr>
          <a:lstStyle/>
          <a:p>
            <a:pPr algn="ctr" eaLnBrk="1" fontAlgn="auto" hangingPunct="1">
              <a:spcBef>
                <a:spcPts val="0"/>
              </a:spcBef>
              <a:spcAft>
                <a:spcPts val="0"/>
              </a:spcAft>
              <a:defRPr/>
            </a:pPr>
            <a:r>
              <a:rPr lang="zh-CN" altLang="en-US" sz="4400" b="1" spc="600" dirty="0">
                <a:solidFill>
                  <a:srgbClr val="9D1E25"/>
                </a:solidFill>
                <a:latin typeface="微软雅黑" panose="020B0503020204020204" pitchFamily="34" charset="-122"/>
                <a:ea typeface="微软雅黑" panose="020B0503020204020204" pitchFamily="34" charset="-122"/>
              </a:rPr>
              <a:t>请 各</a:t>
            </a:r>
            <a:r>
              <a:rPr lang="en-US" altLang="zh-CN" sz="4400" b="1" spc="600" dirty="0">
                <a:solidFill>
                  <a:srgbClr val="9D1E25"/>
                </a:solidFill>
                <a:latin typeface="微软雅黑" panose="020B0503020204020204" pitchFamily="34" charset="-122"/>
                <a:ea typeface="微软雅黑" panose="020B0503020204020204" pitchFamily="34" charset="-122"/>
              </a:rPr>
              <a:t> </a:t>
            </a:r>
            <a:r>
              <a:rPr lang="zh-CN" altLang="en-US" sz="4400" b="1" spc="600" dirty="0">
                <a:solidFill>
                  <a:srgbClr val="9D1E25"/>
                </a:solidFill>
                <a:latin typeface="微软雅黑" panose="020B0503020204020204" pitchFamily="34" charset="-122"/>
                <a:ea typeface="微软雅黑" panose="020B0503020204020204" pitchFamily="34" charset="-122"/>
              </a:rPr>
              <a:t>位</a:t>
            </a:r>
            <a:r>
              <a:rPr lang="en-US" altLang="zh-CN" sz="4400" b="1" spc="600" dirty="0">
                <a:solidFill>
                  <a:srgbClr val="9D1E25"/>
                </a:solidFill>
                <a:latin typeface="微软雅黑" panose="020B0503020204020204" pitchFamily="34" charset="-122"/>
                <a:ea typeface="微软雅黑" panose="020B0503020204020204" pitchFamily="34" charset="-122"/>
              </a:rPr>
              <a:t> </a:t>
            </a:r>
            <a:r>
              <a:rPr lang="zh-CN" altLang="en-US" sz="4400" b="1" spc="600" dirty="0">
                <a:solidFill>
                  <a:srgbClr val="9D1E25"/>
                </a:solidFill>
                <a:latin typeface="微软雅黑" panose="020B0503020204020204" pitchFamily="34" charset="-122"/>
                <a:ea typeface="微软雅黑" panose="020B0503020204020204" pitchFamily="34" charset="-122"/>
              </a:rPr>
              <a:t>老</a:t>
            </a:r>
            <a:r>
              <a:rPr lang="en-US" altLang="zh-CN" sz="4400" b="1" spc="600" dirty="0">
                <a:solidFill>
                  <a:srgbClr val="9D1E25"/>
                </a:solidFill>
                <a:latin typeface="微软雅黑" panose="020B0503020204020204" pitchFamily="34" charset="-122"/>
                <a:ea typeface="微软雅黑" panose="020B0503020204020204" pitchFamily="34" charset="-122"/>
              </a:rPr>
              <a:t> </a:t>
            </a:r>
            <a:r>
              <a:rPr lang="zh-CN" altLang="en-US" sz="4400" b="1" spc="600" dirty="0">
                <a:solidFill>
                  <a:srgbClr val="9D1E25"/>
                </a:solidFill>
                <a:latin typeface="微软雅黑" panose="020B0503020204020204" pitchFamily="34" charset="-122"/>
                <a:ea typeface="微软雅黑" panose="020B0503020204020204" pitchFamily="34" charset="-122"/>
              </a:rPr>
              <a:t>师 批 评 指 正！</a:t>
            </a:r>
            <a:endParaRPr lang="zh-CN" altLang="en-US" sz="4400" b="1" spc="600" dirty="0">
              <a:solidFill>
                <a:srgbClr val="9D1E25"/>
              </a:solidFill>
              <a:latin typeface="微软雅黑" panose="020B0503020204020204" pitchFamily="34" charset="-122"/>
              <a:ea typeface="微软雅黑" panose="020B0503020204020204" pitchFamily="34" charset="-122"/>
            </a:endParaRPr>
          </a:p>
        </p:txBody>
      </p:sp>
      <p:grpSp>
        <p:nvGrpSpPr>
          <p:cNvPr id="26" name="组合 25"/>
          <p:cNvGrpSpPr/>
          <p:nvPr/>
        </p:nvGrpSpPr>
        <p:grpSpPr bwMode="auto">
          <a:xfrm>
            <a:off x="4154488" y="3777933"/>
            <a:ext cx="3846512" cy="361950"/>
            <a:chOff x="4154888" y="3453573"/>
            <a:chExt cx="3846874" cy="361046"/>
          </a:xfrm>
        </p:grpSpPr>
        <p:cxnSp>
          <p:nvCxnSpPr>
            <p:cNvPr id="27" name="直接连接符 26"/>
            <p:cNvCxnSpPr/>
            <p:nvPr/>
          </p:nvCxnSpPr>
          <p:spPr>
            <a:xfrm>
              <a:off x="4154888" y="3453573"/>
              <a:ext cx="3846874" cy="0"/>
            </a:xfrm>
            <a:prstGeom prst="line">
              <a:avLst/>
            </a:prstGeom>
            <a:ln w="25400">
              <a:solidFill>
                <a:srgbClr val="9D1E2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3" name="矩形 32"/>
          <p:cNvSpPr/>
          <p:nvPr/>
        </p:nvSpPr>
        <p:spPr>
          <a:xfrm>
            <a:off x="1600201" y="2257425"/>
            <a:ext cx="8956675" cy="2382838"/>
          </a:xfrm>
          <a:prstGeom prst="rect">
            <a:avLst/>
          </a:prstGeom>
          <a:noFill/>
          <a:ln w="31750">
            <a:solidFill>
              <a:srgbClr val="253F6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矩形 41"/>
          <p:cNvSpPr/>
          <p:nvPr/>
        </p:nvSpPr>
        <p:spPr>
          <a:xfrm>
            <a:off x="0" y="-12700"/>
            <a:ext cx="12192000" cy="373063"/>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文本框 1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20" name="矩形 19"/>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1" name="西北工业大学"/>
          <p:cNvPicPr>
            <a:picLocks noChangeAspect="1"/>
          </p:cNvPicPr>
          <p:nvPr/>
        </p:nvPicPr>
        <p:blipFill>
          <a:blip r:embed="rId1" cstate="screen"/>
          <a:stretch>
            <a:fillRect/>
          </a:stretch>
        </p:blipFill>
        <p:spPr>
          <a:xfrm>
            <a:off x="10118139" y="6523039"/>
            <a:ext cx="1546127" cy="388933"/>
          </a:xfrm>
          <a:prstGeom prst="rect">
            <a:avLst/>
          </a:prstGeom>
        </p:spPr>
      </p:pic>
      <p:grpSp>
        <p:nvGrpSpPr>
          <p:cNvPr id="22" name="组合 21"/>
          <p:cNvGrpSpPr/>
          <p:nvPr/>
        </p:nvGrpSpPr>
        <p:grpSpPr>
          <a:xfrm>
            <a:off x="803013" y="1457138"/>
            <a:ext cx="1102888" cy="1127507"/>
            <a:chOff x="497095" y="935451"/>
            <a:chExt cx="1102888" cy="1127507"/>
          </a:xfrm>
        </p:grpSpPr>
        <p:grpSp>
          <p:nvGrpSpPr>
            <p:cNvPr id="23" name="组合 22"/>
            <p:cNvGrpSpPr/>
            <p:nvPr/>
          </p:nvGrpSpPr>
          <p:grpSpPr bwMode="auto">
            <a:xfrm>
              <a:off x="664946" y="1107283"/>
              <a:ext cx="935037" cy="955675"/>
              <a:chOff x="2841528" y="858211"/>
              <a:chExt cx="934595" cy="955109"/>
            </a:xfrm>
          </p:grpSpPr>
          <p:sp>
            <p:nvSpPr>
              <p:cNvPr id="29" name="矩形 28"/>
              <p:cNvSpPr/>
              <p:nvPr/>
            </p:nvSpPr>
            <p:spPr>
              <a:xfrm>
                <a:off x="2841528" y="858211"/>
                <a:ext cx="769573" cy="769482"/>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0" name="矩形 29"/>
              <p:cNvSpPr/>
              <p:nvPr/>
            </p:nvSpPr>
            <p:spPr>
              <a:xfrm>
                <a:off x="3217587" y="1254851"/>
                <a:ext cx="558536" cy="558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4" name="矩形: 圆角 23"/>
            <p:cNvSpPr/>
            <p:nvPr/>
          </p:nvSpPr>
          <p:spPr>
            <a:xfrm>
              <a:off x="497095" y="935451"/>
              <a:ext cx="558799" cy="561192"/>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0289595" y="4322974"/>
            <a:ext cx="1102889" cy="1123527"/>
            <a:chOff x="10554603" y="4887089"/>
            <a:chExt cx="1102889" cy="1123527"/>
          </a:xfrm>
        </p:grpSpPr>
        <p:grpSp>
          <p:nvGrpSpPr>
            <p:cNvPr id="32" name="组合 31"/>
            <p:cNvGrpSpPr/>
            <p:nvPr/>
          </p:nvGrpSpPr>
          <p:grpSpPr bwMode="auto">
            <a:xfrm>
              <a:off x="10554603" y="4887089"/>
              <a:ext cx="944563" cy="944562"/>
              <a:chOff x="2666985" y="682103"/>
              <a:chExt cx="944116" cy="945328"/>
            </a:xfrm>
          </p:grpSpPr>
          <p:sp>
            <p:nvSpPr>
              <p:cNvPr id="44" name="矩形 43"/>
              <p:cNvSpPr/>
              <p:nvPr/>
            </p:nvSpPr>
            <p:spPr>
              <a:xfrm>
                <a:off x="2841527" y="858458"/>
                <a:ext cx="769574" cy="768973"/>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矩形 44"/>
              <p:cNvSpPr/>
              <p:nvPr/>
            </p:nvSpPr>
            <p:spPr>
              <a:xfrm>
                <a:off x="2666985" y="682103"/>
                <a:ext cx="558536" cy="5592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sp>
          <p:nvSpPr>
            <p:cNvPr id="43" name="矩形: 圆角 42"/>
            <p:cNvSpPr/>
            <p:nvPr/>
          </p:nvSpPr>
          <p:spPr>
            <a:xfrm>
              <a:off x="11098693" y="5449424"/>
              <a:ext cx="558799" cy="561192"/>
            </a:xfrm>
            <a:prstGeom prst="round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custDataLst>
              <p:tags r:id="rId2"/>
            </p:custDataLst>
          </p:nvPr>
        </p:nvSpPr>
        <p:spPr>
          <a:xfrm>
            <a:off x="128270" y="5267325"/>
            <a:ext cx="12192635" cy="368300"/>
          </a:xfrm>
          <a:prstGeom prst="rect">
            <a:avLst/>
          </a:prstGeom>
          <a:noFill/>
        </p:spPr>
        <p:txBody>
          <a:bodyPr wrap="square" rtlCol="0" anchor="t">
            <a:spAutoFit/>
          </a:bodyPr>
          <a:p>
            <a:pPr algn="ctr"/>
            <a:r>
              <a:rPr lang="zh-CN" altLang="en-US" sz="1800" dirty="0">
                <a:solidFill>
                  <a:schemeClr val="tx1"/>
                </a:solidFill>
                <a:latin typeface="微软雅黑" panose="020B0503020204020204" pitchFamily="34" charset="-122"/>
                <a:ea typeface="微软雅黑" panose="020B0503020204020204" pitchFamily="34" charset="-122"/>
                <a:sym typeface="+mn-ea"/>
              </a:rPr>
              <a:t>严笑凯</a:t>
            </a:r>
            <a:r>
              <a:rPr lang="en-US" altLang="zh-CN" sz="1800" dirty="0">
                <a:solidFill>
                  <a:schemeClr val="tx1"/>
                </a:solidFill>
                <a:latin typeface="微软雅黑" panose="020B0503020204020204" pitchFamily="34" charset="-122"/>
                <a:ea typeface="微软雅黑" panose="020B0503020204020204" pitchFamily="34" charset="-122"/>
                <a:sym typeface="+mn-ea"/>
              </a:rPr>
              <a:t>	</a:t>
            </a:r>
            <a:r>
              <a:rPr lang="en-US" altLang="zh-CN" sz="1800" dirty="0">
                <a:solidFill>
                  <a:schemeClr val="tx1"/>
                </a:solidFill>
                <a:latin typeface="微软雅黑" panose="020B0503020204020204" pitchFamily="34" charset="-122"/>
                <a:ea typeface="微软雅黑" panose="020B0503020204020204" pitchFamily="34" charset="-122"/>
                <a:sym typeface="+mn-ea"/>
              </a:rPr>
              <a:t>2023/11/13</a:t>
            </a:r>
            <a:endParaRPr lang="en-US" altLang="zh-CN" sz="1800" dirty="0">
              <a:solidFill>
                <a:schemeClr val="tx1"/>
              </a:solidFill>
              <a:latin typeface="微软雅黑" panose="020B0503020204020204" pitchFamily="34" charset="-122"/>
              <a:ea typeface="微软雅黑" panose="020B0503020204020204" pitchFamily="34" charset="-122"/>
              <a:sym typeface="+mn-ea"/>
            </a:endParaRPr>
          </a:p>
        </p:txBody>
      </p:sp>
      <p:sp>
        <p:nvSpPr>
          <p:cNvPr id="3" name="灯片编号占位符 2"/>
          <p:cNvSpPr>
            <a:spLocks noGrp="1"/>
          </p:cNvSpPr>
          <p:nvPr>
            <p:ph type="sldNum" sz="quarter" idx="12"/>
          </p:nvPr>
        </p:nvSpPr>
        <p:spPr>
          <a:xfrm>
            <a:off x="10737850" y="-12700"/>
            <a:ext cx="1454150" cy="365125"/>
          </a:xfrm>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04219"/>
            <a:ext cx="12192000" cy="28495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1"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0" y="2006600"/>
            <a:ext cx="12192000" cy="15484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bwMode="auto">
          <a:xfrm>
            <a:off x="946151"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dirty="0">
                <a:solidFill>
                  <a:schemeClr val="bg1"/>
                </a:solidFill>
                <a:latin typeface="Impact" panose="020B0806030902050204" pitchFamily="34" charset="0"/>
              </a:rPr>
              <a:t>1</a:t>
            </a:r>
            <a:endParaRPr lang="zh-CN" altLang="en-US" sz="11500" dirty="0">
              <a:solidFill>
                <a:schemeClr val="bg1"/>
              </a:solidFill>
              <a:latin typeface="Impact" panose="020B0806030902050204" pitchFamily="34" charset="0"/>
            </a:endParaRPr>
          </a:p>
        </p:txBody>
      </p:sp>
      <p:sp>
        <p:nvSpPr>
          <p:cNvPr id="9" name="文本框 8"/>
          <p:cNvSpPr txBox="1"/>
          <p:nvPr/>
        </p:nvSpPr>
        <p:spPr bwMode="auto">
          <a:xfrm>
            <a:off x="419101"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第</a:t>
            </a:r>
            <a:endParaRPr lang="zh-CN" altLang="en-US" sz="3200" b="1" dirty="0">
              <a:latin typeface="微软雅黑" panose="020B0503020204020204" pitchFamily="34" charset="-122"/>
              <a:ea typeface="微软雅黑" panose="020B0503020204020204" pitchFamily="34"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p:nvPr/>
        </p:nvSpPr>
        <p:spPr bwMode="auto">
          <a:xfrm>
            <a:off x="2525714"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latin typeface="微软雅黑" panose="020B0503020204020204" pitchFamily="34" charset="-122"/>
                <a:ea typeface="微软雅黑" panose="020B0503020204020204" pitchFamily="34" charset="-122"/>
              </a:rPr>
              <a:t>部分</a:t>
            </a:r>
            <a:endParaRPr lang="zh-CN" altLang="en-US" sz="3200" b="1" dirty="0">
              <a:latin typeface="微软雅黑" panose="020B0503020204020204" pitchFamily="34" charset="-122"/>
              <a:ea typeface="微软雅黑" panose="020B0503020204020204" pitchFamily="34" charset="-122"/>
            </a:endParaRPr>
          </a:p>
        </p:txBody>
      </p:sp>
      <p:sp>
        <p:nvSpPr>
          <p:cNvPr id="3" name="矩形 2"/>
          <p:cNvSpPr/>
          <p:nvPr/>
        </p:nvSpPr>
        <p:spPr>
          <a:xfrm>
            <a:off x="2486026" y="4853781"/>
            <a:ext cx="9705974" cy="134476"/>
          </a:xfrm>
          <a:prstGeom prst="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trong Preparation"/>
          <p:cNvSpPr txBox="1"/>
          <p:nvPr/>
        </p:nvSpPr>
        <p:spPr>
          <a:xfrm>
            <a:off x="6096000" y="4075331"/>
            <a:ext cx="6096000" cy="369332"/>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lang="en-US" altLang="zh-CN"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Research Background</a:t>
            </a:r>
            <a:endParaRPr kumimoji="0" lang="zh-CN" altLang="en-US"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 name="基础扎实"/>
          <p:cNvSpPr txBox="1"/>
          <p:nvPr/>
        </p:nvSpPr>
        <p:spPr>
          <a:xfrm>
            <a:off x="6096000" y="3429000"/>
            <a:ext cx="6096000"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研究背景</a:t>
            </a:r>
            <a:endParaRPr kumimoji="0" lang="zh-CN" altLang="en-US" sz="3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灯片编号占位符 3"/>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200"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ntr" presetSubtype="8" fill="hold" grpId="0" nodeType="withEffect">
                                  <p:stCondLst>
                                    <p:cond delay="200"/>
                                  </p:stCondLst>
                                  <p:childTnLst>
                                    <p:set>
                                      <p:cBhvr>
                                        <p:cTn id="9" dur="200" fill="hold">
                                          <p:stCondLst>
                                            <p:cond delay="0"/>
                                          </p:stCondLst>
                                        </p:cTn>
                                        <p:tgtEl>
                                          <p:spTgt spid="3"/>
                                        </p:tgtEl>
                                        <p:attrNameLst>
                                          <p:attrName>style.visibility</p:attrName>
                                        </p:attrNameLst>
                                      </p:cBhvr>
                                      <p:to>
                                        <p:strVal val="visible"/>
                                      </p:to>
                                    </p:set>
                                    <p:animEffect transition="in" filter="wipe(left)">
                                      <p:cBhvr>
                                        <p:cTn id="10"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 name="组合 42"/>
          <p:cNvGrpSpPr/>
          <p:nvPr/>
        </p:nvGrpSpPr>
        <p:grpSpPr>
          <a:xfrm>
            <a:off x="-1" y="164705"/>
            <a:ext cx="12192000" cy="313322"/>
            <a:chOff x="-1" y="164705"/>
            <a:chExt cx="12192000" cy="313322"/>
          </a:xfrm>
        </p:grpSpPr>
        <p:sp>
          <p:nvSpPr>
            <p:cNvPr id="3" name="矩形 2"/>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4" name="矩形 3"/>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研究背景</a:t>
                </a:r>
                <a:endParaRPr lang="zh-CN" altLang="en-US" sz="1600" b="1" dirty="0">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a:t>
                </a: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53" name="矩形 52"/>
          <p:cNvSpPr/>
          <p:nvPr>
            <p:custDataLst>
              <p:tags r:id="rId1"/>
            </p:custDataLst>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pic>
        <p:nvPicPr>
          <p:cNvPr id="5" name="西北工业大学"/>
          <p:cNvPicPr>
            <a:picLocks noChangeAspect="1"/>
          </p:cNvPicPr>
          <p:nvPr>
            <p:custDataLst>
              <p:tags r:id="rId3"/>
            </p:custDataLst>
          </p:nvPr>
        </p:nvPicPr>
        <p:blipFill>
          <a:blip r:embed="rId4" cstate="screen"/>
          <a:stretch>
            <a:fillRect/>
          </a:stretch>
        </p:blipFill>
        <p:spPr>
          <a:xfrm>
            <a:off x="10118139" y="6523039"/>
            <a:ext cx="1546127" cy="388933"/>
          </a:xfrm>
          <a:prstGeom prst="rect">
            <a:avLst/>
          </a:prstGeom>
        </p:spPr>
      </p:pic>
      <p:pic>
        <p:nvPicPr>
          <p:cNvPr id="83" name="图片 82" descr="图形用户界面&#10;&#10;低可信度描述已自动生成"/>
          <p:cNvPicPr>
            <a:picLocks noChangeAspect="1"/>
          </p:cNvPicPr>
          <p:nvPr>
            <p:custDataLst>
              <p:tags r:id="rId5"/>
            </p:custDataLst>
          </p:nvPr>
        </p:nvPicPr>
        <p:blipFill>
          <a:blip r:embed="rId6">
            <a:extLst>
              <a:ext uri="{BEBA8EAE-BF5A-486C-A8C5-ECC9F3942E4B}">
                <a14:imgProps xmlns:a14="http://schemas.microsoft.com/office/drawing/2010/main">
                  <a14:imgLayer r:embed="rId7">
                    <a14:imgEffect>
                      <a14:backgroundRemoval t="6321" b="99717" l="3699" r="97017">
                        <a14:foregroundMark x1="58473" y1="7170" x2="63723" y2="7547"/>
                        <a14:foregroundMark x1="49045" y1="7736" x2="65752" y2="7547"/>
                        <a14:foregroundMark x1="44153" y1="8113" x2="12649" y2="15472"/>
                        <a14:foregroundMark x1="12649" y1="15472" x2="16348" y2="26509"/>
                        <a14:foregroundMark x1="9189" y1="9717" x2="15155" y2="42170"/>
                        <a14:foregroundMark x1="12649" y1="8302" x2="13365" y2="50849"/>
                        <a14:foregroundMark x1="12172" y1="53019" x2="12649" y2="76887"/>
                        <a14:foregroundMark x1="14200" y1="8491" x2="47613" y2="6415"/>
                        <a14:foregroundMark x1="47613" y1="6415" x2="48091" y2="6415"/>
                        <a14:foregroundMark x1="62530" y1="8113" x2="82578" y2="28774"/>
                        <a14:foregroundMark x1="82578" y1="28774" x2="82578" y2="28868"/>
                        <a14:foregroundMark x1="65155" y1="7547" x2="84248" y2="27358"/>
                        <a14:foregroundMark x1="67900" y1="7925" x2="83532" y2="17736"/>
                        <a14:foregroundMark x1="68974" y1="8302" x2="77327" y2="7925"/>
                        <a14:foregroundMark x1="75418" y1="7358" x2="84487" y2="20283"/>
                        <a14:foregroundMark x1="80310" y1="9528" x2="83055" y2="32264"/>
                        <a14:foregroundMark x1="90931" y1="33962" x2="91169" y2="56321"/>
                        <a14:foregroundMark x1="87709" y1="33208" x2="85800" y2="75660"/>
                        <a14:foregroundMark x1="82339" y1="33585" x2="85322" y2="71226"/>
                        <a14:foregroundMark x1="77566" y1="7170" x2="83294" y2="17925"/>
                        <a14:foregroundMark x1="78878" y1="7358" x2="84248" y2="18679"/>
                        <a14:foregroundMark x1="79833" y1="6415" x2="84726" y2="17358"/>
                        <a14:foregroundMark x1="9905" y1="77830" x2="36754" y2="89245"/>
                        <a14:foregroundMark x1="11217" y1="81038" x2="41766" y2="90377"/>
                        <a14:foregroundMark x1="41766" y1="90377" x2="56563" y2="90943"/>
                        <a14:foregroundMark x1="87947" y1="33208" x2="92005" y2="58962"/>
                        <a14:foregroundMark x1="92005" y1="58962" x2="91766" y2="59623"/>
                        <a14:foregroundMark x1="91169" y1="37075" x2="93198" y2="77264"/>
                        <a14:foregroundMark x1="86754" y1="63774" x2="87470" y2="87264"/>
                        <a14:foregroundMark x1="93198" y1="43774" x2="92243" y2="27170"/>
                        <a14:foregroundMark x1="50119" y1="95849" x2="86038" y2="96321"/>
                        <a14:foregroundMark x1="85084" y1="82170" x2="90931" y2="99811"/>
                        <a14:foregroundMark x1="86277" y1="87830" x2="97136" y2="97453"/>
                        <a14:foregroundMark x1="6205" y1="70189" x2="7279" y2="74906"/>
                        <a14:foregroundMark x1="3699" y1="58302" x2="5967" y2="64528"/>
                        <a14:foregroundMark x1="6921" y1="59057" x2="6921" y2="59057"/>
                        <a14:foregroundMark x1="5489" y1="45189" x2="7279" y2="54340"/>
                        <a14:foregroundMark x1="4296" y1="37736" x2="8473" y2="40660"/>
                      </a14:backgroundRemoval>
                    </a14:imgEffect>
                  </a14:imgLayer>
                </a14:imgProps>
              </a:ext>
              <a:ext uri="{28A0092B-C50C-407E-A947-70E740481C1C}">
                <a14:useLocalDpi xmlns:a14="http://schemas.microsoft.com/office/drawing/2010/main" val="0"/>
              </a:ext>
            </a:extLst>
          </a:blip>
          <a:stretch>
            <a:fillRect/>
          </a:stretch>
        </p:blipFill>
        <p:spPr>
          <a:xfrm rot="19979603">
            <a:off x="7987984" y="1706011"/>
            <a:ext cx="1228796" cy="1554325"/>
          </a:xfrm>
          <a:prstGeom prst="rect">
            <a:avLst/>
          </a:prstGeom>
        </p:spPr>
      </p:pic>
      <p:sp>
        <p:nvSpPr>
          <p:cNvPr id="40" name="矩形 39"/>
          <p:cNvSpPr/>
          <p:nvPr>
            <p:custDataLst>
              <p:tags r:id="rId8"/>
            </p:custDataLst>
          </p:nvPr>
        </p:nvSpPr>
        <p:spPr>
          <a:xfrm>
            <a:off x="200663" y="743579"/>
            <a:ext cx="8578141" cy="496491"/>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5000"/>
              </a:lnSpc>
            </a:pPr>
            <a:r>
              <a:rPr kumimoji="1" lang="zh-CN" altLang="en-US" sz="2000" dirty="0">
                <a:solidFill>
                  <a:schemeClr val="tx1"/>
                </a:solidFill>
                <a:latin typeface="微软雅黑" panose="020B0503020204020204" pitchFamily="34" charset="-122"/>
                <a:ea typeface="微软雅黑" panose="020B0503020204020204" pitchFamily="34" charset="-122"/>
              </a:rPr>
              <a:t>深度信息时代，</a:t>
            </a:r>
            <a:r>
              <a:rPr kumimoji="1" lang="zh-CN" altLang="en-US" sz="2000" dirty="0">
                <a:solidFill>
                  <a:schemeClr val="tx1"/>
                </a:solidFill>
                <a:latin typeface="微软雅黑" panose="020B0503020204020204" pitchFamily="34" charset="-122"/>
                <a:ea typeface="微软雅黑" panose="020B0503020204020204" pitchFamily="34" charset="-122"/>
              </a:rPr>
              <a:t>基于便携智能设备的细粒度感知展现出研究意义与应用价值</a:t>
            </a:r>
            <a:endParaRPr kumimoji="1"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60" name="圆角矩形 59"/>
          <p:cNvSpPr/>
          <p:nvPr>
            <p:custDataLst>
              <p:tags r:id="rId9"/>
            </p:custDataLst>
          </p:nvPr>
        </p:nvSpPr>
        <p:spPr>
          <a:xfrm>
            <a:off x="983783" y="2296586"/>
            <a:ext cx="4875845" cy="557481"/>
          </a:xfrm>
          <a:prstGeom prst="roundRect">
            <a:avLst>
              <a:gd name="adj" fmla="val 5691"/>
            </a:avLst>
          </a:prstGeom>
          <a:solidFill>
            <a:schemeClr val="bg1">
              <a:lumMod val="95000"/>
              <a:alpha val="21167"/>
            </a:schemeClr>
          </a:solidFill>
          <a:ln w="25400">
            <a:solidFill>
              <a:srgbClr val="D1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5000"/>
              </a:lnSpc>
            </a:pPr>
            <a:r>
              <a:rPr kumimoji="1" lang="en-US" altLang="zh-CN" sz="1600" dirty="0">
                <a:solidFill>
                  <a:schemeClr val="tx1"/>
                </a:solidFill>
                <a:latin typeface="仿宋" panose="02010609060101010101" pitchFamily="49" charset="-122"/>
                <a:ea typeface="仿宋" panose="02010609060101010101" pitchFamily="49" charset="-122"/>
              </a:rPr>
              <a:t>2</a:t>
            </a:r>
            <a:r>
              <a:rPr kumimoji="1" lang="zh-CN" altLang="en-US" sz="1600" dirty="0">
                <a:solidFill>
                  <a:schemeClr val="tx1"/>
                </a:solidFill>
                <a:latin typeface="仿宋" panose="02010609060101010101" pitchFamily="49" charset="-122"/>
                <a:ea typeface="仿宋" panose="02010609060101010101" pitchFamily="49" charset="-122"/>
              </a:rPr>
              <a:t>、个人隐私信息、财务生活与智能设备</a:t>
            </a:r>
            <a:r>
              <a:rPr kumimoji="1" lang="zh-CN" altLang="en-US" sz="1600" dirty="0">
                <a:solidFill>
                  <a:srgbClr val="9D1E25"/>
                </a:solidFill>
                <a:latin typeface="仿宋" panose="02010609060101010101" pitchFamily="49" charset="-122"/>
                <a:ea typeface="仿宋" panose="02010609060101010101" pitchFamily="49" charset="-122"/>
              </a:rPr>
              <a:t>深度绑定</a:t>
            </a:r>
            <a:endParaRPr kumimoji="1" lang="zh-CN" altLang="en-US" sz="1600" dirty="0">
              <a:solidFill>
                <a:srgbClr val="9D1E25"/>
              </a:solidFill>
              <a:latin typeface="仿宋" panose="02010609060101010101" pitchFamily="49" charset="-122"/>
              <a:ea typeface="仿宋" panose="02010609060101010101" pitchFamily="49" charset="-122"/>
            </a:endParaRPr>
          </a:p>
        </p:txBody>
      </p:sp>
      <p:sp>
        <p:nvSpPr>
          <p:cNvPr id="61" name="圆角矩形 60"/>
          <p:cNvSpPr/>
          <p:nvPr>
            <p:custDataLst>
              <p:tags r:id="rId10"/>
            </p:custDataLst>
          </p:nvPr>
        </p:nvSpPr>
        <p:spPr>
          <a:xfrm>
            <a:off x="983783" y="1547255"/>
            <a:ext cx="6062255" cy="557482"/>
          </a:xfrm>
          <a:prstGeom prst="roundRect">
            <a:avLst>
              <a:gd name="adj" fmla="val 5691"/>
            </a:avLst>
          </a:prstGeom>
          <a:solidFill>
            <a:schemeClr val="bg1">
              <a:lumMod val="95000"/>
              <a:alpha val="21167"/>
            </a:schemeClr>
          </a:solidFill>
          <a:ln w="25400">
            <a:solidFill>
              <a:srgbClr val="D1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5000"/>
              </a:lnSpc>
            </a:pPr>
            <a:r>
              <a:rPr kumimoji="1" lang="en-US" altLang="zh-CN" sz="1600" dirty="0">
                <a:solidFill>
                  <a:schemeClr val="tx1"/>
                </a:solidFill>
                <a:latin typeface="仿宋" panose="02010609060101010101" pitchFamily="49" charset="-122"/>
                <a:ea typeface="仿宋" panose="02010609060101010101" pitchFamily="49" charset="-122"/>
              </a:rPr>
              <a:t>1</a:t>
            </a:r>
            <a:r>
              <a:rPr kumimoji="1" lang="zh-CN" altLang="en-US" sz="1600" dirty="0">
                <a:solidFill>
                  <a:schemeClr val="tx1"/>
                </a:solidFill>
                <a:latin typeface="仿宋" panose="02010609060101010101" pitchFamily="49" charset="-122"/>
                <a:ea typeface="仿宋" panose="02010609060101010101" pitchFamily="49" charset="-122"/>
              </a:rPr>
              <a:t>、移动便携智能设备</a:t>
            </a:r>
            <a:r>
              <a:rPr kumimoji="1" lang="zh-CN" altLang="en-US" sz="1600" dirty="0">
                <a:solidFill>
                  <a:srgbClr val="9D1E25"/>
                </a:solidFill>
                <a:latin typeface="仿宋" panose="02010609060101010101" pitchFamily="49" charset="-122"/>
                <a:ea typeface="仿宋" panose="02010609060101010101" pitchFamily="49" charset="-122"/>
              </a:rPr>
              <a:t>使用场景巨量</a:t>
            </a:r>
            <a:r>
              <a:rPr kumimoji="1" lang="zh-CN" altLang="en-US" sz="1600" dirty="0">
                <a:solidFill>
                  <a:schemeClr val="tx1"/>
                </a:solidFill>
                <a:latin typeface="仿宋" panose="02010609060101010101" pitchFamily="49" charset="-122"/>
                <a:ea typeface="仿宋" panose="02010609060101010101" pitchFamily="49" charset="-122"/>
              </a:rPr>
              <a:t>扩展，</a:t>
            </a:r>
            <a:r>
              <a:rPr kumimoji="1" lang="zh-CN" altLang="en-US" sz="1600" dirty="0">
                <a:solidFill>
                  <a:srgbClr val="9D1E25"/>
                </a:solidFill>
                <a:latin typeface="仿宋" panose="02010609060101010101" pitchFamily="49" charset="-122"/>
                <a:ea typeface="仿宋" panose="02010609060101010101" pitchFamily="49" charset="-122"/>
              </a:rPr>
              <a:t>使用时间覆盖全时段</a:t>
            </a:r>
            <a:endParaRPr kumimoji="1" lang="zh-CN" altLang="en-US" sz="1600" dirty="0">
              <a:solidFill>
                <a:srgbClr val="9D1E25"/>
              </a:solidFill>
              <a:latin typeface="仿宋" panose="02010609060101010101" pitchFamily="49" charset="-122"/>
              <a:ea typeface="仿宋" panose="02010609060101010101" pitchFamily="49" charset="-122"/>
            </a:endParaRPr>
          </a:p>
        </p:txBody>
      </p:sp>
      <p:sp>
        <p:nvSpPr>
          <p:cNvPr id="62" name="圆角矩形 61"/>
          <p:cNvSpPr/>
          <p:nvPr>
            <p:custDataLst>
              <p:tags r:id="rId11"/>
            </p:custDataLst>
          </p:nvPr>
        </p:nvSpPr>
        <p:spPr>
          <a:xfrm>
            <a:off x="983783" y="3045916"/>
            <a:ext cx="5378120" cy="557481"/>
          </a:xfrm>
          <a:prstGeom prst="roundRect">
            <a:avLst>
              <a:gd name="adj" fmla="val 5691"/>
            </a:avLst>
          </a:prstGeom>
          <a:solidFill>
            <a:schemeClr val="bg1">
              <a:lumMod val="95000"/>
              <a:alpha val="21167"/>
            </a:schemeClr>
          </a:solidFill>
          <a:ln w="25400">
            <a:solidFill>
              <a:srgbClr val="D1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5000"/>
              </a:lnSpc>
            </a:pPr>
            <a:r>
              <a:rPr kumimoji="1" lang="en-US" altLang="zh-CN" sz="1600" dirty="0">
                <a:solidFill>
                  <a:schemeClr val="tx1"/>
                </a:solidFill>
                <a:latin typeface="仿宋" panose="02010609060101010101" pitchFamily="49" charset="-122"/>
                <a:ea typeface="仿宋" panose="02010609060101010101" pitchFamily="49" charset="-122"/>
              </a:rPr>
              <a:t>3</a:t>
            </a:r>
            <a:r>
              <a:rPr kumimoji="1" lang="zh-CN" altLang="en-US" sz="1600" dirty="0">
                <a:solidFill>
                  <a:schemeClr val="tx1"/>
                </a:solidFill>
                <a:latin typeface="仿宋" panose="02010609060101010101" pitchFamily="49" charset="-122"/>
                <a:ea typeface="仿宋" panose="02010609060101010101" pitchFamily="49" charset="-122"/>
              </a:rPr>
              <a:t>、智能设备的</a:t>
            </a:r>
            <a:r>
              <a:rPr kumimoji="1" lang="zh-CN" altLang="en-US" sz="1600" dirty="0">
                <a:solidFill>
                  <a:srgbClr val="9D1E25"/>
                </a:solidFill>
                <a:latin typeface="仿宋" panose="02010609060101010101" pitchFamily="49" charset="-122"/>
                <a:ea typeface="仿宋" panose="02010609060101010101" pitchFamily="49" charset="-122"/>
              </a:rPr>
              <a:t>感知能力全方位扩展</a:t>
            </a:r>
            <a:r>
              <a:rPr kumimoji="1" lang="zh-CN" altLang="en-US" sz="1600" dirty="0">
                <a:solidFill>
                  <a:schemeClr val="tx1"/>
                </a:solidFill>
                <a:latin typeface="仿宋" panose="02010609060101010101" pitchFamily="49" charset="-122"/>
                <a:ea typeface="仿宋" panose="02010609060101010101" pitchFamily="49" charset="-122"/>
              </a:rPr>
              <a:t>，</a:t>
            </a:r>
            <a:r>
              <a:rPr kumimoji="1" lang="zh-CN" altLang="en-US" sz="1600" dirty="0">
                <a:solidFill>
                  <a:srgbClr val="9D1E25"/>
                </a:solidFill>
                <a:latin typeface="仿宋" panose="02010609060101010101" pitchFamily="49" charset="-122"/>
                <a:ea typeface="仿宋" panose="02010609060101010101" pitchFamily="49" charset="-122"/>
              </a:rPr>
              <a:t>感知手段深度扩增</a:t>
            </a:r>
            <a:endParaRPr kumimoji="1" lang="zh-CN" altLang="en-US" sz="1600" dirty="0">
              <a:solidFill>
                <a:srgbClr val="9D1E25"/>
              </a:solidFill>
              <a:latin typeface="仿宋" panose="02010609060101010101" pitchFamily="49" charset="-122"/>
              <a:ea typeface="仿宋" panose="02010609060101010101" pitchFamily="49" charset="-122"/>
            </a:endParaRPr>
          </a:p>
        </p:txBody>
      </p:sp>
      <p:sp>
        <p:nvSpPr>
          <p:cNvPr id="63" name="圆角矩形 62"/>
          <p:cNvSpPr/>
          <p:nvPr>
            <p:custDataLst>
              <p:tags r:id="rId12"/>
            </p:custDataLst>
          </p:nvPr>
        </p:nvSpPr>
        <p:spPr>
          <a:xfrm>
            <a:off x="983615" y="3795395"/>
            <a:ext cx="5388610" cy="557530"/>
          </a:xfrm>
          <a:prstGeom prst="roundRect">
            <a:avLst>
              <a:gd name="adj" fmla="val 5691"/>
            </a:avLst>
          </a:prstGeom>
          <a:solidFill>
            <a:schemeClr val="bg1">
              <a:lumMod val="95000"/>
              <a:alpha val="21167"/>
            </a:schemeClr>
          </a:solidFill>
          <a:ln w="25400">
            <a:solidFill>
              <a:srgbClr val="D1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25000"/>
              </a:lnSpc>
            </a:pPr>
            <a:r>
              <a:rPr kumimoji="1" lang="en-US" altLang="zh-CN" sz="1600" dirty="0">
                <a:solidFill>
                  <a:schemeClr val="tx1"/>
                </a:solidFill>
                <a:latin typeface="仿宋" panose="02010609060101010101" pitchFamily="49" charset="-122"/>
                <a:ea typeface="仿宋" panose="02010609060101010101" pitchFamily="49" charset="-122"/>
              </a:rPr>
              <a:t>4</a:t>
            </a:r>
            <a:r>
              <a:rPr kumimoji="1" lang="zh-CN" altLang="en-US" sz="1600" dirty="0">
                <a:solidFill>
                  <a:schemeClr val="tx1"/>
                </a:solidFill>
                <a:latin typeface="仿宋" panose="02010609060101010101" pitchFamily="49" charset="-122"/>
                <a:ea typeface="仿宋" panose="02010609060101010101" pitchFamily="49" charset="-122"/>
              </a:rPr>
              <a:t>、分析计算能力增强，</a:t>
            </a:r>
            <a:r>
              <a:rPr kumimoji="1" lang="zh-CN" altLang="en-US" sz="1600" dirty="0">
                <a:solidFill>
                  <a:schemeClr val="tx1"/>
                </a:solidFill>
                <a:latin typeface="仿宋" panose="02010609060101010101" pitchFamily="49" charset="-122"/>
                <a:ea typeface="仿宋" panose="02010609060101010101" pitchFamily="49" charset="-122"/>
                <a:sym typeface="+mn-ea"/>
              </a:rPr>
              <a:t>使</a:t>
            </a:r>
            <a:r>
              <a:rPr kumimoji="1" lang="zh-CN" altLang="en-US" sz="1600" dirty="0">
                <a:solidFill>
                  <a:srgbClr val="9D1E25"/>
                </a:solidFill>
                <a:latin typeface="仿宋" panose="02010609060101010101" pitchFamily="49" charset="-122"/>
                <a:ea typeface="仿宋" panose="02010609060101010101" pitchFamily="49" charset="-122"/>
              </a:rPr>
              <a:t>细粒度行为特征分析成为可能</a:t>
            </a:r>
            <a:endParaRPr kumimoji="1" lang="zh-CN" altLang="en-US" sz="1600" dirty="0">
              <a:solidFill>
                <a:srgbClr val="9D1E25"/>
              </a:solidFill>
              <a:latin typeface="仿宋" panose="02010609060101010101" pitchFamily="49" charset="-122"/>
              <a:ea typeface="仿宋" panose="02010609060101010101" pitchFamily="49" charset="-122"/>
            </a:endParaRPr>
          </a:p>
        </p:txBody>
      </p:sp>
      <p:sp>
        <p:nvSpPr>
          <p:cNvPr id="59" name="圆角矩形 58"/>
          <p:cNvSpPr/>
          <p:nvPr>
            <p:custDataLst>
              <p:tags r:id="rId13"/>
            </p:custDataLst>
          </p:nvPr>
        </p:nvSpPr>
        <p:spPr>
          <a:xfrm>
            <a:off x="994895" y="3052580"/>
            <a:ext cx="5378120" cy="557483"/>
          </a:xfrm>
          <a:prstGeom prst="roundRect">
            <a:avLst>
              <a:gd name="adj" fmla="val 6549"/>
            </a:avLst>
          </a:prstGeom>
          <a:no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69" name="圆角矩形 68"/>
          <p:cNvSpPr/>
          <p:nvPr>
            <p:custDataLst>
              <p:tags r:id="rId14"/>
            </p:custDataLst>
          </p:nvPr>
        </p:nvSpPr>
        <p:spPr>
          <a:xfrm>
            <a:off x="627380" y="4956810"/>
            <a:ext cx="6611620" cy="1079500"/>
          </a:xfrm>
          <a:prstGeom prst="roundRect">
            <a:avLst>
              <a:gd name="adj" fmla="val 6549"/>
            </a:avLst>
          </a:prstGeom>
          <a:solidFill>
            <a:schemeClr val="bg1">
              <a:lumMod val="65000"/>
              <a:alpha val="15000"/>
            </a:scheme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2000" dirty="0">
                <a:solidFill>
                  <a:schemeClr val="tx1"/>
                </a:solidFill>
                <a:latin typeface="微软雅黑" panose="020B0503020204020204" pitchFamily="34" charset="-122"/>
                <a:ea typeface="微软雅黑" panose="020B0503020204020204" pitchFamily="34" charset="-122"/>
              </a:rPr>
              <a:t>本研究试图根据智能设备携带的</a:t>
            </a:r>
            <a:r>
              <a:rPr kumimoji="1" lang="zh-CN" altLang="en-US" sz="2000" dirty="0">
                <a:solidFill>
                  <a:srgbClr val="9D1E25"/>
                </a:solidFill>
                <a:latin typeface="微软雅黑" panose="020B0503020204020204" pitchFamily="34" charset="-122"/>
                <a:ea typeface="微软雅黑" panose="020B0503020204020204" pitchFamily="34" charset="-122"/>
              </a:rPr>
              <a:t>多源运动传感器</a:t>
            </a:r>
            <a:r>
              <a:rPr kumimoji="1" lang="zh-CN" altLang="en-US" sz="2000" dirty="0">
                <a:solidFill>
                  <a:schemeClr val="tx1"/>
                </a:solidFill>
                <a:latin typeface="微软雅黑" panose="020B0503020204020204" pitchFamily="34" charset="-122"/>
                <a:ea typeface="微软雅黑" panose="020B0503020204020204" pitchFamily="34" charset="-122"/>
              </a:rPr>
              <a:t>记录振动的特性，探索</a:t>
            </a:r>
            <a:r>
              <a:rPr kumimoji="1" lang="zh-CN" altLang="en-US" sz="2000" dirty="0">
                <a:solidFill>
                  <a:srgbClr val="9D1E25"/>
                </a:solidFill>
                <a:latin typeface="微软雅黑" panose="020B0503020204020204" pitchFamily="34" charset="-122"/>
                <a:ea typeface="微软雅黑" panose="020B0503020204020204" pitchFamily="34" charset="-122"/>
              </a:rPr>
              <a:t>在线群组会话场景下的</a:t>
            </a:r>
            <a:r>
              <a:rPr kumimoji="1" lang="zh-CN" altLang="en-US" sz="2000" dirty="0">
                <a:solidFill>
                  <a:srgbClr val="9D1E25"/>
                </a:solidFill>
                <a:latin typeface="微软雅黑" panose="020B0503020204020204" pitchFamily="34" charset="-122"/>
                <a:ea typeface="微软雅黑" panose="020B0503020204020204" pitchFamily="34" charset="-122"/>
              </a:rPr>
              <a:t>对话识别</a:t>
            </a:r>
            <a:r>
              <a:rPr kumimoji="1" lang="zh-CN" altLang="en-US" sz="2000" dirty="0">
                <a:solidFill>
                  <a:schemeClr val="tx1"/>
                </a:solidFill>
                <a:latin typeface="微软雅黑" panose="020B0503020204020204" pitchFamily="34" charset="-122"/>
                <a:ea typeface="微软雅黑" panose="020B0503020204020204" pitchFamily="34" charset="-122"/>
              </a:rPr>
              <a:t>相关问题</a:t>
            </a:r>
            <a:endParaRPr kumimoji="1"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17" name="图片 16" descr="图形用户界面&#10;&#10;描述已自动生成"/>
          <p:cNvPicPr>
            <a:picLocks noChangeAspect="1"/>
          </p:cNvPicPr>
          <p:nvPr>
            <p:custDataLst>
              <p:tags r:id="rId15"/>
            </p:custDataLst>
          </p:nvPr>
        </p:nvPicPr>
        <p:blipFill>
          <a:blip r:embed="rId16">
            <a:extLst>
              <a:ext uri="{BEBA8EAE-BF5A-486C-A8C5-ECC9F3942E4B}">
                <a14:imgProps xmlns:a14="http://schemas.microsoft.com/office/drawing/2010/main">
                  <a14:imgLayer r:embed="rId17">
                    <a14:imgEffect>
                      <a14:backgroundRemoval t="5422" b="92169" l="9680" r="90701">
                        <a14:foregroundMark x1="40701" y1="9639" x2="46723" y2="5422"/>
                        <a14:foregroundMark x1="10846" y1="33673" x2="9680" y2="58520"/>
                        <a14:foregroundMark x1="9680" y1="58520" x2="9985" y2="38898"/>
                        <a14:foregroundMark x1="89558" y1="36661" x2="89101" y2="35628"/>
                        <a14:foregroundMark x1="88796" y1="48451" x2="88796" y2="48451"/>
                        <a14:foregroundMark x1="89558" y1="43976" x2="90777" y2="54905"/>
                        <a14:foregroundMark x1="36738" y1="85714" x2="53049" y2="92169"/>
                        <a14:foregroundMark x1="33079" y1="11876" x2="34451" y2="13425"/>
                        <a14:foregroundMark x1="33384" y1="11360" x2="32927" y2="12048"/>
                        <a14:foregroundMark x1="34451" y1="12737" x2="33994" y2="13769"/>
                        <a14:foregroundMark x1="34146" y1="13769" x2="33841" y2="14630"/>
                        <a14:foregroundMark x1="32927" y1="11876" x2="34756" y2="14286"/>
                        <a14:foregroundMark x1="33384" y1="11704" x2="33384" y2="11704"/>
                        <a14:foregroundMark x1="33384" y1="11704" x2="33537" y2="12737"/>
                        <a14:backgroundMark x1="10442" y1="33046" x2="10442" y2="33046"/>
                        <a14:backgroundMark x1="10442" y1="32358" x2="9680" y2="32702"/>
                      </a14:backgroundRemoval>
                    </a14:imgEffect>
                  </a14:imgLayer>
                </a14:imgProps>
              </a:ext>
              <a:ext uri="{28A0092B-C50C-407E-A947-70E740481C1C}">
                <a14:useLocalDpi xmlns:a14="http://schemas.microsoft.com/office/drawing/2010/main" val="0"/>
              </a:ext>
            </a:extLst>
          </a:blip>
          <a:stretch>
            <a:fillRect/>
          </a:stretch>
        </p:blipFill>
        <p:spPr>
          <a:xfrm>
            <a:off x="8778804" y="1065793"/>
            <a:ext cx="1754970" cy="1554325"/>
          </a:xfrm>
          <a:prstGeom prst="rect">
            <a:avLst/>
          </a:prstGeom>
          <a:noFill/>
        </p:spPr>
      </p:pic>
      <p:cxnSp>
        <p:nvCxnSpPr>
          <p:cNvPr id="6" name="曲线连接符 5"/>
          <p:cNvCxnSpPr>
            <a:stCxn id="59" idx="3"/>
            <a:endCxn id="69" idx="3"/>
          </p:cNvCxnSpPr>
          <p:nvPr>
            <p:custDataLst>
              <p:tags r:id="rId18"/>
            </p:custDataLst>
          </p:nvPr>
        </p:nvCxnSpPr>
        <p:spPr>
          <a:xfrm>
            <a:off x="6372860" y="3331210"/>
            <a:ext cx="866140" cy="2165350"/>
          </a:xfrm>
          <a:prstGeom prst="curvedConnector3">
            <a:avLst>
              <a:gd name="adj1" fmla="val 127493"/>
            </a:avLst>
          </a:prstGeom>
          <a:ln w="31750">
            <a:solidFill>
              <a:srgbClr val="9D1E25"/>
            </a:solidFill>
            <a:tailEnd type="triangle"/>
          </a:ln>
        </p:spPr>
        <p:style>
          <a:lnRef idx="1">
            <a:schemeClr val="accent1"/>
          </a:lnRef>
          <a:fillRef idx="0">
            <a:schemeClr val="accent1"/>
          </a:fillRef>
          <a:effectRef idx="0">
            <a:schemeClr val="accent1"/>
          </a:effectRef>
          <a:fontRef idx="minor">
            <a:schemeClr val="tx1"/>
          </a:fontRef>
        </p:style>
      </p:cxnSp>
      <p:pic>
        <p:nvPicPr>
          <p:cNvPr id="55" name="图片 54" descr="图片包含 户外, 汽车, 草, 照片&#10;&#10;描述已自动生成"/>
          <p:cNvPicPr>
            <a:picLocks noChangeAspect="1"/>
          </p:cNvPicPr>
          <p:nvPr>
            <p:custDataLst>
              <p:tags r:id="rId19"/>
            </p:custDataLst>
          </p:nvPr>
        </p:nvPicPr>
        <p:blipFill>
          <a:blip r:embed="rId20">
            <a:extLst>
              <a:ext uri="{BEBA8EAE-BF5A-486C-A8C5-ECC9F3942E4B}">
                <a14:imgProps xmlns:a14="http://schemas.microsoft.com/office/drawing/2010/main">
                  <a14:imgLayer r:embed="rId21">
                    <a14:imgEffect>
                      <a14:backgroundRemoval t="4433" b="92908" l="9709" r="89806">
                        <a14:foregroundMark x1="23301" y1="31738" x2="23301" y2="51418"/>
                        <a14:foregroundMark x1="32767" y1="46631" x2="30825" y2="69504"/>
                        <a14:foregroundMark x1="30825" y1="69504" x2="29612" y2="71277"/>
                        <a14:foregroundMark x1="12621" y1="84220" x2="25971" y2="87234"/>
                        <a14:foregroundMark x1="17718" y1="93262" x2="36893" y2="92553"/>
                        <a14:foregroundMark x1="59466" y1="16312" x2="66505" y2="16489"/>
                        <a14:foregroundMark x1="46117" y1="7801" x2="30097" y2="14716"/>
                        <a14:foregroundMark x1="13350" y1="4433" x2="44903" y2="4433"/>
                        <a14:foregroundMark x1="44903" y1="4433" x2="64563" y2="10284"/>
                        <a14:foregroundMark x1="12621" y1="29610" x2="15291" y2="57801"/>
                        <a14:foregroundMark x1="13107" y1="11525" x2="15049" y2="11702"/>
                        <a14:foregroundMark x1="28398" y1="11348" x2="28883" y2="9574"/>
                        <a14:foregroundMark x1="28398" y1="23050" x2="30097" y2="24468"/>
                        <a14:foregroundMark x1="11650" y1="65957" x2="25243" y2="71631"/>
                      </a14:backgroundRemoval>
                    </a14:imgEffect>
                  </a14:imgLayer>
                </a14:imgProps>
              </a:ext>
              <a:ext uri="{28A0092B-C50C-407E-A947-70E740481C1C}">
                <a14:useLocalDpi xmlns:a14="http://schemas.microsoft.com/office/drawing/2010/main" val="0"/>
              </a:ext>
            </a:extLst>
          </a:blip>
          <a:stretch>
            <a:fillRect/>
          </a:stretch>
        </p:blipFill>
        <p:spPr>
          <a:xfrm rot="865318">
            <a:off x="10054146" y="1123450"/>
            <a:ext cx="1304491" cy="1785759"/>
          </a:xfrm>
          <a:prstGeom prst="rect">
            <a:avLst/>
          </a:prstGeom>
        </p:spPr>
      </p:pic>
      <p:pic>
        <p:nvPicPr>
          <p:cNvPr id="52" name="图片 51" descr="耳机放在桌子上&#10;&#10;描述已自动生成"/>
          <p:cNvPicPr>
            <a:picLocks noChangeAspect="1"/>
          </p:cNvPicPr>
          <p:nvPr>
            <p:custDataLst>
              <p:tags r:id="rId22"/>
            </p:custDataLst>
          </p:nvPr>
        </p:nvPicPr>
        <p:blipFill>
          <a:blip r:embed="rId23">
            <a:extLst>
              <a:ext uri="{BEBA8EAE-BF5A-486C-A8C5-ECC9F3942E4B}">
                <a14:imgProps xmlns:a14="http://schemas.microsoft.com/office/drawing/2010/main">
                  <a14:imgLayer r:embed="rId24">
                    <a14:imgEffect>
                      <a14:backgroundRemoval t="5850" b="94708" l="4206" r="94860">
                        <a14:foregroundMark x1="91433" y1="56825" x2="91433" y2="60446"/>
                        <a14:foregroundMark x1="89252" y1="56825" x2="88162" y2="58496"/>
                        <a14:foregroundMark x1="65109" y1="93175" x2="71651" y2="91226"/>
                        <a14:foregroundMark x1="19003" y1="53203" x2="32087" y2="76741"/>
                        <a14:foregroundMark x1="32087" y1="76741" x2="36916" y2="80919"/>
                        <a14:foregroundMark x1="4984" y1="52925" x2="5296" y2="60864"/>
                        <a14:foregroundMark x1="7477" y1="50000" x2="12617" y2="27994"/>
                        <a14:foregroundMark x1="13707" y1="25627" x2="36604" y2="9192"/>
                        <a14:foregroundMark x1="36604" y1="9192" x2="40343" y2="8078"/>
                        <a14:foregroundMark x1="46262" y1="5850" x2="64642" y2="8078"/>
                        <a14:foregroundMark x1="89720" y1="34819" x2="90498" y2="43733"/>
                        <a14:foregroundMark x1="94393" y1="40669" x2="94860" y2="49304"/>
                        <a14:foregroundMark x1="91589" y1="52646" x2="93458" y2="53900"/>
                        <a14:foregroundMark x1="4206" y1="46379" x2="8723" y2="47632"/>
                        <a14:foregroundMark x1="27414" y1="94708" x2="31464" y2="94708"/>
                      </a14:backgroundRemoval>
                    </a14:imgEffect>
                  </a14:imgLayer>
                </a14:imgProps>
              </a:ext>
              <a:ext uri="{28A0092B-C50C-407E-A947-70E740481C1C}">
                <a14:useLocalDpi xmlns:a14="http://schemas.microsoft.com/office/drawing/2010/main" val="0"/>
              </a:ext>
            </a:extLst>
          </a:blip>
          <a:stretch>
            <a:fillRect/>
          </a:stretch>
        </p:blipFill>
        <p:spPr>
          <a:xfrm rot="1229539">
            <a:off x="9218206" y="1878897"/>
            <a:ext cx="1389800" cy="1554325"/>
          </a:xfrm>
          <a:prstGeom prst="rect">
            <a:avLst/>
          </a:prstGeom>
        </p:spPr>
      </p:pic>
      <p:grpSp>
        <p:nvGrpSpPr>
          <p:cNvPr id="77" name="组合 76"/>
          <p:cNvGrpSpPr/>
          <p:nvPr/>
        </p:nvGrpSpPr>
        <p:grpSpPr>
          <a:xfrm>
            <a:off x="8140453" y="4167415"/>
            <a:ext cx="3337586" cy="2237703"/>
            <a:chOff x="8303637" y="4260630"/>
            <a:chExt cx="3337586" cy="2237703"/>
          </a:xfrm>
        </p:grpSpPr>
        <p:pic>
          <p:nvPicPr>
            <p:cNvPr id="57" name="图形 56" descr="场记板 轮廓"/>
            <p:cNvPicPr>
              <a:picLocks noChangeAspect="1"/>
            </p:cNvPicPr>
            <p:nvPr>
              <p:custDataLst>
                <p:tags r:id="rId25"/>
              </p:custDataLst>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20882299">
              <a:off x="8303637" y="4770605"/>
              <a:ext cx="1108097" cy="1108097"/>
            </a:xfrm>
            <a:prstGeom prst="rect">
              <a:avLst/>
            </a:prstGeom>
          </p:spPr>
        </p:pic>
        <p:pic>
          <p:nvPicPr>
            <p:cNvPr id="64" name="图形 63" descr="胶片夹 纯色填充"/>
            <p:cNvPicPr>
              <a:picLocks noChangeAspect="1"/>
            </p:cNvPicPr>
            <p:nvPr>
              <p:custDataLst>
                <p:tags r:id="rId28"/>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993834" y="5450832"/>
              <a:ext cx="1047501" cy="1047501"/>
            </a:xfrm>
            <a:prstGeom prst="rect">
              <a:avLst/>
            </a:prstGeom>
          </p:spPr>
        </p:pic>
        <p:pic>
          <p:nvPicPr>
            <p:cNvPr id="67" name="图形 66" descr="搏动的心 纯色填充"/>
            <p:cNvPicPr>
              <a:picLocks noChangeAspect="1"/>
            </p:cNvPicPr>
            <p:nvPr>
              <p:custDataLst>
                <p:tags r:id="rId31"/>
              </p:custDataLst>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845146">
              <a:off x="9105554" y="4591938"/>
              <a:ext cx="1047501" cy="1047501"/>
            </a:xfrm>
            <a:prstGeom prst="rect">
              <a:avLst/>
            </a:prstGeom>
          </p:spPr>
        </p:pic>
        <p:pic>
          <p:nvPicPr>
            <p:cNvPr id="72" name="图形 71" descr="书籍 纯色填充"/>
            <p:cNvPicPr>
              <a:picLocks noChangeAspect="1"/>
            </p:cNvPicPr>
            <p:nvPr>
              <p:custDataLst>
                <p:tags r:id="rId34"/>
              </p:custDataLst>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rot="604038">
              <a:off x="9883878" y="5440772"/>
              <a:ext cx="1047501" cy="1047501"/>
            </a:xfrm>
            <a:prstGeom prst="rect">
              <a:avLst/>
            </a:prstGeom>
          </p:spPr>
        </p:pic>
        <p:pic>
          <p:nvPicPr>
            <p:cNvPr id="74" name="图形 73" descr="聊天气泡 纯色填充"/>
            <p:cNvPicPr>
              <a:picLocks noChangeAspect="1"/>
            </p:cNvPicPr>
            <p:nvPr>
              <p:custDataLst>
                <p:tags r:id="rId37"/>
              </p:custDataLst>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rot="985507">
              <a:off x="9827198" y="4260630"/>
              <a:ext cx="1047501" cy="1047501"/>
            </a:xfrm>
            <a:prstGeom prst="rect">
              <a:avLst/>
            </a:prstGeom>
          </p:spPr>
        </p:pic>
        <p:pic>
          <p:nvPicPr>
            <p:cNvPr id="70" name="图形 69" descr="音乐 纯色填充"/>
            <p:cNvPicPr>
              <a:picLocks noChangeAspect="1"/>
            </p:cNvPicPr>
            <p:nvPr>
              <p:custDataLst>
                <p:tags r:id="rId40"/>
              </p:custDataLst>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rot="1128234">
              <a:off x="9389548" y="4792920"/>
              <a:ext cx="1197637" cy="1197637"/>
            </a:xfrm>
            <a:prstGeom prst="rect">
              <a:avLst/>
            </a:prstGeom>
          </p:spPr>
        </p:pic>
        <p:pic>
          <p:nvPicPr>
            <p:cNvPr id="76" name="图形 75" descr="储钱罐 纯色填充"/>
            <p:cNvPicPr>
              <a:picLocks noChangeAspect="1"/>
            </p:cNvPicPr>
            <p:nvPr>
              <p:custDataLst>
                <p:tags r:id="rId43"/>
              </p:custDataLst>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rot="1329914">
              <a:off x="10488315" y="4769805"/>
              <a:ext cx="1152908" cy="1152908"/>
            </a:xfrm>
            <a:prstGeom prst="rect">
              <a:avLst/>
            </a:prstGeom>
          </p:spPr>
        </p:pic>
      </p:grpSp>
      <p:sp>
        <p:nvSpPr>
          <p:cNvPr id="78" name="下箭头 77"/>
          <p:cNvSpPr/>
          <p:nvPr>
            <p:custDataLst>
              <p:tags r:id="rId46"/>
            </p:custDataLst>
          </p:nvPr>
        </p:nvSpPr>
        <p:spPr>
          <a:xfrm>
            <a:off x="9466120" y="3470198"/>
            <a:ext cx="692002" cy="832891"/>
          </a:xfrm>
          <a:prstGeom prst="downArrow">
            <a:avLst>
              <a:gd name="adj1" fmla="val 46605"/>
              <a:gd name="adj2" fmla="val 42718"/>
            </a:avLst>
          </a:prstGeom>
          <a:solidFill>
            <a:srgbClr val="9D1E25">
              <a:alpha val="30000"/>
            </a:srgb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82" name="下箭头 81"/>
          <p:cNvSpPr/>
          <p:nvPr>
            <p:custDataLst>
              <p:tags r:id="rId47"/>
            </p:custDataLst>
          </p:nvPr>
        </p:nvSpPr>
        <p:spPr>
          <a:xfrm rot="5400000">
            <a:off x="7396463" y="5322646"/>
            <a:ext cx="531717" cy="748061"/>
          </a:xfrm>
          <a:prstGeom prst="downArrow">
            <a:avLst>
              <a:gd name="adj1" fmla="val 46606"/>
              <a:gd name="adj2" fmla="val 61029"/>
            </a:avLst>
          </a:prstGeom>
          <a:solidFill>
            <a:srgbClr val="9D1E25">
              <a:alpha val="30000"/>
            </a:srgbClr>
          </a:solidFill>
          <a:ln w="38100">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 name="灯片编号占位符 1"/>
          <p:cNvSpPr>
            <a:spLocks noGrp="1"/>
          </p:cNvSpPr>
          <p:nvPr>
            <p:ph type="sldNum" sz="quarter" idx="12"/>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up)">
                                      <p:cBhvr>
                                        <p:cTn id="40" dur="500"/>
                                        <p:tgtEl>
                                          <p:spTgt spid="78"/>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up)">
                                      <p:cBhvr>
                                        <p:cTn id="52" dur="500"/>
                                        <p:tgtEl>
                                          <p:spTgt spid="6"/>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wipe(right)">
                                      <p:cBhvr>
                                        <p:cTn id="55" dur="500"/>
                                        <p:tgtEl>
                                          <p:spTgt spid="82"/>
                                        </p:tgtEl>
                                      </p:cBhvr>
                                    </p:animEffect>
                                  </p:childTnLst>
                                </p:cTn>
                              </p:par>
                            </p:childTnLst>
                          </p:cTn>
                        </p:par>
                        <p:par>
                          <p:cTn id="56" fill="hold">
                            <p:stCondLst>
                              <p:cond delay="5000"/>
                            </p:stCondLst>
                            <p:childTnLst>
                              <p:par>
                                <p:cTn id="57" presetID="22" presetClass="entr" presetSubtype="2"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wipe(right)">
                                      <p:cBhvr>
                                        <p:cTn id="5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60" grpId="0" bldLvl="0" animBg="1"/>
      <p:bldP spid="61" grpId="0" bldLvl="0" animBg="1"/>
      <p:bldP spid="62" grpId="0" bldLvl="0" animBg="1"/>
      <p:bldP spid="63" grpId="0" bldLvl="0" animBg="1"/>
      <p:bldP spid="59" grpId="0" bldLvl="0" animBg="1"/>
      <p:bldP spid="69" grpId="0" bldLvl="0" animBg="1"/>
      <p:bldP spid="78" grpId="0" bldLvl="0" animBg="1"/>
      <p:bldP spid="8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 name="组合 42"/>
          <p:cNvGrpSpPr/>
          <p:nvPr/>
        </p:nvGrpSpPr>
        <p:grpSpPr>
          <a:xfrm>
            <a:off x="-1" y="164705"/>
            <a:ext cx="12192000" cy="313322"/>
            <a:chOff x="-1" y="164705"/>
            <a:chExt cx="12192000" cy="313322"/>
          </a:xfrm>
        </p:grpSpPr>
        <p:sp>
          <p:nvSpPr>
            <p:cNvPr id="3" name="矩形 2"/>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4" name="矩形 3"/>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研究背景</a:t>
                </a:r>
                <a:endParaRPr lang="zh-CN" altLang="en-US" sz="1600" b="1" dirty="0">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a:t>
                </a: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21" name="文本框 20"/>
          <p:cNvSpPr txBox="1"/>
          <p:nvPr/>
        </p:nvSpPr>
        <p:spPr>
          <a:xfrm>
            <a:off x="341948" y="1722120"/>
            <a:ext cx="11508740" cy="403225"/>
          </a:xfrm>
          <a:prstGeom prst="roundRect">
            <a:avLst>
              <a:gd name="adj" fmla="val 50000"/>
            </a:avLst>
          </a:prstGeom>
          <a:solidFill>
            <a:schemeClr val="bg1">
              <a:lumMod val="75000"/>
            </a:schemeClr>
          </a:solidFill>
          <a:ln>
            <a:noFill/>
          </a:ln>
        </p:spPr>
        <p:txBody>
          <a:bodyPr wrap="square" rtlCol="0" anchor="ctr" anchorCtr="0">
            <a:noAutofit/>
          </a:bodyPr>
          <a:p>
            <a:pPr marL="0" indent="0" algn="ctr" latinLnBrk="0">
              <a:lnSpc>
                <a:spcPct val="110000"/>
              </a:lnSpc>
              <a:buFont typeface="Wingdings" panose="05000000000000000000" charset="0"/>
              <a:buNone/>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针对在线群组</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会话场景，使用多源运动传感器进行语音侧信道攻击，实现多人群组会话识别</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cxnSp>
        <p:nvCxnSpPr>
          <p:cNvPr id="26" name="直接连接符 25"/>
          <p:cNvCxnSpPr/>
          <p:nvPr/>
        </p:nvCxnSpPr>
        <p:spPr>
          <a:xfrm>
            <a:off x="1105218" y="1560195"/>
            <a:ext cx="9982200" cy="0"/>
          </a:xfrm>
          <a:prstGeom prst="line">
            <a:avLst/>
          </a:prstGeom>
          <a:ln w="28575">
            <a:solidFill>
              <a:schemeClr val="tx1"/>
            </a:solidFill>
          </a:ln>
        </p:spPr>
        <p:style>
          <a:lnRef idx="3">
            <a:schemeClr val="accent1"/>
          </a:lnRef>
          <a:fillRef idx="0">
            <a:srgbClr val="FFFFFF"/>
          </a:fillRef>
          <a:effectRef idx="0">
            <a:srgbClr val="FFFFFF"/>
          </a:effectRef>
          <a:fontRef idx="minor">
            <a:schemeClr val="tx1"/>
          </a:fontRef>
        </p:style>
      </p:cxnSp>
      <p:sp>
        <p:nvSpPr>
          <p:cNvPr id="5" name="灯片编号占位符 4"/>
          <p:cNvSpPr>
            <a:spLocks noGrp="1"/>
          </p:cNvSpPr>
          <p:nvPr>
            <p:ph type="sldNum" sz="quarter" idx="12"/>
          </p:nvPr>
        </p:nvSpPr>
        <p:spPr/>
        <p:txBody>
          <a:bodyPr/>
          <a:p>
            <a:fld id="{9D55DC8D-C4F0-4F0D-B826-92573808DA56}" type="slidenum">
              <a:rPr lang="zh-CN" altLang="en-US"/>
            </a:fld>
            <a:endParaRPr lang="zh-CN" altLang="en-US"/>
          </a:p>
        </p:txBody>
      </p:sp>
      <p:sp>
        <p:nvSpPr>
          <p:cNvPr id="6" name="文本框 5"/>
          <p:cNvSpPr txBox="1"/>
          <p:nvPr>
            <p:custDataLst>
              <p:tags r:id="rId1"/>
            </p:custDataLst>
          </p:nvPr>
        </p:nvSpPr>
        <p:spPr>
          <a:xfrm>
            <a:off x="635" y="846455"/>
            <a:ext cx="12191365" cy="645160"/>
          </a:xfrm>
          <a:prstGeom prst="rect">
            <a:avLst/>
          </a:prstGeom>
          <a:noFill/>
        </p:spPr>
        <p:txBody>
          <a:bodyPr wrap="square" rtlCol="0">
            <a:spAutoFit/>
          </a:bodyPr>
          <a:p>
            <a:pPr algn="ctr"/>
            <a:r>
              <a:rPr lang="zh-CN" altLang="en-US" sz="3600" b="1" spc="100" dirty="0">
                <a:solidFill>
                  <a:schemeClr val="tx1"/>
                </a:solidFill>
                <a:uFillTx/>
                <a:latin typeface="微软雅黑" panose="020B0503020204020204" pitchFamily="34" charset="-122"/>
                <a:ea typeface="微软雅黑" panose="020B0503020204020204" pitchFamily="34" charset="-122"/>
              </a:rPr>
              <a:t>多源传感器融合的群组会话识别研究</a:t>
            </a:r>
            <a:endParaRPr lang="zh-CN" altLang="en-US" sz="3600" b="1" spc="100" dirty="0">
              <a:solidFill>
                <a:schemeClr val="tx1"/>
              </a:solidFill>
              <a:uFillTx/>
              <a:latin typeface="微软雅黑" panose="020B0503020204020204" pitchFamily="34" charset="-122"/>
              <a:ea typeface="微软雅黑" panose="020B0503020204020204" pitchFamily="34" charset="-122"/>
            </a:endParaRPr>
          </a:p>
        </p:txBody>
      </p:sp>
      <p:sp>
        <p:nvSpPr>
          <p:cNvPr id="54" name="矩形 53"/>
          <p:cNvSpPr/>
          <p:nvPr>
            <p:custDataLst>
              <p:tags r:id="rId2"/>
            </p:custDataLst>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2" cstate="screen"/>
            <a:stretch>
              <a:fillRect/>
            </a:stretch>
          </p:blipFill>
          <p:spPr>
            <a:xfrm>
              <a:off x="10118139" y="6523039"/>
              <a:ext cx="1546127" cy="388933"/>
            </a:xfrm>
            <a:prstGeom prst="rect">
              <a:avLst/>
            </a:prstGeom>
          </p:spPr>
        </p:pic>
      </p:grpSp>
      <p:sp>
        <p:nvSpPr>
          <p:cNvPr id="5" name="圆角矩形 4"/>
          <p:cNvSpPr/>
          <p:nvPr>
            <p:custDataLst>
              <p:tags r:id="rId3"/>
            </p:custDataLst>
          </p:nvPr>
        </p:nvSpPr>
        <p:spPr>
          <a:xfrm>
            <a:off x="0" y="2903220"/>
            <a:ext cx="12432665" cy="4641850"/>
          </a:xfrm>
          <a:prstGeom prst="roundRect">
            <a:avLst>
              <a:gd name="adj" fmla="val 4035"/>
            </a:avLst>
          </a:prstGeom>
          <a:solidFill>
            <a:schemeClr val="accent6">
              <a:lumMod val="40000"/>
              <a:lumOff val="60000"/>
            </a:schemeClr>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nvGrpSpPr>
          <p:cNvPr id="43" name="组合 42"/>
          <p:cNvGrpSpPr/>
          <p:nvPr/>
        </p:nvGrpSpPr>
        <p:grpSpPr>
          <a:xfrm>
            <a:off x="-1" y="164705"/>
            <a:ext cx="12192000" cy="313322"/>
            <a:chOff x="-1" y="164705"/>
            <a:chExt cx="12192000" cy="313322"/>
          </a:xfrm>
        </p:grpSpPr>
        <p:sp>
          <p:nvSpPr>
            <p:cNvPr id="3" name="矩形 2"/>
            <p:cNvSpPr/>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4" name="矩形 3"/>
            <p:cNvSpPr/>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12" name="组合 11"/>
            <p:cNvGrpSpPr/>
            <p:nvPr/>
          </p:nvGrpSpPr>
          <p:grpSpPr>
            <a:xfrm>
              <a:off x="754602" y="164705"/>
              <a:ext cx="6564713" cy="313322"/>
              <a:chOff x="650084" y="1233945"/>
              <a:chExt cx="6564713" cy="313322"/>
            </a:xfrm>
          </p:grpSpPr>
          <p:cxnSp>
            <p:nvCxnSpPr>
              <p:cNvPr id="16" name="直接连接符 15"/>
              <p:cNvCxnSpPr/>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研究背景</a:t>
                </a:r>
                <a:endParaRPr lang="zh-CN" altLang="en-US" sz="1600" b="1" dirty="0">
                  <a:latin typeface="微软雅黑" panose="020B0503020204020204" pitchFamily="34" charset="-122"/>
                  <a:ea typeface="微软雅黑" panose="020B0503020204020204" pitchFamily="34" charset="-122"/>
                </a:endParaRPr>
              </a:p>
            </p:txBody>
          </p:sp>
          <p:sp>
            <p:nvSpPr>
              <p:cNvPr id="39" name="矩形: 圆角 38"/>
              <p:cNvSpPr/>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4" name="矩形: 圆角 43"/>
              <p:cNvSpPr/>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5" name="矩形: 圆角 44"/>
              <p:cNvSpPr/>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a:t>
                </a: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圆角 45"/>
              <p:cNvSpPr/>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2" name="文本框 1"/>
          <p:cNvSpPr txBox="1"/>
          <p:nvPr>
            <p:custDataLst>
              <p:tags r:id="rId4"/>
            </p:custDataLst>
          </p:nvPr>
        </p:nvSpPr>
        <p:spPr>
          <a:xfrm>
            <a:off x="635" y="846455"/>
            <a:ext cx="12191365" cy="645160"/>
          </a:xfrm>
          <a:prstGeom prst="rect">
            <a:avLst/>
          </a:prstGeom>
          <a:noFill/>
        </p:spPr>
        <p:txBody>
          <a:bodyPr wrap="square" rtlCol="0">
            <a:spAutoFit/>
          </a:bodyPr>
          <a:p>
            <a:pPr algn="ctr"/>
            <a:r>
              <a:rPr lang="zh-CN" altLang="en-US" sz="3600" b="1" spc="100" dirty="0">
                <a:solidFill>
                  <a:schemeClr val="tx1"/>
                </a:solidFill>
                <a:uFillTx/>
                <a:latin typeface="微软雅黑" panose="020B0503020204020204" pitchFamily="34" charset="-122"/>
                <a:ea typeface="微软雅黑" panose="020B0503020204020204" pitchFamily="34" charset="-122"/>
              </a:rPr>
              <a:t>多源传感器融合的群组会话识别研究</a:t>
            </a:r>
            <a:endParaRPr lang="zh-CN" altLang="en-US" sz="3600" b="1" spc="100" dirty="0">
              <a:solidFill>
                <a:schemeClr val="tx1"/>
              </a:solidFill>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341948" y="1722120"/>
            <a:ext cx="11508740" cy="403225"/>
          </a:xfrm>
          <a:prstGeom prst="roundRect">
            <a:avLst>
              <a:gd name="adj" fmla="val 50000"/>
            </a:avLst>
          </a:prstGeom>
          <a:solidFill>
            <a:schemeClr val="bg1">
              <a:lumMod val="75000"/>
            </a:schemeClr>
          </a:solidFill>
          <a:ln>
            <a:noFill/>
          </a:ln>
        </p:spPr>
        <p:txBody>
          <a:bodyPr wrap="square" rtlCol="0" anchor="ctr" anchorCtr="0">
            <a:noAutofit/>
          </a:bodyPr>
          <a:p>
            <a:pPr marL="0" indent="0" algn="ctr" latinLnBrk="0">
              <a:lnSpc>
                <a:spcPct val="110000"/>
              </a:lnSpc>
              <a:buFont typeface="Wingdings" panose="05000000000000000000" charset="0"/>
              <a:buNone/>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针对在线群组会话场景，使用多源运动传感器进行语音侧信道攻击，实现多人群组会话识别</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cxnSp>
        <p:nvCxnSpPr>
          <p:cNvPr id="26" name="直接连接符 25"/>
          <p:cNvCxnSpPr/>
          <p:nvPr/>
        </p:nvCxnSpPr>
        <p:spPr>
          <a:xfrm>
            <a:off x="1105218" y="1560195"/>
            <a:ext cx="9982200" cy="0"/>
          </a:xfrm>
          <a:prstGeom prst="line">
            <a:avLst/>
          </a:prstGeom>
          <a:ln w="28575">
            <a:solidFill>
              <a:schemeClr val="tx1"/>
            </a:solidFill>
          </a:ln>
        </p:spPr>
        <p:style>
          <a:lnRef idx="3">
            <a:schemeClr val="accent1"/>
          </a:lnRef>
          <a:fillRef idx="0">
            <a:srgbClr val="FFFFFF"/>
          </a:fillRef>
          <a:effectRef idx="0">
            <a:srgbClr val="FFFFFF"/>
          </a:effectRef>
          <a:fontRef idx="minor">
            <a:schemeClr val="tx1"/>
          </a:fontRef>
        </p:style>
      </p:cxnSp>
      <p:sp>
        <p:nvSpPr>
          <p:cNvPr id="10" name="文本框 9"/>
          <p:cNvSpPr txBox="1"/>
          <p:nvPr>
            <p:custDataLst>
              <p:tags r:id="rId5"/>
            </p:custDataLst>
          </p:nvPr>
        </p:nvSpPr>
        <p:spPr>
          <a:xfrm>
            <a:off x="1212215" y="3086735"/>
            <a:ext cx="3402965" cy="531495"/>
          </a:xfrm>
          <a:prstGeom prst="rect">
            <a:avLst/>
          </a:prstGeom>
          <a:noFill/>
        </p:spPr>
        <p:txBody>
          <a:bodyPr wrap="square" rtlCol="0">
            <a:noAutofit/>
          </a:bodyPr>
          <a:p>
            <a:r>
              <a:rPr lang="zh-CN" altLang="en-US" sz="3200" b="1">
                <a:latin typeface="钉钉进步体" panose="00020600040101010101" charset="-122"/>
                <a:ea typeface="钉钉进步体" panose="00020600040101010101" charset="-122"/>
              </a:rPr>
              <a:t>语音侧信道攻击</a:t>
            </a:r>
            <a:endParaRPr lang="zh-CN" altLang="en-US" sz="3200" b="1">
              <a:latin typeface="钉钉进步体" panose="00020600040101010101" charset="-122"/>
              <a:ea typeface="钉钉进步体" panose="00020600040101010101" charset="-122"/>
            </a:endParaRPr>
          </a:p>
        </p:txBody>
      </p:sp>
      <p:sp>
        <p:nvSpPr>
          <p:cNvPr id="29" name="文本框 28"/>
          <p:cNvSpPr txBox="1"/>
          <p:nvPr/>
        </p:nvSpPr>
        <p:spPr>
          <a:xfrm>
            <a:off x="1212215" y="3756025"/>
            <a:ext cx="6794500" cy="706755"/>
          </a:xfrm>
          <a:prstGeom prst="rect">
            <a:avLst/>
          </a:prstGeom>
          <a:noFill/>
        </p:spPr>
        <p:txBody>
          <a:bodyPr wrap="square" rtlCol="0">
            <a:spAutoFit/>
          </a:bodyPr>
          <a:p>
            <a:pPr marL="285750" indent="-285750">
              <a:buFont typeface="Wingdings" panose="05000000000000000000" charset="0"/>
              <a:buChar char="n"/>
            </a:pPr>
            <a:r>
              <a:rPr lang="zh-CN" altLang="en-US" sz="2000" spc="100" dirty="0">
                <a:latin typeface="钉钉进步体" panose="00020600040101010101" charset="-122"/>
                <a:ea typeface="钉钉进步体" panose="00020600040101010101" charset="-122"/>
                <a:cs typeface="钉钉进步体" panose="00020600040101010101" charset="-122"/>
              </a:rPr>
              <a:t>核心思想</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通过加密软件或硬件运行时产生的各种泄漏信息获取</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高权限语音信息</a:t>
            </a:r>
            <a:endParaRPr lang="zh-CN" altLang="en-US" sz="2000" spc="100" dirty="0">
              <a:latin typeface="钉钉进步体" panose="00020600040101010101" charset="-122"/>
              <a:ea typeface="钉钉进步体" panose="00020600040101010101" charset="-122"/>
              <a:cs typeface="钉钉进步体" panose="00020600040101010101" charset="-122"/>
            </a:endParaRPr>
          </a:p>
        </p:txBody>
      </p:sp>
      <p:sp>
        <p:nvSpPr>
          <p:cNvPr id="30" name="文本框 29"/>
          <p:cNvSpPr txBox="1"/>
          <p:nvPr/>
        </p:nvSpPr>
        <p:spPr>
          <a:xfrm>
            <a:off x="1212215" y="4451985"/>
            <a:ext cx="6794500" cy="1783715"/>
          </a:xfrm>
          <a:prstGeom prst="rect">
            <a:avLst/>
          </a:prstGeom>
          <a:noFill/>
        </p:spPr>
        <p:txBody>
          <a:bodyPr wrap="square" rtlCol="0" anchor="t">
            <a:spAutoFit/>
          </a:bodyPr>
          <a:p>
            <a:pPr marL="342900" indent="-342900" algn="l">
              <a:lnSpc>
                <a:spcPct val="110000"/>
              </a:lnSpc>
              <a:buFont typeface="Wingdings" panose="05000000000000000000" charset="0"/>
              <a:buChar char="n"/>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利用运动传感器</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(IMU)</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进行</a:t>
            </a:r>
            <a:r>
              <a:rPr lang="en-US" altLang="zh-CN" sz="2000" spc="100" dirty="0">
                <a:solidFill>
                  <a:schemeClr val="tx1"/>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语音侧信道攻击</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已证明对</a:t>
            </a:r>
            <a:r>
              <a:rPr lang="zh-CN" altLang="en-US" sz="2000" spc="100" dirty="0">
                <a:solidFill>
                  <a:srgbClr val="FF000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用户隐私</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信息存在巨大威胁，其具有以下特点：</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pPr marL="800100" lvl="1" indent="-342900" algn="l">
              <a:lnSpc>
                <a:spcPct val="110000"/>
              </a:lnSpc>
              <a:buFont typeface="Wingdings" panose="05000000000000000000" charset="0"/>
              <a:buChar char="Ø"/>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成本低、部署易</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pPr marL="800100" lvl="1" indent="-342900" algn="l">
              <a:lnSpc>
                <a:spcPct val="110000"/>
              </a:lnSpc>
              <a:buFont typeface="Wingdings" panose="05000000000000000000" charset="0"/>
              <a:buChar char="Ø"/>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隐蔽好、威胁高</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pPr marL="800100" lvl="1" indent="-342900" algn="l">
              <a:lnSpc>
                <a:spcPct val="110000"/>
              </a:lnSpc>
              <a:buFont typeface="Wingdings" panose="05000000000000000000" charset="0"/>
              <a:buChar char="Ø"/>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覆盖全、普及广</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sp>
        <p:nvSpPr>
          <p:cNvPr id="11" name="灯片编号占位符 10"/>
          <p:cNvSpPr>
            <a:spLocks noGrp="1"/>
          </p:cNvSpPr>
          <p:nvPr>
            <p:ph type="sldNum" sz="quarter" idx="12"/>
          </p:nvPr>
        </p:nvSpPr>
        <p:spPr/>
        <p:txBody>
          <a:bodyPr/>
          <a:p>
            <a:fld id="{9D55DC8D-C4F0-4F0D-B826-92573808DA56}" type="slidenum">
              <a:rPr lang="zh-CN" altLang="en-US"/>
            </a:fld>
            <a:endParaRPr lang="zh-CN" altLang="en-US"/>
          </a:p>
        </p:txBody>
      </p:sp>
      <p:sp>
        <p:nvSpPr>
          <p:cNvPr id="23" name="圆角矩形 22"/>
          <p:cNvSpPr/>
          <p:nvPr>
            <p:custDataLst>
              <p:tags r:id="rId6"/>
            </p:custDataLst>
          </p:nvPr>
        </p:nvSpPr>
        <p:spPr>
          <a:xfrm>
            <a:off x="8926830" y="2899410"/>
            <a:ext cx="3841750" cy="4641850"/>
          </a:xfrm>
          <a:prstGeom prst="roundRect">
            <a:avLst>
              <a:gd name="adj" fmla="val 4035"/>
            </a:avLst>
          </a:prstGeom>
          <a:solidFill>
            <a:schemeClr val="accent4">
              <a:lumMod val="40000"/>
              <a:lumOff val="60000"/>
            </a:schemeClr>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8" name="圆角矩形 27"/>
          <p:cNvSpPr/>
          <p:nvPr>
            <p:custDataLst>
              <p:tags r:id="rId7"/>
            </p:custDataLst>
          </p:nvPr>
        </p:nvSpPr>
        <p:spPr>
          <a:xfrm>
            <a:off x="10007600" y="2899410"/>
            <a:ext cx="2322195" cy="4641850"/>
          </a:xfrm>
          <a:prstGeom prst="roundRect">
            <a:avLst>
              <a:gd name="adj" fmla="val 4035"/>
            </a:avLst>
          </a:prstGeom>
          <a:solidFill>
            <a:srgbClr val="9DC3E6"/>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9" name="文本框 18"/>
          <p:cNvSpPr txBox="1"/>
          <p:nvPr>
            <p:custDataLst>
              <p:tags r:id="rId8"/>
            </p:custDataLst>
          </p:nvPr>
        </p:nvSpPr>
        <p:spPr>
          <a:xfrm>
            <a:off x="10382250" y="3415030"/>
            <a:ext cx="330835" cy="2292985"/>
          </a:xfrm>
          <a:prstGeom prst="rect">
            <a:avLst/>
          </a:prstGeom>
          <a:noFill/>
        </p:spPr>
        <p:txBody>
          <a:bodyPr wrap="square" rtlCol="0" anchor="t" anchorCtr="0">
            <a:noAutofit/>
          </a:bodyPr>
          <a:p>
            <a:pPr algn="ctr"/>
            <a:r>
              <a:rPr lang="zh-CN" altLang="en-US" sz="2400">
                <a:sym typeface="+mn-ea"/>
              </a:rPr>
              <a:t>在线群组会话场景</a:t>
            </a:r>
            <a:endParaRPr lang="zh-CN" altLang="en-US" sz="2400">
              <a:sym typeface="+mn-ea"/>
            </a:endParaRPr>
          </a:p>
        </p:txBody>
      </p:sp>
      <p:sp>
        <p:nvSpPr>
          <p:cNvPr id="24" name="文本框 23"/>
          <p:cNvSpPr txBox="1"/>
          <p:nvPr>
            <p:custDataLst>
              <p:tags r:id="rId9"/>
            </p:custDataLst>
          </p:nvPr>
        </p:nvSpPr>
        <p:spPr>
          <a:xfrm>
            <a:off x="9302115" y="3415030"/>
            <a:ext cx="330835" cy="1203960"/>
          </a:xfrm>
          <a:prstGeom prst="rect">
            <a:avLst/>
          </a:prstGeom>
          <a:noFill/>
        </p:spPr>
        <p:txBody>
          <a:bodyPr wrap="square" rtlCol="0" anchor="t" anchorCtr="0">
            <a:noAutofit/>
          </a:bodyPr>
          <a:p>
            <a:pPr algn="ctr"/>
            <a:r>
              <a:rPr lang="zh-CN" altLang="en-US" sz="2400"/>
              <a:t>以往工作</a:t>
            </a:r>
            <a:r>
              <a:rPr lang="zh-CN" altLang="en-US" sz="2400"/>
              <a:t>局限性</a:t>
            </a:r>
            <a:endParaRPr lang="zh-CN" altLang="en-US" sz="2400"/>
          </a:p>
        </p:txBody>
      </p:sp>
      <p:grpSp>
        <p:nvGrpSpPr>
          <p:cNvPr id="32" name="组合 31"/>
          <p:cNvGrpSpPr/>
          <p:nvPr/>
        </p:nvGrpSpPr>
        <p:grpSpPr>
          <a:xfrm>
            <a:off x="4129405" y="5241925"/>
            <a:ext cx="4339590" cy="1441450"/>
            <a:chOff x="6743" y="8255"/>
            <a:chExt cx="6834" cy="2270"/>
          </a:xfrm>
        </p:grpSpPr>
        <p:grpSp>
          <p:nvGrpSpPr>
            <p:cNvPr id="34" name="组合 33"/>
            <p:cNvGrpSpPr/>
            <p:nvPr/>
          </p:nvGrpSpPr>
          <p:grpSpPr>
            <a:xfrm>
              <a:off x="6743" y="8255"/>
              <a:ext cx="6834" cy="2271"/>
              <a:chOff x="6783" y="8255"/>
              <a:chExt cx="6834" cy="2271"/>
            </a:xfrm>
          </p:grpSpPr>
          <p:sp>
            <p:nvSpPr>
              <p:cNvPr id="53" name="矩形 52"/>
              <p:cNvSpPr/>
              <p:nvPr>
                <p:custDataLst>
                  <p:tags r:id="rId10"/>
                </p:custDataLst>
              </p:nvPr>
            </p:nvSpPr>
            <p:spPr>
              <a:xfrm>
                <a:off x="6783" y="8255"/>
                <a:ext cx="6648" cy="2271"/>
              </a:xfrm>
              <a:prstGeom prst="rect">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61" name="文本框 60"/>
              <p:cNvSpPr txBox="1"/>
              <p:nvPr>
                <p:custDataLst>
                  <p:tags r:id="rId11"/>
                </p:custDataLst>
              </p:nvPr>
            </p:nvSpPr>
            <p:spPr>
              <a:xfrm>
                <a:off x="12170" y="9870"/>
                <a:ext cx="1447" cy="531"/>
              </a:xfrm>
              <a:prstGeom prst="rect">
                <a:avLst/>
              </a:prstGeom>
              <a:noFill/>
            </p:spPr>
            <p:txBody>
              <a:bodyPr wrap="square" rtlCol="0">
                <a:spAutoFit/>
              </a:bodyPr>
              <a:p>
                <a:pPr algn="l"/>
                <a:r>
                  <a:rPr lang="zh-CN" altLang="en-US" sz="1600" dirty="0">
                    <a:latin typeface="微软雅黑" panose="020B0503020204020204" pitchFamily="34" charset="-122"/>
                    <a:ea typeface="微软雅黑" panose="020B0503020204020204" pitchFamily="34" charset="-122"/>
                  </a:rPr>
                  <a:t>传感器</a:t>
                </a:r>
                <a:endParaRPr lang="zh-CN" altLang="en-US" sz="1600" dirty="0">
                  <a:latin typeface="微软雅黑" panose="020B0503020204020204" pitchFamily="34" charset="-122"/>
                  <a:ea typeface="微软雅黑" panose="020B0503020204020204" pitchFamily="34" charset="-122"/>
                </a:endParaRPr>
              </a:p>
            </p:txBody>
          </p:sp>
          <p:sp>
            <p:nvSpPr>
              <p:cNvPr id="62" name="文本框 61"/>
              <p:cNvSpPr txBox="1"/>
              <p:nvPr>
                <p:custDataLst>
                  <p:tags r:id="rId12"/>
                </p:custDataLst>
              </p:nvPr>
            </p:nvSpPr>
            <p:spPr>
              <a:xfrm>
                <a:off x="11464" y="8752"/>
                <a:ext cx="1446" cy="483"/>
              </a:xfrm>
              <a:prstGeom prst="rect">
                <a:avLst/>
              </a:prstGeom>
              <a:noFill/>
            </p:spPr>
            <p:txBody>
              <a:bodyPr wrap="square" rtlCol="0">
                <a:spAutoFit/>
              </a:bodyPr>
              <a:p>
                <a:pPr algn="ctr"/>
                <a:r>
                  <a:rPr lang="zh-CN" altLang="en-US" sz="1400" dirty="0">
                    <a:solidFill>
                      <a:schemeClr val="accent2">
                        <a:lumMod val="75000"/>
                      </a:schemeClr>
                    </a:solidFill>
                    <a:latin typeface="微软雅黑" panose="020B0503020204020204" pitchFamily="34" charset="-122"/>
                    <a:ea typeface="微软雅黑" panose="020B0503020204020204" pitchFamily="34" charset="-122"/>
                    <a:sym typeface="+mn-ea"/>
                  </a:rPr>
                  <a:t>振动信号</a:t>
                </a:r>
                <a:endParaRPr lang="en-US" altLang="zh-CN" sz="14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73" name="文本框 72"/>
              <p:cNvSpPr txBox="1"/>
              <p:nvPr>
                <p:custDataLst>
                  <p:tags r:id="rId13"/>
                </p:custDataLst>
              </p:nvPr>
            </p:nvSpPr>
            <p:spPr>
              <a:xfrm>
                <a:off x="8832" y="9454"/>
                <a:ext cx="2695" cy="531"/>
              </a:xfrm>
              <a:prstGeom prst="rect">
                <a:avLst/>
              </a:prstGeom>
              <a:noFill/>
            </p:spPr>
            <p:txBody>
              <a:bodyPr wrap="square" rtlCol="0">
                <a:spAutoFit/>
              </a:bodyPr>
              <a:p>
                <a:pPr algn="ctr"/>
                <a:r>
                  <a:rPr lang="zh-CN" altLang="en-US" sz="1600" b="1">
                    <a:latin typeface="微软雅黑" panose="020B0503020204020204" pitchFamily="34" charset="-122"/>
                    <a:ea typeface="微软雅黑" panose="020B0503020204020204" pitchFamily="34" charset="-122"/>
                  </a:rPr>
                  <a:t>手机主板</a:t>
                </a:r>
                <a:endParaRPr lang="zh-CN" altLang="en-US" sz="1600" b="1">
                  <a:latin typeface="微软雅黑" panose="020B0503020204020204" pitchFamily="34" charset="-122"/>
                  <a:ea typeface="微软雅黑" panose="020B0503020204020204" pitchFamily="34" charset="-122"/>
                </a:endParaRPr>
              </a:p>
            </p:txBody>
          </p:sp>
          <p:sp>
            <p:nvSpPr>
              <p:cNvPr id="74" name="文本框 73"/>
              <p:cNvSpPr txBox="1"/>
              <p:nvPr>
                <p:custDataLst>
                  <p:tags r:id="rId14"/>
                </p:custDataLst>
              </p:nvPr>
            </p:nvSpPr>
            <p:spPr>
              <a:xfrm>
                <a:off x="6900" y="9869"/>
                <a:ext cx="1253" cy="531"/>
              </a:xfrm>
              <a:prstGeom prst="rect">
                <a:avLst/>
              </a:prstGeom>
              <a:noFill/>
            </p:spPr>
            <p:txBody>
              <a:bodyPr wrap="square" rtlCol="0">
                <a:spAutoFit/>
              </a:bodyPr>
              <a:p>
                <a:pPr algn="r"/>
                <a:r>
                  <a:rPr lang="zh-CN" altLang="en-US" sz="1600">
                    <a:latin typeface="微软雅黑" panose="020B0503020204020204" pitchFamily="34" charset="-122"/>
                    <a:ea typeface="微软雅黑" panose="020B0503020204020204" pitchFamily="34" charset="-122"/>
                  </a:rPr>
                  <a:t>扬声器</a:t>
                </a:r>
                <a:endParaRPr lang="zh-CN" altLang="en-US" sz="1600">
                  <a:latin typeface="微软雅黑" panose="020B0503020204020204" pitchFamily="34" charset="-122"/>
                  <a:ea typeface="微软雅黑" panose="020B0503020204020204" pitchFamily="34" charset="-122"/>
                </a:endParaRPr>
              </a:p>
            </p:txBody>
          </p:sp>
          <p:sp>
            <p:nvSpPr>
              <p:cNvPr id="75" name="文本框 74"/>
              <p:cNvSpPr txBox="1"/>
              <p:nvPr>
                <p:custDataLst>
                  <p:tags r:id="rId15"/>
                </p:custDataLst>
              </p:nvPr>
            </p:nvSpPr>
            <p:spPr>
              <a:xfrm>
                <a:off x="7155" y="8712"/>
                <a:ext cx="1699" cy="483"/>
              </a:xfrm>
              <a:prstGeom prst="rect">
                <a:avLst/>
              </a:prstGeom>
              <a:noFill/>
            </p:spPr>
            <p:txBody>
              <a:bodyPr wrap="square" rtlCol="0">
                <a:spAutoFit/>
              </a:bodyPr>
              <a:p>
                <a:pPr algn="ctr"/>
                <a:r>
                  <a:rPr lang="zh-CN" altLang="en-US" sz="1400" dirty="0">
                    <a:solidFill>
                      <a:schemeClr val="accent2">
                        <a:lumMod val="75000"/>
                      </a:schemeClr>
                    </a:solidFill>
                    <a:latin typeface="微软雅黑" panose="020B0503020204020204" pitchFamily="34" charset="-122"/>
                    <a:ea typeface="微软雅黑" panose="020B0503020204020204" pitchFamily="34" charset="-122"/>
                  </a:rPr>
                  <a:t>语音信号</a:t>
                </a:r>
                <a:endParaRPr lang="en-US" altLang="zh-CN" sz="14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76" name="弧形 75"/>
              <p:cNvSpPr/>
              <p:nvPr>
                <p:custDataLst>
                  <p:tags r:id="rId16"/>
                </p:custDataLst>
              </p:nvPr>
            </p:nvSpPr>
            <p:spPr>
              <a:xfrm flipH="1">
                <a:off x="7861" y="8415"/>
                <a:ext cx="4327" cy="796"/>
              </a:xfrm>
              <a:prstGeom prst="arc">
                <a:avLst>
                  <a:gd name="adj1" fmla="val 10846511"/>
                  <a:gd name="adj2" fmla="val 376"/>
                </a:avLst>
              </a:prstGeom>
              <a:ln w="19050">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grpSp>
            <p:nvGrpSpPr>
              <p:cNvPr id="22" name="组合 21"/>
              <p:cNvGrpSpPr/>
              <p:nvPr/>
            </p:nvGrpSpPr>
            <p:grpSpPr>
              <a:xfrm rot="0">
                <a:off x="8062" y="9943"/>
                <a:ext cx="4234" cy="384"/>
                <a:chOff x="3407" y="8326"/>
                <a:chExt cx="4234" cy="384"/>
              </a:xfrm>
            </p:grpSpPr>
            <p:sp>
              <p:nvSpPr>
                <p:cNvPr id="72" name="矩形 71"/>
                <p:cNvSpPr/>
                <p:nvPr>
                  <p:custDataLst>
                    <p:tags r:id="rId17"/>
                  </p:custDataLst>
                </p:nvPr>
              </p:nvSpPr>
              <p:spPr>
                <a:xfrm>
                  <a:off x="3407" y="8326"/>
                  <a:ext cx="4235" cy="38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grpSp>
              <p:nvGrpSpPr>
                <p:cNvPr id="83" name="组合 82"/>
                <p:cNvGrpSpPr/>
                <p:nvPr/>
              </p:nvGrpSpPr>
              <p:grpSpPr>
                <a:xfrm rot="0">
                  <a:off x="3407" y="8352"/>
                  <a:ext cx="2105" cy="339"/>
                  <a:chOff x="5092" y="6466"/>
                  <a:chExt cx="2243" cy="339"/>
                </a:xfrm>
              </p:grpSpPr>
              <p:cxnSp>
                <p:nvCxnSpPr>
                  <p:cNvPr id="96" name="直接箭头连接符 95"/>
                  <p:cNvCxnSpPr/>
                  <p:nvPr>
                    <p:custDataLst>
                      <p:tags r:id="rId18"/>
                    </p:custDataLst>
                  </p:nvPr>
                </p:nvCxnSpPr>
                <p:spPr>
                  <a:xfrm>
                    <a:off x="5092" y="6509"/>
                    <a:ext cx="1103" cy="296"/>
                  </a:xfrm>
                  <a:prstGeom prst="straightConnector1">
                    <a:avLst/>
                  </a:prstGeom>
                  <a:ln w="25400">
                    <a:solidFill>
                      <a:schemeClr val="accent2">
                        <a:lumMod val="7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custDataLst>
                      <p:tags r:id="rId19"/>
                    </p:custDataLst>
                  </p:nvPr>
                </p:nvCxnSpPr>
                <p:spPr>
                  <a:xfrm flipV="1">
                    <a:off x="6233" y="6466"/>
                    <a:ext cx="1103" cy="296"/>
                  </a:xfrm>
                  <a:prstGeom prst="straightConnector1">
                    <a:avLst/>
                  </a:prstGeom>
                  <a:ln w="25400">
                    <a:solidFill>
                      <a:schemeClr val="accent2">
                        <a:lumMod val="7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rot="0">
                  <a:off x="5536" y="8348"/>
                  <a:ext cx="2105" cy="339"/>
                  <a:chOff x="5092" y="6466"/>
                  <a:chExt cx="2243" cy="339"/>
                </a:xfrm>
              </p:grpSpPr>
              <p:cxnSp>
                <p:nvCxnSpPr>
                  <p:cNvPr id="94" name="直接箭头连接符 93"/>
                  <p:cNvCxnSpPr/>
                  <p:nvPr>
                    <p:custDataLst>
                      <p:tags r:id="rId20"/>
                    </p:custDataLst>
                  </p:nvPr>
                </p:nvCxnSpPr>
                <p:spPr>
                  <a:xfrm>
                    <a:off x="5092" y="6509"/>
                    <a:ext cx="1103" cy="296"/>
                  </a:xfrm>
                  <a:prstGeom prst="straightConnector1">
                    <a:avLst/>
                  </a:prstGeom>
                  <a:ln w="25400">
                    <a:solidFill>
                      <a:schemeClr val="accent2">
                        <a:lumMod val="7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custDataLst>
                      <p:tags r:id="rId21"/>
                    </p:custDataLst>
                  </p:nvPr>
                </p:nvCxnSpPr>
                <p:spPr>
                  <a:xfrm flipV="1">
                    <a:off x="6233" y="6466"/>
                    <a:ext cx="1103" cy="296"/>
                  </a:xfrm>
                  <a:prstGeom prst="straightConnector1">
                    <a:avLst/>
                  </a:prstGeom>
                  <a:ln w="25400">
                    <a:solidFill>
                      <a:schemeClr val="accent2">
                        <a:lumMod val="7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87" name="文本框 86"/>
              <p:cNvSpPr txBox="1"/>
              <p:nvPr>
                <p:custDataLst>
                  <p:tags r:id="rId22"/>
                </p:custDataLst>
              </p:nvPr>
            </p:nvSpPr>
            <p:spPr>
              <a:xfrm>
                <a:off x="8086" y="8408"/>
                <a:ext cx="4235" cy="580"/>
              </a:xfrm>
              <a:prstGeom prst="rect">
                <a:avLst/>
              </a:prstGeom>
              <a:noFill/>
            </p:spPr>
            <p:txBody>
              <a:bodyPr wrap="square" rtlCol="0">
                <a:spAutoFit/>
              </a:bodyPr>
              <a:p>
                <a:pPr algn="ctr"/>
                <a:r>
                  <a:rPr lang="zh-CN" altLang="en-US" b="1" dirty="0">
                    <a:solidFill>
                      <a:schemeClr val="accent5">
                        <a:lumMod val="75000"/>
                      </a:schemeClr>
                    </a:solidFill>
                    <a:latin typeface="微软雅黑" panose="020B0503020204020204" pitchFamily="34" charset="-122"/>
                    <a:ea typeface="微软雅黑" panose="020B0503020204020204" pitchFamily="34" charset="-122"/>
                  </a:rPr>
                  <a:t>分类</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a:t>
                </a:r>
                <a:r>
                  <a:rPr lang="zh-CN" altLang="en-US" b="1" dirty="0">
                    <a:solidFill>
                      <a:schemeClr val="accent5">
                        <a:lumMod val="75000"/>
                      </a:schemeClr>
                    </a:solidFill>
                    <a:latin typeface="微软雅黑" panose="020B0503020204020204" pitchFamily="34" charset="-122"/>
                    <a:ea typeface="微软雅黑" panose="020B0503020204020204" pitchFamily="34" charset="-122"/>
                  </a:rPr>
                  <a:t>重建</a:t>
                </a:r>
                <a:r>
                  <a:rPr lang="zh-CN" altLang="en-US" b="1" dirty="0">
                    <a:solidFill>
                      <a:schemeClr val="accent5">
                        <a:lumMod val="75000"/>
                      </a:schemeClr>
                    </a:solidFill>
                    <a:latin typeface="微软雅黑" panose="020B0503020204020204" pitchFamily="34" charset="-122"/>
                    <a:ea typeface="微软雅黑" panose="020B0503020204020204" pitchFamily="34" charset="-122"/>
                    <a:sym typeface="+mn-ea"/>
                  </a:rPr>
                  <a:t>任务</a:t>
                </a:r>
                <a:endParaRPr lang="zh-CN" altLang="en-US"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37" name="图形 36" descr="音量 轮廓"/>
              <p:cNvPicPr>
                <a:picLocks noChangeAspect="1"/>
              </p:cNvPicPr>
              <p:nvPr>
                <p:custDataLst>
                  <p:tags r:id="rId23"/>
                </p:custDataLst>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25" y="9145"/>
                <a:ext cx="759" cy="707"/>
              </a:xfrm>
              <a:prstGeom prst="rect">
                <a:avLst/>
              </a:prstGeom>
            </p:spPr>
          </p:pic>
          <p:pic>
            <p:nvPicPr>
              <p:cNvPr id="33" name="图片 32" descr="陀螺仪传感器-01"/>
              <p:cNvPicPr>
                <a:picLocks noChangeAspect="1"/>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flipV="1">
                <a:off x="11848" y="9130"/>
                <a:ext cx="709" cy="709"/>
              </a:xfrm>
              <a:prstGeom prst="rect">
                <a:avLst/>
              </a:prstGeom>
            </p:spPr>
          </p:pic>
        </p:grpSp>
        <p:sp>
          <p:nvSpPr>
            <p:cNvPr id="20" name="任意多边形 19"/>
            <p:cNvSpPr/>
            <p:nvPr/>
          </p:nvSpPr>
          <p:spPr>
            <a:xfrm>
              <a:off x="7095" y="9498"/>
              <a:ext cx="490" cy="454"/>
            </a:xfrm>
            <a:custGeom>
              <a:avLst/>
              <a:gdLst>
                <a:gd name="connsiteX0" fmla="*/ 0 w 1215"/>
                <a:gd name="connsiteY0" fmla="*/ 1214 h 1214"/>
                <a:gd name="connsiteX1" fmla="*/ 1215 w 1215"/>
                <a:gd name="connsiteY1" fmla="*/ 0 h 1214"/>
              </a:gdLst>
              <a:ahLst/>
              <a:cxnLst>
                <a:cxn ang="0">
                  <a:pos x="connsiteX0" y="connsiteY0"/>
                </a:cxn>
                <a:cxn ang="0">
                  <a:pos x="connsiteX1" y="connsiteY1"/>
                </a:cxn>
              </a:cxnLst>
              <a:rect l="l" t="t" r="r" b="b"/>
              <a:pathLst>
                <a:path w="1215" h="1214">
                  <a:moveTo>
                    <a:pt x="0" y="1214"/>
                  </a:moveTo>
                  <a:cubicBezTo>
                    <a:pt x="0" y="544"/>
                    <a:pt x="544" y="0"/>
                    <a:pt x="1215" y="0"/>
                  </a:cubicBezTo>
                </a:path>
              </a:pathLst>
            </a:custGeom>
            <a:noFill/>
            <a:ln w="12700" cmpd="sng">
              <a:solidFill>
                <a:schemeClr val="tx1"/>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tx1"/>
                </a:solidFill>
              </a:endParaRPr>
            </a:p>
          </p:txBody>
        </p:sp>
        <p:sp>
          <p:nvSpPr>
            <p:cNvPr id="25" name="任意多边形 24"/>
            <p:cNvSpPr/>
            <p:nvPr>
              <p:custDataLst>
                <p:tags r:id="rId29"/>
              </p:custDataLst>
            </p:nvPr>
          </p:nvSpPr>
          <p:spPr>
            <a:xfrm rot="5400000">
              <a:off x="12499" y="9493"/>
              <a:ext cx="490" cy="454"/>
            </a:xfrm>
            <a:custGeom>
              <a:avLst/>
              <a:gdLst>
                <a:gd name="connsiteX0" fmla="*/ 0 w 1215"/>
                <a:gd name="connsiteY0" fmla="*/ 1214 h 1214"/>
                <a:gd name="connsiteX1" fmla="*/ 1215 w 1215"/>
                <a:gd name="connsiteY1" fmla="*/ 0 h 1214"/>
              </a:gdLst>
              <a:ahLst/>
              <a:cxnLst>
                <a:cxn ang="0">
                  <a:pos x="connsiteX0" y="connsiteY0"/>
                </a:cxn>
                <a:cxn ang="0">
                  <a:pos x="connsiteX1" y="connsiteY1"/>
                </a:cxn>
              </a:cxnLst>
              <a:rect l="l" t="t" r="r" b="b"/>
              <a:pathLst>
                <a:path w="1215" h="1214">
                  <a:moveTo>
                    <a:pt x="0" y="1214"/>
                  </a:moveTo>
                  <a:cubicBezTo>
                    <a:pt x="0" y="544"/>
                    <a:pt x="544" y="0"/>
                    <a:pt x="1215" y="0"/>
                  </a:cubicBezTo>
                </a:path>
              </a:pathLst>
            </a:custGeom>
            <a:noFill/>
            <a:ln w="12700" cmpd="sng">
              <a:solidFill>
                <a:schemeClr val="tx1"/>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tx1"/>
                </a:solidFill>
              </a:endParaRPr>
            </a:p>
          </p:txBody>
        </p:sp>
      </p:grpSp>
      <p:sp>
        <p:nvSpPr>
          <p:cNvPr id="27" name="圆角矩形 26"/>
          <p:cNvSpPr/>
          <p:nvPr>
            <p:custDataLst>
              <p:tags r:id="rId30"/>
            </p:custDataLst>
          </p:nvPr>
        </p:nvSpPr>
        <p:spPr>
          <a:xfrm>
            <a:off x="11111230" y="2899410"/>
            <a:ext cx="1760855" cy="4641850"/>
          </a:xfrm>
          <a:prstGeom prst="roundRect">
            <a:avLst>
              <a:gd name="adj" fmla="val 4035"/>
            </a:avLst>
          </a:prstGeom>
          <a:solidFill>
            <a:srgbClr val="DBCBE7"/>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31" name="文本框 30"/>
          <p:cNvSpPr txBox="1"/>
          <p:nvPr>
            <p:custDataLst>
              <p:tags r:id="rId31"/>
            </p:custDataLst>
          </p:nvPr>
        </p:nvSpPr>
        <p:spPr>
          <a:xfrm>
            <a:off x="11486515" y="3415030"/>
            <a:ext cx="330835" cy="2292985"/>
          </a:xfrm>
          <a:prstGeom prst="rect">
            <a:avLst/>
          </a:prstGeom>
          <a:noFill/>
        </p:spPr>
        <p:txBody>
          <a:bodyPr wrap="square" rtlCol="0" anchor="t" anchorCtr="0">
            <a:noAutofit/>
          </a:bodyPr>
          <a:p>
            <a:pPr algn="ctr"/>
            <a:r>
              <a:rPr lang="zh-CN" altLang="en-US" sz="2400">
                <a:sym typeface="+mn-ea"/>
              </a:rPr>
              <a:t>多人群组会话识别</a:t>
            </a:r>
            <a:endParaRPr lang="zh-CN" altLang="en-US" sz="2400"/>
          </a:p>
        </p:txBody>
      </p:sp>
      <p:sp>
        <p:nvSpPr>
          <p:cNvPr id="36" name="文本框 35"/>
          <p:cNvSpPr txBox="1"/>
          <p:nvPr>
            <p:custDataLst>
              <p:tags r:id="rId32"/>
            </p:custDataLst>
          </p:nvPr>
        </p:nvSpPr>
        <p:spPr>
          <a:xfrm>
            <a:off x="374650" y="3418840"/>
            <a:ext cx="330835" cy="1203960"/>
          </a:xfrm>
          <a:prstGeom prst="rect">
            <a:avLst/>
          </a:prstGeom>
          <a:noFill/>
        </p:spPr>
        <p:txBody>
          <a:bodyPr wrap="square" rtlCol="0">
            <a:noAutofit/>
          </a:bodyPr>
          <a:p>
            <a:pPr algn="ctr"/>
            <a:r>
              <a:rPr lang="zh-CN" altLang="en-US" sz="2400"/>
              <a:t>侧信道攻击</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7" name="组合 46"/>
          <p:cNvGrpSpPr/>
          <p:nvPr/>
        </p:nvGrpSpPr>
        <p:grpSpPr>
          <a:xfrm>
            <a:off x="0" y="6523038"/>
            <a:ext cx="12192000" cy="415925"/>
            <a:chOff x="0" y="6523038"/>
            <a:chExt cx="12192000" cy="415925"/>
          </a:xfrm>
        </p:grpSpPr>
        <p:sp>
          <p:nvSpPr>
            <p:cNvPr id="7" name="矩形 6"/>
            <p:cNvSpPr/>
            <p:nvPr/>
          </p:nvSpPr>
          <p:spPr>
            <a:xfrm>
              <a:off x="11566525" y="662146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0" y="662146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文本框 8"/>
            <p:cNvSpPr txBox="1"/>
            <p:nvPr/>
          </p:nvSpPr>
          <p:spPr bwMode="auto">
            <a:xfrm>
              <a:off x="10264775" y="6538913"/>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044875"/>
                  </a:solidFill>
                  <a:latin typeface="微软雅黑" panose="020B0503020204020204" pitchFamily="34" charset="-122"/>
                  <a:ea typeface="微软雅黑" panose="020B0503020204020204" pitchFamily="34" charset="-122"/>
                </a:rPr>
                <a:t>LOGO</a:t>
              </a:r>
              <a:endParaRPr lang="zh-CN" altLang="en-US" sz="2000">
                <a:solidFill>
                  <a:srgbClr val="044875"/>
                </a:solidFill>
                <a:latin typeface="微软雅黑" panose="020B0503020204020204" pitchFamily="34" charset="-122"/>
                <a:ea typeface="微软雅黑" panose="020B0503020204020204" pitchFamily="34" charset="-122"/>
              </a:endParaRPr>
            </a:p>
          </p:txBody>
        </p:sp>
        <p:sp>
          <p:nvSpPr>
            <p:cNvPr id="13" name="矩形 12"/>
            <p:cNvSpPr/>
            <p:nvPr>
              <p:custDataLst>
                <p:tags r:id="rId1"/>
              </p:custDataLst>
            </p:nvPr>
          </p:nvSpPr>
          <p:spPr>
            <a:xfrm>
              <a:off x="0" y="6523038"/>
              <a:ext cx="104394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11566525" y="6523038"/>
              <a:ext cx="625475" cy="334962"/>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4" name="矩形 53"/>
            <p:cNvSpPr/>
            <p:nvPr/>
          </p:nvSpPr>
          <p:spPr>
            <a:xfrm>
              <a:off x="0" y="6523355"/>
              <a:ext cx="11664315" cy="33464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5" name="西北工业大学"/>
            <p:cNvPicPr>
              <a:picLocks noChangeAspect="1"/>
            </p:cNvPicPr>
            <p:nvPr/>
          </p:nvPicPr>
          <p:blipFill>
            <a:blip r:embed="rId2" cstate="screen"/>
            <a:stretch>
              <a:fillRect/>
            </a:stretch>
          </p:blipFill>
          <p:spPr>
            <a:xfrm>
              <a:off x="10118139" y="6523039"/>
              <a:ext cx="1546127" cy="388933"/>
            </a:xfrm>
            <a:prstGeom prst="rect">
              <a:avLst/>
            </a:prstGeom>
          </p:spPr>
        </p:pic>
      </p:grpSp>
      <p:sp>
        <p:nvSpPr>
          <p:cNvPr id="5" name="圆角矩形 4"/>
          <p:cNvSpPr/>
          <p:nvPr>
            <p:custDataLst>
              <p:tags r:id="rId3"/>
            </p:custDataLst>
          </p:nvPr>
        </p:nvSpPr>
        <p:spPr>
          <a:xfrm>
            <a:off x="0" y="2903220"/>
            <a:ext cx="12432665" cy="4641850"/>
          </a:xfrm>
          <a:prstGeom prst="roundRect">
            <a:avLst>
              <a:gd name="adj" fmla="val 4035"/>
            </a:avLst>
          </a:prstGeom>
          <a:solidFill>
            <a:schemeClr val="accent6">
              <a:lumMod val="40000"/>
              <a:lumOff val="60000"/>
            </a:schemeClr>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3" name="圆角矩形 22"/>
          <p:cNvSpPr/>
          <p:nvPr>
            <p:custDataLst>
              <p:tags r:id="rId4"/>
            </p:custDataLst>
          </p:nvPr>
        </p:nvSpPr>
        <p:spPr>
          <a:xfrm>
            <a:off x="1105535" y="2908935"/>
            <a:ext cx="11651615" cy="4641850"/>
          </a:xfrm>
          <a:prstGeom prst="roundRect">
            <a:avLst>
              <a:gd name="adj" fmla="val 4035"/>
            </a:avLst>
          </a:prstGeom>
          <a:solidFill>
            <a:schemeClr val="accent4">
              <a:lumMod val="40000"/>
              <a:lumOff val="60000"/>
            </a:schemeClr>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7" name="文本框 16"/>
          <p:cNvSpPr txBox="1"/>
          <p:nvPr>
            <p:custDataLst>
              <p:tags r:id="rId5"/>
            </p:custDataLst>
          </p:nvPr>
        </p:nvSpPr>
        <p:spPr>
          <a:xfrm>
            <a:off x="341948" y="1722120"/>
            <a:ext cx="11508740" cy="403225"/>
          </a:xfrm>
          <a:prstGeom prst="roundRect">
            <a:avLst>
              <a:gd name="adj" fmla="val 50000"/>
            </a:avLst>
          </a:prstGeom>
          <a:solidFill>
            <a:schemeClr val="bg1">
              <a:lumMod val="75000"/>
            </a:schemeClr>
          </a:solidFill>
          <a:ln>
            <a:noFill/>
          </a:ln>
        </p:spPr>
        <p:txBody>
          <a:bodyPr wrap="square" rtlCol="0" anchor="ctr" anchorCtr="0">
            <a:noAutofit/>
          </a:bodyPr>
          <a:p>
            <a:pPr marL="0" indent="0" algn="ctr" latinLnBrk="0">
              <a:lnSpc>
                <a:spcPct val="110000"/>
              </a:lnSpc>
              <a:buFont typeface="Wingdings" panose="05000000000000000000" charset="0"/>
              <a:buNone/>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针对在线群组会话场景，使用多源运动传感器进行语音侧信道攻击，实现多人群组会话识别</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cxnSp>
        <p:nvCxnSpPr>
          <p:cNvPr id="20" name="直接连接符 19"/>
          <p:cNvCxnSpPr/>
          <p:nvPr>
            <p:custDataLst>
              <p:tags r:id="rId6"/>
            </p:custDataLst>
          </p:nvPr>
        </p:nvCxnSpPr>
        <p:spPr>
          <a:xfrm>
            <a:off x="1105218" y="1560195"/>
            <a:ext cx="9982200" cy="0"/>
          </a:xfrm>
          <a:prstGeom prst="line">
            <a:avLst/>
          </a:prstGeom>
          <a:ln w="28575">
            <a:solidFill>
              <a:schemeClr val="tx1"/>
            </a:solidFill>
          </a:ln>
        </p:spPr>
        <p:style>
          <a:lnRef idx="3">
            <a:schemeClr val="accent1"/>
          </a:lnRef>
          <a:fillRef idx="0">
            <a:srgbClr val="FFFFFF"/>
          </a:fillRef>
          <a:effectRef idx="0">
            <a:srgbClr val="FFFFFF"/>
          </a:effectRef>
          <a:fontRef idx="minor">
            <a:schemeClr val="tx1"/>
          </a:fontRef>
        </p:style>
      </p:cxnSp>
      <p:sp>
        <p:nvSpPr>
          <p:cNvPr id="22" name="文本框 21"/>
          <p:cNvSpPr txBox="1"/>
          <p:nvPr>
            <p:custDataLst>
              <p:tags r:id="rId7"/>
            </p:custDataLst>
          </p:nvPr>
        </p:nvSpPr>
        <p:spPr>
          <a:xfrm>
            <a:off x="2317115" y="3086735"/>
            <a:ext cx="3402965" cy="531495"/>
          </a:xfrm>
          <a:prstGeom prst="rect">
            <a:avLst/>
          </a:prstGeom>
          <a:noFill/>
        </p:spPr>
        <p:txBody>
          <a:bodyPr wrap="square" rtlCol="0">
            <a:noAutofit/>
          </a:bodyPr>
          <a:p>
            <a:r>
              <a:rPr lang="zh-CN" altLang="en-US" sz="3200" b="1">
                <a:latin typeface="钉钉进步体" panose="00020600040101010101" charset="-122"/>
                <a:ea typeface="钉钉进步体" panose="00020600040101010101" charset="-122"/>
              </a:rPr>
              <a:t>以往工作局限性</a:t>
            </a:r>
            <a:endParaRPr lang="zh-CN" altLang="en-US" sz="3200" b="1">
              <a:latin typeface="钉钉进步体" panose="00020600040101010101" charset="-122"/>
              <a:ea typeface="钉钉进步体" panose="00020600040101010101" charset="-122"/>
            </a:endParaRPr>
          </a:p>
        </p:txBody>
      </p:sp>
      <p:grpSp>
        <p:nvGrpSpPr>
          <p:cNvPr id="29" name="组合 28"/>
          <p:cNvGrpSpPr/>
          <p:nvPr/>
        </p:nvGrpSpPr>
        <p:grpSpPr>
          <a:xfrm>
            <a:off x="2424430" y="5079365"/>
            <a:ext cx="5224780" cy="1346200"/>
            <a:chOff x="4958" y="7999"/>
            <a:chExt cx="8228" cy="2120"/>
          </a:xfrm>
        </p:grpSpPr>
        <p:sp>
          <p:nvSpPr>
            <p:cNvPr id="53" name="矩形 52"/>
            <p:cNvSpPr/>
            <p:nvPr>
              <p:custDataLst>
                <p:tags r:id="rId8"/>
              </p:custDataLst>
            </p:nvPr>
          </p:nvSpPr>
          <p:spPr>
            <a:xfrm>
              <a:off x="5804" y="7999"/>
              <a:ext cx="7382" cy="2121"/>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43" name="矩形 242"/>
            <p:cNvSpPr/>
            <p:nvPr>
              <p:custDataLst>
                <p:tags r:id="rId9"/>
              </p:custDataLst>
            </p:nvPr>
          </p:nvSpPr>
          <p:spPr>
            <a:xfrm>
              <a:off x="4958" y="7999"/>
              <a:ext cx="846" cy="1060"/>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tx1"/>
                  </a:solidFill>
                  <a:latin typeface="微软雅黑" panose="020B0503020204020204" pitchFamily="34" charset="-122"/>
                  <a:ea typeface="微软雅黑" panose="020B0503020204020204" pitchFamily="34" charset="-122"/>
                </a:rPr>
                <a:t>识别</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rot="0">
              <a:off x="5628" y="8738"/>
              <a:ext cx="1696" cy="1036"/>
              <a:chOff x="5952450" y="3606720"/>
              <a:chExt cx="1077234" cy="657994"/>
            </a:xfrm>
          </p:grpSpPr>
          <p:graphicFrame>
            <p:nvGraphicFramePr>
              <p:cNvPr id="37" name="对象 36"/>
              <p:cNvGraphicFramePr/>
              <p:nvPr>
                <p:custDataLst>
                  <p:tags r:id="rId10"/>
                </p:custDataLst>
              </p:nvPr>
            </p:nvGraphicFramePr>
            <p:xfrm>
              <a:off x="6239395" y="3606720"/>
              <a:ext cx="503345" cy="401817"/>
            </p:xfrm>
            <a:graphic>
              <a:graphicData uri="http://schemas.openxmlformats.org/presentationml/2006/ole">
                <mc:AlternateContent xmlns:mc="http://schemas.openxmlformats.org/markup-compatibility/2006">
                  <mc:Choice xmlns:v="urn:schemas-microsoft-com:vml" Requires="v">
                    <p:oleObj spid="_x0000_s38" name="" r:id="rId11" imgW="1497330" imgH="712470" progId="Paint.Picture">
                      <p:embed/>
                    </p:oleObj>
                  </mc:Choice>
                  <mc:Fallback>
                    <p:oleObj name="" r:id="rId11" imgW="1497330" imgH="712470" progId="Paint.Picture">
                      <p:embed/>
                      <p:pic>
                        <p:nvPicPr>
                          <p:cNvPr id="0" name="对象 37"/>
                          <p:cNvPicPr/>
                          <p:nvPr/>
                        </p:nvPicPr>
                        <p:blipFill>
                          <a:blip r:embed="rId12"/>
                          <a:stretch>
                            <a:fillRect/>
                          </a:stretch>
                        </p:blipFill>
                        <p:spPr>
                          <a:xfrm>
                            <a:off x="6239395" y="3606720"/>
                            <a:ext cx="503345" cy="401817"/>
                          </a:xfrm>
                          <a:prstGeom prst="rect">
                            <a:avLst/>
                          </a:prstGeom>
                        </p:spPr>
                      </p:pic>
                    </p:oleObj>
                  </mc:Fallback>
                </mc:AlternateContent>
              </a:graphicData>
            </a:graphic>
          </p:graphicFrame>
          <p:sp>
            <p:nvSpPr>
              <p:cNvPr id="40" name="文本框 39"/>
              <p:cNvSpPr txBox="1"/>
              <p:nvPr>
                <p:custDataLst>
                  <p:tags r:id="rId13"/>
                </p:custDataLst>
              </p:nvPr>
            </p:nvSpPr>
            <p:spPr>
              <a:xfrm>
                <a:off x="5952450" y="3989124"/>
                <a:ext cx="1077234" cy="275590"/>
              </a:xfrm>
              <a:prstGeom prst="rect">
                <a:avLst/>
              </a:prstGeom>
              <a:noFill/>
            </p:spPr>
            <p:txBody>
              <a:bodyPr wrap="square" rtlCol="0">
                <a:spAutoFit/>
              </a:bodyPr>
              <a:p>
                <a:pPr algn="ctr"/>
                <a:r>
                  <a:rPr lang="zh-CN" altLang="en-US" sz="1200" dirty="0">
                    <a:latin typeface="微软雅黑" panose="020B0503020204020204" pitchFamily="34" charset="-122"/>
                    <a:ea typeface="微软雅黑" panose="020B0503020204020204" pitchFamily="34" charset="-122"/>
                  </a:rPr>
                  <a:t>传感器信号</a:t>
                </a:r>
                <a:endParaRPr lang="zh-CN" altLang="en-US" sz="1200" dirty="0">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rot="0">
              <a:off x="7516" y="8688"/>
              <a:ext cx="1299" cy="1180"/>
              <a:chOff x="6914137" y="3573313"/>
              <a:chExt cx="824754" cy="749486"/>
            </a:xfrm>
          </p:grpSpPr>
          <p:graphicFrame>
            <p:nvGraphicFramePr>
              <p:cNvPr id="42" name="对象 41"/>
              <p:cNvGraphicFramePr/>
              <p:nvPr>
                <p:custDataLst>
                  <p:tags r:id="rId14"/>
                </p:custDataLst>
              </p:nvPr>
            </p:nvGraphicFramePr>
            <p:xfrm>
              <a:off x="6958046" y="3573313"/>
              <a:ext cx="736937" cy="468630"/>
            </p:xfrm>
            <a:graphic>
              <a:graphicData uri="http://schemas.openxmlformats.org/presentationml/2006/ole">
                <mc:AlternateContent xmlns:mc="http://schemas.openxmlformats.org/markup-compatibility/2006">
                  <mc:Choice xmlns:v="urn:schemas-microsoft-com:vml" Requires="v">
                    <p:oleObj spid="_x0000_s48" name="" r:id="rId15" imgW="5181600" imgH="2080260" progId="Paint.Picture">
                      <p:embed/>
                    </p:oleObj>
                  </mc:Choice>
                  <mc:Fallback>
                    <p:oleObj name="" r:id="rId15" imgW="5181600" imgH="2080260" progId="Paint.Picture">
                      <p:embed/>
                      <p:pic>
                        <p:nvPicPr>
                          <p:cNvPr id="0" name="对象 41"/>
                          <p:cNvPicPr/>
                          <p:nvPr/>
                        </p:nvPicPr>
                        <p:blipFill>
                          <a:blip r:embed="rId16"/>
                          <a:stretch>
                            <a:fillRect/>
                          </a:stretch>
                        </p:blipFill>
                        <p:spPr>
                          <a:xfrm>
                            <a:off x="6958046" y="3573313"/>
                            <a:ext cx="736937" cy="468630"/>
                          </a:xfrm>
                          <a:prstGeom prst="rect">
                            <a:avLst/>
                          </a:prstGeom>
                          <a:ln w="19050">
                            <a:noFill/>
                          </a:ln>
                        </p:spPr>
                      </p:pic>
                    </p:oleObj>
                  </mc:Fallback>
                </mc:AlternateContent>
              </a:graphicData>
            </a:graphic>
          </p:graphicFrame>
          <p:sp>
            <p:nvSpPr>
              <p:cNvPr id="49" name="文本框 48"/>
              <p:cNvSpPr txBox="1"/>
              <p:nvPr>
                <p:custDataLst>
                  <p:tags r:id="rId17"/>
                </p:custDataLst>
              </p:nvPr>
            </p:nvSpPr>
            <p:spPr>
              <a:xfrm>
                <a:off x="6914137" y="4045800"/>
                <a:ext cx="824754" cy="276999"/>
              </a:xfrm>
              <a:prstGeom prst="rect">
                <a:avLst/>
              </a:prstGeom>
              <a:noFill/>
            </p:spPr>
            <p:txBody>
              <a:bodyPr wrap="square" rtlCol="0">
                <a:spAutoFit/>
              </a:bodyPr>
              <a:p>
                <a:r>
                  <a:rPr lang="zh-CN" altLang="en-US" sz="1200" dirty="0">
                    <a:latin typeface="微软雅黑" panose="020B0503020204020204" pitchFamily="34" charset="-122"/>
                    <a:ea typeface="微软雅黑" panose="020B0503020204020204" pitchFamily="34" charset="-122"/>
                  </a:rPr>
                  <a:t>梅尔谱图</a:t>
                </a:r>
                <a:endParaRPr lang="zh-CN" altLang="en-US" sz="1200" dirty="0">
                  <a:latin typeface="微软雅黑" panose="020B0503020204020204" pitchFamily="34" charset="-122"/>
                  <a:ea typeface="微软雅黑" panose="020B0503020204020204" pitchFamily="34" charset="-122"/>
                </a:endParaRPr>
              </a:p>
            </p:txBody>
          </p:sp>
        </p:grpSp>
        <p:sp>
          <p:nvSpPr>
            <p:cNvPr id="50" name="圆角矩形 58"/>
            <p:cNvSpPr/>
            <p:nvPr>
              <p:custDataLst>
                <p:tags r:id="rId18"/>
              </p:custDataLst>
            </p:nvPr>
          </p:nvSpPr>
          <p:spPr>
            <a:xfrm>
              <a:off x="9372" y="8403"/>
              <a:ext cx="1310" cy="470"/>
            </a:xfrm>
            <a:prstGeom prst="round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分类网络</a:t>
              </a:r>
              <a:endParaRPr kumimoji="0" lang="zh-CN" altLang="en-US" sz="1200" b="0" i="0" u="none" strike="noStrike" kern="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
          <p:nvSpPr>
            <p:cNvPr id="51" name="圆角矩形 59"/>
            <p:cNvSpPr/>
            <p:nvPr>
              <p:custDataLst>
                <p:tags r:id="rId19"/>
              </p:custDataLst>
            </p:nvPr>
          </p:nvSpPr>
          <p:spPr>
            <a:xfrm>
              <a:off x="9371" y="9223"/>
              <a:ext cx="1313" cy="469"/>
            </a:xfrm>
            <a:prstGeom prst="round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lang="zh-CN" altLang="en-US" sz="1200" kern="0" noProof="0" dirty="0">
                  <a:ln>
                    <a:noFill/>
                  </a:ln>
                  <a:solidFill>
                    <a:prstClr val="black"/>
                  </a:solidFill>
                  <a:effectLst/>
                  <a:uLnTx/>
                  <a:uFillTx/>
                  <a:latin typeface="Calibri" panose="020F0502020204030204"/>
                  <a:ea typeface="微软雅黑" panose="020B0503020204020204" pitchFamily="34" charset="-122"/>
                  <a:sym typeface="+mn-ea"/>
                </a:rPr>
                <a:t>生成网络</a:t>
              </a:r>
              <a:endParaRPr kumimoji="0" lang="zh-CN" altLang="en-US" sz="1200" b="0" i="0" u="none" strike="noStrike" kern="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sym typeface="+mn-ea"/>
              </a:endParaRPr>
            </a:p>
          </p:txBody>
        </p:sp>
        <p:sp>
          <p:nvSpPr>
            <p:cNvPr id="52" name="文本框 51"/>
            <p:cNvSpPr txBox="1"/>
            <p:nvPr>
              <p:custDataLst>
                <p:tags r:id="rId20"/>
              </p:custDataLst>
            </p:nvPr>
          </p:nvSpPr>
          <p:spPr>
            <a:xfrm>
              <a:off x="11134" y="8403"/>
              <a:ext cx="1765" cy="470"/>
            </a:xfrm>
            <a:prstGeom prst="rect">
              <a:avLst/>
            </a:prstGeom>
            <a:ln>
              <a:solidFill>
                <a:schemeClr val="bg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oAutofit/>
            </a:bodyPr>
            <a:p>
              <a:r>
                <a:rPr lang="en-US" altLang="zh-CN" dirty="0"/>
                <a:t>0</a:t>
              </a:r>
              <a:r>
                <a:rPr lang="zh-CN" altLang="en-US" dirty="0"/>
                <a:t> </a:t>
              </a:r>
              <a:r>
                <a:rPr lang="en-US" altLang="zh-CN" dirty="0"/>
                <a:t>1……8 9</a:t>
              </a:r>
              <a:endParaRPr lang="zh-CN" altLang="en-US" dirty="0"/>
            </a:p>
          </p:txBody>
        </p:sp>
        <p:grpSp>
          <p:nvGrpSpPr>
            <p:cNvPr id="56" name="组合 55"/>
            <p:cNvGrpSpPr/>
            <p:nvPr/>
          </p:nvGrpSpPr>
          <p:grpSpPr>
            <a:xfrm rot="0">
              <a:off x="11134" y="9140"/>
              <a:ext cx="1764" cy="634"/>
              <a:chOff x="12185" y="7102"/>
              <a:chExt cx="1764" cy="634"/>
            </a:xfrm>
            <a:effectLst>
              <a:outerShdw blurRad="50800" dist="38100" dir="2700000" algn="tl" rotWithShape="0">
                <a:prstClr val="black">
                  <a:alpha val="40000"/>
                </a:prstClr>
              </a:outerShdw>
            </a:effectLst>
          </p:grpSpPr>
          <p:sp>
            <p:nvSpPr>
              <p:cNvPr id="55" name="文本框 54"/>
              <p:cNvSpPr txBox="1"/>
              <p:nvPr>
                <p:custDataLst>
                  <p:tags r:id="rId21"/>
                </p:custDataLst>
              </p:nvPr>
            </p:nvSpPr>
            <p:spPr>
              <a:xfrm>
                <a:off x="12185" y="7102"/>
                <a:ext cx="1764" cy="634"/>
              </a:xfrm>
              <a:prstGeom prst="rect">
                <a:avLst/>
              </a:prstGeom>
              <a:solidFill>
                <a:schemeClr val="bg1"/>
              </a:solidFill>
            </p:spPr>
            <p:txBody>
              <a:bodyPr wrap="square" rtlCol="0" anchor="ctr" anchorCtr="0">
                <a:noAutofit/>
              </a:bodyPr>
              <a:p>
                <a:pPr algn="r"/>
                <a:r>
                  <a:rPr lang="zh-CN" altLang="en-US" sz="1200" dirty="0">
                    <a:latin typeface="微软雅黑" panose="020B0503020204020204" pitchFamily="34" charset="-122"/>
                    <a:ea typeface="微软雅黑" panose="020B0503020204020204" pitchFamily="34" charset="-122"/>
                  </a:rPr>
                  <a:t>重建</a:t>
                </a:r>
                <a:endParaRPr lang="zh-CN" altLang="en-US" sz="1200" dirty="0">
                  <a:latin typeface="微软雅黑" panose="020B0503020204020204" pitchFamily="34" charset="-122"/>
                  <a:ea typeface="微软雅黑" panose="020B0503020204020204" pitchFamily="34" charset="-122"/>
                </a:endParaRPr>
              </a:p>
              <a:p>
                <a:pPr algn="r"/>
                <a:r>
                  <a:rPr lang="zh-CN" altLang="en-US" sz="1200" dirty="0">
                    <a:latin typeface="微软雅黑" panose="020B0503020204020204" pitchFamily="34" charset="-122"/>
                    <a:ea typeface="微软雅黑" panose="020B0503020204020204" pitchFamily="34" charset="-122"/>
                  </a:rPr>
                  <a:t>语音</a:t>
                </a:r>
                <a:endParaRPr lang="zh-CN" altLang="en-US" sz="1200" dirty="0">
                  <a:latin typeface="微软雅黑" panose="020B0503020204020204" pitchFamily="34" charset="-122"/>
                  <a:ea typeface="微软雅黑" panose="020B0503020204020204" pitchFamily="34" charset="-122"/>
                </a:endParaRPr>
              </a:p>
            </p:txBody>
          </p:sp>
          <p:graphicFrame>
            <p:nvGraphicFramePr>
              <p:cNvPr id="57" name="对象 56"/>
              <p:cNvGraphicFramePr/>
              <p:nvPr>
                <p:custDataLst>
                  <p:tags r:id="rId22"/>
                </p:custDataLst>
              </p:nvPr>
            </p:nvGraphicFramePr>
            <p:xfrm>
              <a:off x="12185" y="7103"/>
              <a:ext cx="793" cy="633"/>
            </p:xfrm>
            <a:graphic>
              <a:graphicData uri="http://schemas.openxmlformats.org/presentationml/2006/ole">
                <mc:AlternateContent xmlns:mc="http://schemas.openxmlformats.org/markup-compatibility/2006">
                  <mc:Choice xmlns:v="urn:schemas-microsoft-com:vml" Requires="v">
                    <p:oleObj spid="_x0000_s58" name="" r:id="rId23" imgW="1497330" imgH="712470" progId="Paint.Picture">
                      <p:embed/>
                    </p:oleObj>
                  </mc:Choice>
                  <mc:Fallback>
                    <p:oleObj name="" r:id="rId23" imgW="1497330" imgH="712470" progId="Paint.Picture">
                      <p:embed/>
                      <p:pic>
                        <p:nvPicPr>
                          <p:cNvPr id="0" name="对象 29"/>
                          <p:cNvPicPr/>
                          <p:nvPr/>
                        </p:nvPicPr>
                        <p:blipFill>
                          <a:blip r:embed="rId12"/>
                          <a:stretch>
                            <a:fillRect/>
                          </a:stretch>
                        </p:blipFill>
                        <p:spPr>
                          <a:xfrm>
                            <a:off x="12185" y="7103"/>
                            <a:ext cx="793" cy="633"/>
                          </a:xfrm>
                          <a:prstGeom prst="rect">
                            <a:avLst/>
                          </a:prstGeom>
                        </p:spPr>
                      </p:pic>
                    </p:oleObj>
                  </mc:Fallback>
                </mc:AlternateContent>
              </a:graphicData>
            </a:graphic>
          </p:graphicFrame>
        </p:grpSp>
        <p:cxnSp>
          <p:nvCxnSpPr>
            <p:cNvPr id="59" name="直接箭头连接符 58"/>
            <p:cNvCxnSpPr/>
            <p:nvPr>
              <p:custDataLst>
                <p:tags r:id="rId24"/>
              </p:custDataLst>
            </p:nvPr>
          </p:nvCxnSpPr>
          <p:spPr>
            <a:xfrm>
              <a:off x="6916" y="9056"/>
              <a:ext cx="669" cy="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肘形连接符 59"/>
            <p:cNvCxnSpPr>
              <a:endCxn id="50" idx="1"/>
            </p:cNvCxnSpPr>
            <p:nvPr>
              <p:custDataLst>
                <p:tags r:id="rId25"/>
              </p:custDataLst>
            </p:nvPr>
          </p:nvCxnSpPr>
          <p:spPr>
            <a:xfrm flipV="1">
              <a:off x="8746" y="8638"/>
              <a:ext cx="626" cy="419"/>
            </a:xfrm>
            <a:prstGeom prst="bentConnector3">
              <a:avLst>
                <a:gd name="adj1" fmla="val 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1" name="肘形连接符 60"/>
            <p:cNvCxnSpPr>
              <a:endCxn id="51" idx="1"/>
            </p:cNvCxnSpPr>
            <p:nvPr>
              <p:custDataLst>
                <p:tags r:id="rId26"/>
              </p:custDataLst>
            </p:nvPr>
          </p:nvCxnSpPr>
          <p:spPr>
            <a:xfrm>
              <a:off x="8746" y="9057"/>
              <a:ext cx="625" cy="400"/>
            </a:xfrm>
            <a:prstGeom prst="bentConnector3">
              <a:avLst>
                <a:gd name="adj1" fmla="val 5008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custDataLst>
                <p:tags r:id="rId27"/>
              </p:custDataLst>
            </p:nvPr>
          </p:nvCxnSpPr>
          <p:spPr>
            <a:xfrm>
              <a:off x="10684" y="8638"/>
              <a:ext cx="454" cy="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p:cNvCxnSpPr/>
            <p:nvPr>
              <p:custDataLst>
                <p:tags r:id="rId28"/>
              </p:custDataLst>
            </p:nvPr>
          </p:nvCxnSpPr>
          <p:spPr>
            <a:xfrm>
              <a:off x="10680" y="9457"/>
              <a:ext cx="454" cy="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4" name="矩形 63"/>
            <p:cNvSpPr/>
            <p:nvPr>
              <p:custDataLst>
                <p:tags r:id="rId29"/>
              </p:custDataLst>
            </p:nvPr>
          </p:nvSpPr>
          <p:spPr>
            <a:xfrm>
              <a:off x="4958" y="9059"/>
              <a:ext cx="846" cy="1060"/>
            </a:xfrm>
            <a:prstGeom prst="rect">
              <a:avLst/>
            </a:prstGeom>
            <a:solidFill>
              <a:schemeClr val="accent4">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dirty="0">
                  <a:solidFill>
                    <a:schemeClr val="tx1"/>
                  </a:solidFill>
                  <a:latin typeface="微软雅黑" panose="020B0503020204020204" pitchFamily="34" charset="-122"/>
                  <a:ea typeface="微软雅黑" panose="020B0503020204020204" pitchFamily="34" charset="-122"/>
                </a:rPr>
                <a:t>重建</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grpSp>
      <p:sp>
        <p:nvSpPr>
          <p:cNvPr id="26" name="文本框 25"/>
          <p:cNvSpPr txBox="1"/>
          <p:nvPr>
            <p:custDataLst>
              <p:tags r:id="rId30"/>
            </p:custDataLst>
          </p:nvPr>
        </p:nvSpPr>
        <p:spPr>
          <a:xfrm>
            <a:off x="374650" y="3418840"/>
            <a:ext cx="330835" cy="1203960"/>
          </a:xfrm>
          <a:prstGeom prst="rect">
            <a:avLst/>
          </a:prstGeom>
          <a:noFill/>
        </p:spPr>
        <p:txBody>
          <a:bodyPr wrap="square" rtlCol="0">
            <a:noAutofit/>
          </a:bodyPr>
          <a:p>
            <a:pPr algn="ctr"/>
            <a:r>
              <a:rPr lang="zh-CN" altLang="en-US" sz="2400"/>
              <a:t>侧信道攻击</a:t>
            </a:r>
            <a:endParaRPr lang="zh-CN" altLang="en-US" sz="2400"/>
          </a:p>
        </p:txBody>
      </p:sp>
      <p:sp>
        <p:nvSpPr>
          <p:cNvPr id="30" name="圆角矩形 29"/>
          <p:cNvSpPr/>
          <p:nvPr>
            <p:custDataLst>
              <p:tags r:id="rId31"/>
            </p:custDataLst>
          </p:nvPr>
        </p:nvSpPr>
        <p:spPr>
          <a:xfrm>
            <a:off x="9949180" y="2899410"/>
            <a:ext cx="2380615" cy="4641850"/>
          </a:xfrm>
          <a:prstGeom prst="roundRect">
            <a:avLst>
              <a:gd name="adj" fmla="val 4035"/>
            </a:avLst>
          </a:prstGeom>
          <a:solidFill>
            <a:srgbClr val="9DC3E6"/>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32" name="文本框 31"/>
          <p:cNvSpPr txBox="1"/>
          <p:nvPr>
            <p:custDataLst>
              <p:tags r:id="rId32"/>
            </p:custDataLst>
          </p:nvPr>
        </p:nvSpPr>
        <p:spPr>
          <a:xfrm>
            <a:off x="10309860" y="3415030"/>
            <a:ext cx="330835" cy="2292985"/>
          </a:xfrm>
          <a:prstGeom prst="rect">
            <a:avLst/>
          </a:prstGeom>
          <a:noFill/>
        </p:spPr>
        <p:txBody>
          <a:bodyPr wrap="square" rtlCol="0">
            <a:noAutofit/>
          </a:bodyPr>
          <a:p>
            <a:pPr algn="ctr"/>
            <a:r>
              <a:rPr lang="zh-CN" altLang="en-US" sz="2400">
                <a:sym typeface="+mn-ea"/>
              </a:rPr>
              <a:t>在线群组会话场景</a:t>
            </a:r>
            <a:endParaRPr lang="zh-CN" altLang="en-US" sz="2400"/>
          </a:p>
        </p:txBody>
      </p:sp>
      <p:sp>
        <p:nvSpPr>
          <p:cNvPr id="33" name="圆角矩形 32"/>
          <p:cNvSpPr/>
          <p:nvPr>
            <p:custDataLst>
              <p:tags r:id="rId33"/>
            </p:custDataLst>
          </p:nvPr>
        </p:nvSpPr>
        <p:spPr>
          <a:xfrm>
            <a:off x="11087735" y="2899410"/>
            <a:ext cx="1784350" cy="4641850"/>
          </a:xfrm>
          <a:prstGeom prst="roundRect">
            <a:avLst>
              <a:gd name="adj" fmla="val 4035"/>
            </a:avLst>
          </a:prstGeom>
          <a:solidFill>
            <a:srgbClr val="DBCBE7"/>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34" name="文本框 33"/>
          <p:cNvSpPr txBox="1"/>
          <p:nvPr>
            <p:custDataLst>
              <p:tags r:id="rId34"/>
            </p:custDataLst>
          </p:nvPr>
        </p:nvSpPr>
        <p:spPr>
          <a:xfrm>
            <a:off x="11448415" y="3415030"/>
            <a:ext cx="330835" cy="2292985"/>
          </a:xfrm>
          <a:prstGeom prst="rect">
            <a:avLst/>
          </a:prstGeom>
          <a:noFill/>
        </p:spPr>
        <p:txBody>
          <a:bodyPr wrap="square" rtlCol="0">
            <a:noAutofit/>
          </a:bodyPr>
          <a:p>
            <a:pPr algn="ctr"/>
            <a:r>
              <a:rPr lang="zh-CN" altLang="en-US" sz="2400">
                <a:sym typeface="+mn-ea"/>
              </a:rPr>
              <a:t>多人群组会话识别</a:t>
            </a:r>
            <a:endParaRPr lang="zh-CN" altLang="en-US" sz="2400"/>
          </a:p>
        </p:txBody>
      </p:sp>
      <p:sp>
        <p:nvSpPr>
          <p:cNvPr id="66" name="文本框 65"/>
          <p:cNvSpPr txBox="1"/>
          <p:nvPr>
            <p:custDataLst>
              <p:tags r:id="rId35"/>
            </p:custDataLst>
          </p:nvPr>
        </p:nvSpPr>
        <p:spPr>
          <a:xfrm>
            <a:off x="1480185" y="3424555"/>
            <a:ext cx="330835" cy="1203960"/>
          </a:xfrm>
          <a:prstGeom prst="rect">
            <a:avLst/>
          </a:prstGeom>
          <a:noFill/>
        </p:spPr>
        <p:txBody>
          <a:bodyPr wrap="square" rtlCol="0">
            <a:noAutofit/>
          </a:bodyPr>
          <a:p>
            <a:pPr algn="ctr"/>
            <a:r>
              <a:rPr lang="zh-CN" altLang="en-US" sz="2400">
                <a:sym typeface="+mn-ea"/>
              </a:rPr>
              <a:t>以往工作局限性</a:t>
            </a:r>
            <a:endParaRPr lang="zh-CN" altLang="en-US" sz="2400"/>
          </a:p>
        </p:txBody>
      </p:sp>
      <p:sp>
        <p:nvSpPr>
          <p:cNvPr id="67" name="文本框 66"/>
          <p:cNvSpPr txBox="1"/>
          <p:nvPr>
            <p:custDataLst>
              <p:tags r:id="rId36"/>
            </p:custDataLst>
          </p:nvPr>
        </p:nvSpPr>
        <p:spPr>
          <a:xfrm>
            <a:off x="635" y="846455"/>
            <a:ext cx="12191365" cy="645160"/>
          </a:xfrm>
          <a:prstGeom prst="rect">
            <a:avLst/>
          </a:prstGeom>
          <a:noFill/>
        </p:spPr>
        <p:txBody>
          <a:bodyPr wrap="square" rtlCol="0">
            <a:spAutoFit/>
          </a:bodyPr>
          <a:p>
            <a:pPr algn="ctr"/>
            <a:r>
              <a:rPr lang="zh-CN" altLang="en-US" sz="3600" b="1" spc="100" dirty="0">
                <a:solidFill>
                  <a:schemeClr val="tx1"/>
                </a:solidFill>
                <a:uFillTx/>
                <a:latin typeface="微软雅黑" panose="020B0503020204020204" pitchFamily="34" charset="-122"/>
                <a:ea typeface="微软雅黑" panose="020B0503020204020204" pitchFamily="34" charset="-122"/>
              </a:rPr>
              <a:t>多源传感器融合的群组会话识别研究</a:t>
            </a:r>
            <a:endParaRPr lang="zh-CN" altLang="en-US" sz="3600" b="1" spc="100" dirty="0">
              <a:solidFill>
                <a:schemeClr val="tx1"/>
              </a:solidFill>
              <a:uFillTx/>
              <a:latin typeface="微软雅黑" panose="020B0503020204020204" pitchFamily="34" charset="-122"/>
              <a:ea typeface="微软雅黑" panose="020B0503020204020204" pitchFamily="34" charset="-122"/>
            </a:endParaRPr>
          </a:p>
        </p:txBody>
      </p:sp>
      <p:grpSp>
        <p:nvGrpSpPr>
          <p:cNvPr id="68" name="组合 67"/>
          <p:cNvGrpSpPr/>
          <p:nvPr/>
        </p:nvGrpSpPr>
        <p:grpSpPr>
          <a:xfrm>
            <a:off x="-1" y="164705"/>
            <a:ext cx="12192000" cy="313322"/>
            <a:chOff x="-1" y="164705"/>
            <a:chExt cx="12192000" cy="313322"/>
          </a:xfrm>
        </p:grpSpPr>
        <p:sp>
          <p:nvSpPr>
            <p:cNvPr id="69" name="矩形 68"/>
            <p:cNvSpPr/>
            <p:nvPr>
              <p:custDataLst>
                <p:tags r:id="rId37"/>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70" name="矩形 69"/>
            <p:cNvSpPr/>
            <p:nvPr>
              <p:custDataLst>
                <p:tags r:id="rId38"/>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71" name="组合 70"/>
            <p:cNvGrpSpPr/>
            <p:nvPr/>
          </p:nvGrpSpPr>
          <p:grpSpPr>
            <a:xfrm>
              <a:off x="754602" y="164705"/>
              <a:ext cx="6564713" cy="313322"/>
              <a:chOff x="650084" y="1233945"/>
              <a:chExt cx="6564713" cy="313322"/>
            </a:xfrm>
          </p:grpSpPr>
          <p:cxnSp>
            <p:nvCxnSpPr>
              <p:cNvPr id="72" name="直接连接符 71"/>
              <p:cNvCxnSpPr/>
              <p:nvPr>
                <p:custDataLst>
                  <p:tags r:id="rId39"/>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73" name="矩形: 圆角 17"/>
              <p:cNvSpPr/>
              <p:nvPr>
                <p:custDataLst>
                  <p:tags r:id="rId40"/>
                </p:custDataLst>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研究背景</a:t>
                </a:r>
                <a:endParaRPr lang="zh-CN" altLang="en-US" sz="1600" b="1" dirty="0">
                  <a:latin typeface="微软雅黑" panose="020B0503020204020204" pitchFamily="34" charset="-122"/>
                  <a:ea typeface="微软雅黑" panose="020B0503020204020204" pitchFamily="34" charset="-122"/>
                </a:endParaRPr>
              </a:p>
            </p:txBody>
          </p:sp>
          <p:sp>
            <p:nvSpPr>
              <p:cNvPr id="74" name="矩形: 圆角 38"/>
              <p:cNvSpPr/>
              <p:nvPr>
                <p:custDataLst>
                  <p:tags r:id="rId41"/>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5" name="矩形: 圆角 43"/>
              <p:cNvSpPr/>
              <p:nvPr>
                <p:custDataLst>
                  <p:tags r:id="rId42"/>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6" name="矩形: 圆角 44"/>
              <p:cNvSpPr/>
              <p:nvPr>
                <p:custDataLst>
                  <p:tags r:id="rId43"/>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a:t>
                </a: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7" name="矩形: 圆角 45"/>
              <p:cNvSpPr/>
              <p:nvPr>
                <p:custDataLst>
                  <p:tags r:id="rId44"/>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78" name="灯片编号占位符 77"/>
          <p:cNvSpPr>
            <a:spLocks noGrp="1"/>
          </p:cNvSpPr>
          <p:nvPr>
            <p:ph type="sldNum" sz="quarter" idx="12"/>
            <p:custDataLst>
              <p:tags r:id="rId45"/>
            </p:custDataLst>
          </p:nvPr>
        </p:nvSpPr>
        <p:spPr/>
        <p:txBody>
          <a:bodyPr/>
          <a:p>
            <a:fld id="{9D55DC8D-C4F0-4F0D-B826-92573808DA56}" type="slidenum">
              <a:rPr lang="zh-CN" altLang="en-US"/>
            </a:fld>
            <a:endParaRPr lang="zh-CN" altLang="en-US"/>
          </a:p>
        </p:txBody>
      </p:sp>
      <p:pic>
        <p:nvPicPr>
          <p:cNvPr id="3" name="图片 2"/>
          <p:cNvPicPr>
            <a:picLocks noChangeAspect="1"/>
          </p:cNvPicPr>
          <p:nvPr>
            <p:custDataLst>
              <p:tags r:id="rId46"/>
            </p:custDataLst>
          </p:nvPr>
        </p:nvPicPr>
        <p:blipFill>
          <a:blip r:embed="rId47"/>
          <a:stretch>
            <a:fillRect/>
          </a:stretch>
        </p:blipFill>
        <p:spPr>
          <a:xfrm>
            <a:off x="2362200" y="3717925"/>
            <a:ext cx="7467600" cy="11239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custDataLst>
              <p:tags r:id="rId1"/>
            </p:custDataLst>
          </p:nvPr>
        </p:nvSpPr>
        <p:spPr>
          <a:xfrm>
            <a:off x="0" y="2903220"/>
            <a:ext cx="12432665" cy="4641850"/>
          </a:xfrm>
          <a:prstGeom prst="roundRect">
            <a:avLst>
              <a:gd name="adj" fmla="val 4035"/>
            </a:avLst>
          </a:prstGeom>
          <a:solidFill>
            <a:schemeClr val="accent6">
              <a:lumMod val="40000"/>
              <a:lumOff val="60000"/>
            </a:schemeClr>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1" name="圆角矩形 20"/>
          <p:cNvSpPr/>
          <p:nvPr>
            <p:custDataLst>
              <p:tags r:id="rId2"/>
            </p:custDataLst>
          </p:nvPr>
        </p:nvSpPr>
        <p:spPr>
          <a:xfrm>
            <a:off x="1106170" y="2908935"/>
            <a:ext cx="11650980" cy="4641850"/>
          </a:xfrm>
          <a:prstGeom prst="roundRect">
            <a:avLst>
              <a:gd name="adj" fmla="val 4035"/>
            </a:avLst>
          </a:prstGeom>
          <a:solidFill>
            <a:schemeClr val="accent4">
              <a:lumMod val="40000"/>
              <a:lumOff val="60000"/>
            </a:schemeClr>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8" name="圆角矩形 27"/>
          <p:cNvSpPr/>
          <p:nvPr>
            <p:custDataLst>
              <p:tags r:id="rId3"/>
            </p:custDataLst>
          </p:nvPr>
        </p:nvSpPr>
        <p:spPr>
          <a:xfrm>
            <a:off x="2209165" y="2908935"/>
            <a:ext cx="10471785" cy="4641850"/>
          </a:xfrm>
          <a:prstGeom prst="roundRect">
            <a:avLst>
              <a:gd name="adj" fmla="val 4035"/>
            </a:avLst>
          </a:prstGeom>
          <a:solidFill>
            <a:srgbClr val="9DC3E6"/>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7" name="文本框 16"/>
          <p:cNvSpPr txBox="1"/>
          <p:nvPr>
            <p:custDataLst>
              <p:tags r:id="rId4"/>
            </p:custDataLst>
          </p:nvPr>
        </p:nvSpPr>
        <p:spPr>
          <a:xfrm>
            <a:off x="341948" y="1722120"/>
            <a:ext cx="11508740" cy="403225"/>
          </a:xfrm>
          <a:prstGeom prst="roundRect">
            <a:avLst>
              <a:gd name="adj" fmla="val 50000"/>
            </a:avLst>
          </a:prstGeom>
          <a:solidFill>
            <a:schemeClr val="bg1">
              <a:lumMod val="75000"/>
            </a:schemeClr>
          </a:solidFill>
          <a:ln>
            <a:noFill/>
          </a:ln>
        </p:spPr>
        <p:txBody>
          <a:bodyPr wrap="square" rtlCol="0" anchor="ctr" anchorCtr="0">
            <a:noAutofit/>
          </a:bodyPr>
          <a:p>
            <a:pPr marL="0" indent="0" algn="ctr" latinLnBrk="0">
              <a:lnSpc>
                <a:spcPct val="110000"/>
              </a:lnSpc>
              <a:buFont typeface="Wingdings" panose="05000000000000000000" charset="0"/>
              <a:buNone/>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针对在线群组会话场景，使用多源运动传感器进行语音侧信道攻击，实现多人群组会话识别</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cxnSp>
        <p:nvCxnSpPr>
          <p:cNvPr id="20" name="直接连接符 19"/>
          <p:cNvCxnSpPr/>
          <p:nvPr>
            <p:custDataLst>
              <p:tags r:id="rId5"/>
            </p:custDataLst>
          </p:nvPr>
        </p:nvCxnSpPr>
        <p:spPr>
          <a:xfrm>
            <a:off x="1105218" y="1560195"/>
            <a:ext cx="9982200" cy="0"/>
          </a:xfrm>
          <a:prstGeom prst="line">
            <a:avLst/>
          </a:prstGeom>
          <a:ln w="28575">
            <a:solidFill>
              <a:schemeClr val="tx1"/>
            </a:solidFill>
          </a:ln>
        </p:spPr>
        <p:style>
          <a:lnRef idx="3">
            <a:schemeClr val="accent1"/>
          </a:lnRef>
          <a:fillRef idx="0">
            <a:srgbClr val="FFFFFF"/>
          </a:fillRef>
          <a:effectRef idx="0">
            <a:srgbClr val="FFFFFF"/>
          </a:effectRef>
          <a:fontRef idx="minor">
            <a:schemeClr val="tx1"/>
          </a:fontRef>
        </p:style>
      </p:cxnSp>
      <p:sp>
        <p:nvSpPr>
          <p:cNvPr id="25" name="文本框 24"/>
          <p:cNvSpPr txBox="1"/>
          <p:nvPr>
            <p:custDataLst>
              <p:tags r:id="rId6"/>
            </p:custDataLst>
          </p:nvPr>
        </p:nvSpPr>
        <p:spPr>
          <a:xfrm>
            <a:off x="3730625" y="3086735"/>
            <a:ext cx="4313555" cy="531495"/>
          </a:xfrm>
          <a:prstGeom prst="rect">
            <a:avLst/>
          </a:prstGeom>
          <a:noFill/>
        </p:spPr>
        <p:txBody>
          <a:bodyPr wrap="square" rtlCol="0">
            <a:noAutofit/>
          </a:bodyPr>
          <a:p>
            <a:r>
              <a:rPr lang="zh-CN" altLang="en-US" sz="3200" b="1">
                <a:latin typeface="钉钉进步体" panose="00020600040101010101" charset="-122"/>
                <a:ea typeface="钉钉进步体" panose="00020600040101010101" charset="-122"/>
              </a:rPr>
              <a:t>在线群组会话场景</a:t>
            </a:r>
            <a:endParaRPr lang="zh-CN" altLang="en-US" sz="3200" b="1">
              <a:latin typeface="钉钉进步体" panose="00020600040101010101" charset="-122"/>
              <a:ea typeface="钉钉进步体" panose="00020600040101010101" charset="-122"/>
            </a:endParaRPr>
          </a:p>
        </p:txBody>
      </p:sp>
      <p:sp>
        <p:nvSpPr>
          <p:cNvPr id="27" name="圆角矩形 26"/>
          <p:cNvSpPr/>
          <p:nvPr>
            <p:custDataLst>
              <p:tags r:id="rId7"/>
            </p:custDataLst>
          </p:nvPr>
        </p:nvSpPr>
        <p:spPr>
          <a:xfrm>
            <a:off x="11087735" y="2899410"/>
            <a:ext cx="1784350" cy="4641850"/>
          </a:xfrm>
          <a:prstGeom prst="roundRect">
            <a:avLst>
              <a:gd name="adj" fmla="val 4035"/>
            </a:avLst>
          </a:prstGeom>
          <a:solidFill>
            <a:srgbClr val="DBCBE7"/>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31" name="文本框 30"/>
          <p:cNvSpPr txBox="1"/>
          <p:nvPr>
            <p:custDataLst>
              <p:tags r:id="rId8"/>
            </p:custDataLst>
          </p:nvPr>
        </p:nvSpPr>
        <p:spPr>
          <a:xfrm>
            <a:off x="11448415" y="3415030"/>
            <a:ext cx="330835" cy="2292985"/>
          </a:xfrm>
          <a:prstGeom prst="rect">
            <a:avLst/>
          </a:prstGeom>
          <a:noFill/>
        </p:spPr>
        <p:txBody>
          <a:bodyPr wrap="square" rtlCol="0">
            <a:noAutofit/>
          </a:bodyPr>
          <a:p>
            <a:pPr algn="ctr"/>
            <a:r>
              <a:rPr lang="zh-CN" altLang="en-US" sz="2400">
                <a:sym typeface="+mn-ea"/>
              </a:rPr>
              <a:t>多人群组会话识别</a:t>
            </a:r>
            <a:endParaRPr lang="zh-CN" altLang="en-US" sz="2400"/>
          </a:p>
        </p:txBody>
      </p:sp>
      <p:sp>
        <p:nvSpPr>
          <p:cNvPr id="10" name="文本框 9"/>
          <p:cNvSpPr txBox="1"/>
          <p:nvPr>
            <p:custDataLst>
              <p:tags r:id="rId9"/>
            </p:custDataLst>
          </p:nvPr>
        </p:nvSpPr>
        <p:spPr>
          <a:xfrm>
            <a:off x="1480185" y="3424555"/>
            <a:ext cx="330835" cy="1203960"/>
          </a:xfrm>
          <a:prstGeom prst="rect">
            <a:avLst/>
          </a:prstGeom>
          <a:noFill/>
        </p:spPr>
        <p:txBody>
          <a:bodyPr wrap="square" rtlCol="0">
            <a:noAutofit/>
          </a:bodyPr>
          <a:p>
            <a:pPr algn="ctr"/>
            <a:r>
              <a:rPr lang="zh-CN" altLang="en-US" sz="2400">
                <a:sym typeface="+mn-ea"/>
              </a:rPr>
              <a:t>以往工作局限性</a:t>
            </a:r>
            <a:endParaRPr lang="zh-CN" altLang="en-US" sz="2400"/>
          </a:p>
        </p:txBody>
      </p:sp>
      <p:sp>
        <p:nvSpPr>
          <p:cNvPr id="22" name="文本框 21"/>
          <p:cNvSpPr txBox="1"/>
          <p:nvPr>
            <p:custDataLst>
              <p:tags r:id="rId10"/>
            </p:custDataLst>
          </p:nvPr>
        </p:nvSpPr>
        <p:spPr>
          <a:xfrm>
            <a:off x="374650" y="3418840"/>
            <a:ext cx="330835" cy="1203960"/>
          </a:xfrm>
          <a:prstGeom prst="rect">
            <a:avLst/>
          </a:prstGeom>
          <a:noFill/>
        </p:spPr>
        <p:txBody>
          <a:bodyPr wrap="square" rtlCol="0">
            <a:noAutofit/>
          </a:bodyPr>
          <a:p>
            <a:pPr algn="ctr"/>
            <a:r>
              <a:rPr lang="zh-CN" altLang="en-US" sz="2400"/>
              <a:t>侧信道攻击</a:t>
            </a:r>
            <a:endParaRPr lang="zh-CN" altLang="en-US" sz="2400"/>
          </a:p>
        </p:txBody>
      </p:sp>
      <p:sp>
        <p:nvSpPr>
          <p:cNvPr id="19" name="文本框 18"/>
          <p:cNvSpPr txBox="1"/>
          <p:nvPr>
            <p:custDataLst>
              <p:tags r:id="rId11"/>
            </p:custDataLst>
          </p:nvPr>
        </p:nvSpPr>
        <p:spPr>
          <a:xfrm>
            <a:off x="2596515" y="3424555"/>
            <a:ext cx="330835" cy="1203960"/>
          </a:xfrm>
          <a:prstGeom prst="rect">
            <a:avLst/>
          </a:prstGeom>
          <a:noFill/>
        </p:spPr>
        <p:txBody>
          <a:bodyPr wrap="square" rtlCol="0">
            <a:noAutofit/>
          </a:bodyPr>
          <a:p>
            <a:pPr algn="ctr"/>
            <a:r>
              <a:rPr lang="zh-CN" altLang="en-US" sz="2400">
                <a:sym typeface="+mn-ea"/>
              </a:rPr>
              <a:t>在线群组会话场景</a:t>
            </a:r>
            <a:endParaRPr lang="zh-CN" altLang="en-US" sz="2400"/>
          </a:p>
        </p:txBody>
      </p:sp>
      <p:sp>
        <p:nvSpPr>
          <p:cNvPr id="6" name="文本框 5"/>
          <p:cNvSpPr txBox="1"/>
          <p:nvPr>
            <p:custDataLst>
              <p:tags r:id="rId12"/>
            </p:custDataLst>
          </p:nvPr>
        </p:nvSpPr>
        <p:spPr>
          <a:xfrm>
            <a:off x="635" y="846455"/>
            <a:ext cx="12191365" cy="645160"/>
          </a:xfrm>
          <a:prstGeom prst="rect">
            <a:avLst/>
          </a:prstGeom>
          <a:noFill/>
        </p:spPr>
        <p:txBody>
          <a:bodyPr wrap="square" rtlCol="0">
            <a:spAutoFit/>
          </a:bodyPr>
          <a:p>
            <a:pPr algn="ctr"/>
            <a:r>
              <a:rPr lang="zh-CN" altLang="en-US" sz="3600" b="1" spc="100" dirty="0">
                <a:solidFill>
                  <a:schemeClr val="tx1"/>
                </a:solidFill>
                <a:uFillTx/>
                <a:latin typeface="微软雅黑" panose="020B0503020204020204" pitchFamily="34" charset="-122"/>
                <a:ea typeface="微软雅黑" panose="020B0503020204020204" pitchFamily="34" charset="-122"/>
              </a:rPr>
              <a:t>多源传感器融合的群组会话识别研究</a:t>
            </a:r>
            <a:endParaRPr lang="zh-CN" altLang="en-US" sz="3600" b="1" spc="100" dirty="0">
              <a:solidFill>
                <a:schemeClr val="tx1"/>
              </a:solidFill>
              <a:uFillTx/>
              <a:latin typeface="微软雅黑" panose="020B0503020204020204" pitchFamily="34" charset="-122"/>
              <a:ea typeface="微软雅黑" panose="020B0503020204020204" pitchFamily="34" charset="-122"/>
            </a:endParaRPr>
          </a:p>
        </p:txBody>
      </p:sp>
      <p:grpSp>
        <p:nvGrpSpPr>
          <p:cNvPr id="7" name="组合 6"/>
          <p:cNvGrpSpPr/>
          <p:nvPr/>
        </p:nvGrpSpPr>
        <p:grpSpPr>
          <a:xfrm>
            <a:off x="-1" y="164705"/>
            <a:ext cx="12192000" cy="313322"/>
            <a:chOff x="-1" y="164705"/>
            <a:chExt cx="12192000" cy="313322"/>
          </a:xfrm>
        </p:grpSpPr>
        <p:sp>
          <p:nvSpPr>
            <p:cNvPr id="8" name="矩形 7"/>
            <p:cNvSpPr/>
            <p:nvPr>
              <p:custDataLst>
                <p:tags r:id="rId13"/>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9" name="矩形 8"/>
            <p:cNvSpPr/>
            <p:nvPr>
              <p:custDataLst>
                <p:tags r:id="rId14"/>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13" name="组合 12"/>
            <p:cNvGrpSpPr/>
            <p:nvPr/>
          </p:nvGrpSpPr>
          <p:grpSpPr>
            <a:xfrm>
              <a:off x="754602" y="164705"/>
              <a:ext cx="6564713" cy="313322"/>
              <a:chOff x="650084" y="1233945"/>
              <a:chExt cx="6564713" cy="313322"/>
            </a:xfrm>
          </p:grpSpPr>
          <p:cxnSp>
            <p:nvCxnSpPr>
              <p:cNvPr id="14" name="直接连接符 13"/>
              <p:cNvCxnSpPr/>
              <p:nvPr>
                <p:custDataLst>
                  <p:tags r:id="rId15"/>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5" name="矩形: 圆角 17"/>
              <p:cNvSpPr/>
              <p:nvPr>
                <p:custDataLst>
                  <p:tags r:id="rId16"/>
                </p:custDataLst>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研究背景</a:t>
                </a:r>
                <a:endParaRPr lang="zh-CN" altLang="en-US" sz="1600" b="1" dirty="0">
                  <a:latin typeface="微软雅黑" panose="020B0503020204020204" pitchFamily="34" charset="-122"/>
                  <a:ea typeface="微软雅黑" panose="020B0503020204020204" pitchFamily="34" charset="-122"/>
                </a:endParaRPr>
              </a:p>
            </p:txBody>
          </p:sp>
          <p:sp>
            <p:nvSpPr>
              <p:cNvPr id="23" name="矩形: 圆角 38"/>
              <p:cNvSpPr/>
              <p:nvPr>
                <p:custDataLst>
                  <p:tags r:id="rId17"/>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4" name="矩形: 圆角 43"/>
              <p:cNvSpPr/>
              <p:nvPr>
                <p:custDataLst>
                  <p:tags r:id="rId18"/>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6" name="矩形: 圆角 44"/>
              <p:cNvSpPr/>
              <p:nvPr>
                <p:custDataLst>
                  <p:tags r:id="rId19"/>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a:t>
                </a: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9" name="矩形: 圆角 45"/>
              <p:cNvSpPr/>
              <p:nvPr>
                <p:custDataLst>
                  <p:tags r:id="rId20"/>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30" name="灯片编号占位符 29"/>
          <p:cNvSpPr>
            <a:spLocks noGrp="1"/>
          </p:cNvSpPr>
          <p:nvPr>
            <p:ph type="sldNum" sz="quarter" idx="12"/>
            <p:custDataLst>
              <p:tags r:id="rId21"/>
            </p:custDataLst>
          </p:nvPr>
        </p:nvSpPr>
        <p:spPr/>
        <p:txBody>
          <a:bodyPr/>
          <a:p>
            <a:fld id="{9D55DC8D-C4F0-4F0D-B826-92573808DA56}" type="slidenum">
              <a:rPr lang="zh-CN" altLang="en-US"/>
            </a:fld>
            <a:endParaRPr lang="zh-CN" altLang="en-US"/>
          </a:p>
        </p:txBody>
      </p:sp>
      <p:grpSp>
        <p:nvGrpSpPr>
          <p:cNvPr id="75" name="组合 74"/>
          <p:cNvGrpSpPr/>
          <p:nvPr/>
        </p:nvGrpSpPr>
        <p:grpSpPr>
          <a:xfrm>
            <a:off x="3679190" y="3862070"/>
            <a:ext cx="2921000" cy="2768600"/>
            <a:chOff x="5794" y="6082"/>
            <a:chExt cx="4600" cy="4360"/>
          </a:xfrm>
        </p:grpSpPr>
        <p:grpSp>
          <p:nvGrpSpPr>
            <p:cNvPr id="51" name="组合 50"/>
            <p:cNvGrpSpPr/>
            <p:nvPr/>
          </p:nvGrpSpPr>
          <p:grpSpPr>
            <a:xfrm rot="0">
              <a:off x="5794" y="6082"/>
              <a:ext cx="4600" cy="3237"/>
              <a:chOff x="6174" y="5983"/>
              <a:chExt cx="4600" cy="3237"/>
            </a:xfrm>
          </p:grpSpPr>
          <p:pic>
            <p:nvPicPr>
              <p:cNvPr id="33" name="图片 32"/>
              <p:cNvPicPr>
                <a:picLocks noChangeAspect="1"/>
              </p:cNvPicPr>
              <p:nvPr>
                <p:custDataLst>
                  <p:tags r:id="rId22"/>
                </p:custDataLst>
              </p:nvPr>
            </p:nvPicPr>
            <p:blipFill>
              <a:blip r:embed="rId23"/>
              <a:stretch>
                <a:fillRect/>
              </a:stretch>
            </p:blipFill>
            <p:spPr>
              <a:xfrm>
                <a:off x="6174" y="5983"/>
                <a:ext cx="4600" cy="3237"/>
              </a:xfrm>
              <a:prstGeom prst="rect">
                <a:avLst/>
              </a:prstGeom>
            </p:spPr>
          </p:pic>
          <p:pic>
            <p:nvPicPr>
              <p:cNvPr id="50" name="图片 49" descr="1(1272)"/>
              <p:cNvPicPr>
                <a:picLocks noChangeAspect="1"/>
              </p:cNvPicPr>
              <p:nvPr>
                <p:custDataLst>
                  <p:tags r:id="rId24"/>
                </p:custDataLst>
              </p:nvPr>
            </p:nvPicPr>
            <p:blipFill>
              <a:blip r:embed="rId25"/>
              <a:srcRect l="2500" t="7450" r="6093" b="6668"/>
              <a:stretch>
                <a:fillRect/>
              </a:stretch>
            </p:blipFill>
            <p:spPr>
              <a:xfrm>
                <a:off x="6175" y="6308"/>
                <a:ext cx="4599" cy="2441"/>
              </a:xfrm>
              <a:prstGeom prst="rect">
                <a:avLst/>
              </a:prstGeom>
            </p:spPr>
          </p:pic>
        </p:grpSp>
        <p:sp>
          <p:nvSpPr>
            <p:cNvPr id="52" name="文本框 51"/>
            <p:cNvSpPr txBox="1"/>
            <p:nvPr/>
          </p:nvSpPr>
          <p:spPr>
            <a:xfrm>
              <a:off x="5795" y="9330"/>
              <a:ext cx="4598" cy="1113"/>
            </a:xfrm>
            <a:prstGeom prst="rect">
              <a:avLst/>
            </a:prstGeom>
            <a:noFill/>
          </p:spPr>
          <p:txBody>
            <a:bodyPr wrap="square" rtlCol="0" anchor="t">
              <a:spAutoFit/>
            </a:bodyPr>
            <a:p>
              <a:pPr algn="ct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在线会议</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pPr algn="ct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腾讯</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钉钉</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/zoom)</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grpSp>
      <p:grpSp>
        <p:nvGrpSpPr>
          <p:cNvPr id="74" name="组合 73"/>
          <p:cNvGrpSpPr/>
          <p:nvPr/>
        </p:nvGrpSpPr>
        <p:grpSpPr>
          <a:xfrm>
            <a:off x="6469380" y="3695700"/>
            <a:ext cx="2477135" cy="2935605"/>
            <a:chOff x="10172" y="5820"/>
            <a:chExt cx="3901" cy="4623"/>
          </a:xfrm>
        </p:grpSpPr>
        <p:grpSp>
          <p:nvGrpSpPr>
            <p:cNvPr id="34" name="组合 33"/>
            <p:cNvGrpSpPr/>
            <p:nvPr/>
          </p:nvGrpSpPr>
          <p:grpSpPr>
            <a:xfrm rot="0">
              <a:off x="11202" y="5820"/>
              <a:ext cx="1842" cy="3499"/>
              <a:chOff x="2715" y="5292"/>
              <a:chExt cx="5400" cy="9433"/>
            </a:xfrm>
          </p:grpSpPr>
          <p:pic>
            <p:nvPicPr>
              <p:cNvPr id="37" name="图片 36" descr="562D7FE74D456415F6914A71208DC9A3"/>
              <p:cNvPicPr>
                <a:picLocks noChangeAspect="1"/>
              </p:cNvPicPr>
              <p:nvPr>
                <p:custDataLst>
                  <p:tags r:id="rId26"/>
                </p:custDataLst>
              </p:nvPr>
            </p:nvPicPr>
            <p:blipFill>
              <a:blip r:embed="rId27"/>
              <a:srcRect b="85491"/>
              <a:stretch>
                <a:fillRect/>
              </a:stretch>
            </p:blipFill>
            <p:spPr>
              <a:xfrm>
                <a:off x="2715" y="5292"/>
                <a:ext cx="5400" cy="1567"/>
              </a:xfrm>
              <a:prstGeom prst="rect">
                <a:avLst/>
              </a:prstGeom>
            </p:spPr>
          </p:pic>
          <p:pic>
            <p:nvPicPr>
              <p:cNvPr id="38" name="图片 37" descr="562D7FE74D456415F6914A71208DC9A3"/>
              <p:cNvPicPr>
                <a:picLocks noChangeAspect="1"/>
              </p:cNvPicPr>
              <p:nvPr>
                <p:custDataLst>
                  <p:tags r:id="rId28"/>
                </p:custDataLst>
              </p:nvPr>
            </p:nvPicPr>
            <p:blipFill>
              <a:blip r:embed="rId27"/>
              <a:srcRect t="26796"/>
              <a:stretch>
                <a:fillRect/>
              </a:stretch>
            </p:blipFill>
            <p:spPr>
              <a:xfrm>
                <a:off x="2715" y="6819"/>
                <a:ext cx="5400" cy="7906"/>
              </a:xfrm>
              <a:prstGeom prst="rect">
                <a:avLst/>
              </a:prstGeom>
            </p:spPr>
          </p:pic>
        </p:grpSp>
        <p:sp>
          <p:nvSpPr>
            <p:cNvPr id="53" name="文本框 52"/>
            <p:cNvSpPr txBox="1"/>
            <p:nvPr/>
          </p:nvSpPr>
          <p:spPr>
            <a:xfrm>
              <a:off x="10172" y="9330"/>
              <a:ext cx="3901" cy="1113"/>
            </a:xfrm>
            <a:prstGeom prst="rect">
              <a:avLst/>
            </a:prstGeom>
            <a:noFill/>
          </p:spPr>
          <p:txBody>
            <a:bodyPr wrap="square" rtlCol="0" anchor="t">
              <a:spAutoFit/>
            </a:bodyPr>
            <a:p>
              <a:pPr algn="ct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语音消息</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pPr algn="ct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微信</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飞书</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/QQ)</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grpSp>
      <p:grpSp>
        <p:nvGrpSpPr>
          <p:cNvPr id="73" name="组合 72"/>
          <p:cNvGrpSpPr/>
          <p:nvPr/>
        </p:nvGrpSpPr>
        <p:grpSpPr>
          <a:xfrm>
            <a:off x="8611870" y="3696335"/>
            <a:ext cx="2476500" cy="2934335"/>
            <a:chOff x="13560" y="5821"/>
            <a:chExt cx="3900" cy="4621"/>
          </a:xfrm>
        </p:grpSpPr>
        <p:grpSp>
          <p:nvGrpSpPr>
            <p:cNvPr id="55" name="组合 54"/>
            <p:cNvGrpSpPr/>
            <p:nvPr/>
          </p:nvGrpSpPr>
          <p:grpSpPr>
            <a:xfrm>
              <a:off x="14590" y="5821"/>
              <a:ext cx="1842" cy="3498"/>
              <a:chOff x="2861" y="452"/>
              <a:chExt cx="6738" cy="13478"/>
            </a:xfrm>
          </p:grpSpPr>
          <p:pic>
            <p:nvPicPr>
              <p:cNvPr id="56" name="图片 55" descr="IMG_4139"/>
              <p:cNvPicPr>
                <a:picLocks noChangeAspect="1"/>
              </p:cNvPicPr>
              <p:nvPr>
                <p:custDataLst>
                  <p:tags r:id="rId29"/>
                </p:custDataLst>
              </p:nvPr>
            </p:nvPicPr>
            <p:blipFill>
              <a:blip r:embed="rId30"/>
              <a:stretch>
                <a:fillRect/>
              </a:stretch>
            </p:blipFill>
            <p:spPr>
              <a:xfrm>
                <a:off x="2861" y="452"/>
                <a:ext cx="6739" cy="13478"/>
              </a:xfrm>
              <a:prstGeom prst="rect">
                <a:avLst/>
              </a:prstGeom>
            </p:spPr>
          </p:pic>
          <p:pic>
            <p:nvPicPr>
              <p:cNvPr id="57" name="图片 56" descr="v2-b3131fee3ee64a6838b9d6f6796e1a4f_b"/>
              <p:cNvPicPr>
                <a:picLocks noChangeAspect="1"/>
              </p:cNvPicPr>
              <p:nvPr>
                <p:custDataLst>
                  <p:tags r:id="rId31"/>
                </p:custDataLst>
              </p:nvPr>
            </p:nvPicPr>
            <p:blipFill>
              <a:blip r:embed="rId32"/>
              <a:stretch>
                <a:fillRect/>
              </a:stretch>
            </p:blipFill>
            <p:spPr>
              <a:xfrm>
                <a:off x="7260" y="4260"/>
                <a:ext cx="1962" cy="1962"/>
              </a:xfrm>
              <a:prstGeom prst="rect">
                <a:avLst/>
              </a:prstGeom>
            </p:spPr>
          </p:pic>
          <p:pic>
            <p:nvPicPr>
              <p:cNvPr id="65" name="图片 64" descr="v2-7e6550a51e57c82f94641f3dab89c274_r"/>
              <p:cNvPicPr>
                <a:picLocks noChangeAspect="1"/>
              </p:cNvPicPr>
              <p:nvPr>
                <p:custDataLst>
                  <p:tags r:id="rId33"/>
                </p:custDataLst>
              </p:nvPr>
            </p:nvPicPr>
            <p:blipFill>
              <a:blip r:embed="rId34"/>
              <a:stretch>
                <a:fillRect/>
              </a:stretch>
            </p:blipFill>
            <p:spPr>
              <a:xfrm>
                <a:off x="7260" y="2298"/>
                <a:ext cx="1962" cy="1962"/>
              </a:xfrm>
              <a:prstGeom prst="rect">
                <a:avLst/>
              </a:prstGeom>
            </p:spPr>
          </p:pic>
          <p:pic>
            <p:nvPicPr>
              <p:cNvPr id="66" name="图片 65" descr="v2-29abc8827e85faa57020c6755e75dd12_r"/>
              <p:cNvPicPr>
                <a:picLocks noChangeAspect="1"/>
              </p:cNvPicPr>
              <p:nvPr>
                <p:custDataLst>
                  <p:tags r:id="rId35"/>
                </p:custDataLst>
              </p:nvPr>
            </p:nvPicPr>
            <p:blipFill>
              <a:blip r:embed="rId36"/>
              <a:stretch>
                <a:fillRect/>
              </a:stretch>
            </p:blipFill>
            <p:spPr>
              <a:xfrm>
                <a:off x="3338" y="4260"/>
                <a:ext cx="1960" cy="1960"/>
              </a:xfrm>
              <a:prstGeom prst="rect">
                <a:avLst/>
              </a:prstGeom>
            </p:spPr>
          </p:pic>
          <p:pic>
            <p:nvPicPr>
              <p:cNvPr id="67" name="图片 66" descr="v2-8edd8818aa9aeb5ba12973d6f101e0f0_b"/>
              <p:cNvPicPr>
                <a:picLocks noChangeAspect="1"/>
              </p:cNvPicPr>
              <p:nvPr>
                <p:custDataLst>
                  <p:tags r:id="rId37"/>
                </p:custDataLst>
              </p:nvPr>
            </p:nvPicPr>
            <p:blipFill>
              <a:blip r:embed="rId38"/>
              <a:stretch>
                <a:fillRect/>
              </a:stretch>
            </p:blipFill>
            <p:spPr>
              <a:xfrm>
                <a:off x="5298" y="2298"/>
                <a:ext cx="1962" cy="1962"/>
              </a:xfrm>
              <a:prstGeom prst="rect">
                <a:avLst/>
              </a:prstGeom>
            </p:spPr>
          </p:pic>
          <p:pic>
            <p:nvPicPr>
              <p:cNvPr id="68" name="图片 67" descr="1111111111111"/>
              <p:cNvPicPr>
                <a:picLocks noChangeAspect="1"/>
              </p:cNvPicPr>
              <p:nvPr>
                <p:custDataLst>
                  <p:tags r:id="rId39"/>
                </p:custDataLst>
              </p:nvPr>
            </p:nvPicPr>
            <p:blipFill>
              <a:blip r:embed="rId40"/>
              <a:stretch>
                <a:fillRect/>
              </a:stretch>
            </p:blipFill>
            <p:spPr>
              <a:xfrm>
                <a:off x="3336" y="2298"/>
                <a:ext cx="1962" cy="1962"/>
              </a:xfrm>
              <a:prstGeom prst="rect">
                <a:avLst/>
              </a:prstGeom>
            </p:spPr>
          </p:pic>
        </p:grpSp>
        <p:sp>
          <p:nvSpPr>
            <p:cNvPr id="72" name="文本框 71"/>
            <p:cNvSpPr txBox="1"/>
            <p:nvPr>
              <p:custDataLst>
                <p:tags r:id="rId41"/>
              </p:custDataLst>
            </p:nvPr>
          </p:nvSpPr>
          <p:spPr>
            <a:xfrm>
              <a:off x="13560" y="9330"/>
              <a:ext cx="3901" cy="1113"/>
            </a:xfrm>
            <a:prstGeom prst="rect">
              <a:avLst/>
            </a:prstGeom>
            <a:noFill/>
          </p:spPr>
          <p:txBody>
            <a:bodyPr wrap="square" rtlCol="0" anchor="t">
              <a:spAutoFit/>
            </a:bodyPr>
            <a:p>
              <a:pPr algn="ct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多人通话</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pPr algn="ct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电话</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微信</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custDataLst>
              <p:tags r:id="rId1"/>
            </p:custDataLst>
          </p:nvPr>
        </p:nvSpPr>
        <p:spPr>
          <a:xfrm>
            <a:off x="0" y="2903220"/>
            <a:ext cx="12432665" cy="4641850"/>
          </a:xfrm>
          <a:prstGeom prst="roundRect">
            <a:avLst>
              <a:gd name="adj" fmla="val 4035"/>
            </a:avLst>
          </a:prstGeom>
          <a:solidFill>
            <a:schemeClr val="accent6">
              <a:lumMod val="40000"/>
              <a:lumOff val="60000"/>
            </a:schemeClr>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1" name="圆角矩形 20"/>
          <p:cNvSpPr/>
          <p:nvPr>
            <p:custDataLst>
              <p:tags r:id="rId2"/>
            </p:custDataLst>
          </p:nvPr>
        </p:nvSpPr>
        <p:spPr>
          <a:xfrm>
            <a:off x="1106170" y="2908935"/>
            <a:ext cx="11574780" cy="4641850"/>
          </a:xfrm>
          <a:prstGeom prst="roundRect">
            <a:avLst>
              <a:gd name="adj" fmla="val 4035"/>
            </a:avLst>
          </a:prstGeom>
          <a:solidFill>
            <a:schemeClr val="accent4">
              <a:lumMod val="40000"/>
              <a:lumOff val="60000"/>
            </a:schemeClr>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8" name="圆角矩形 27"/>
          <p:cNvSpPr/>
          <p:nvPr>
            <p:custDataLst>
              <p:tags r:id="rId3"/>
            </p:custDataLst>
          </p:nvPr>
        </p:nvSpPr>
        <p:spPr>
          <a:xfrm>
            <a:off x="2209165" y="2908935"/>
            <a:ext cx="10471785" cy="4641850"/>
          </a:xfrm>
          <a:prstGeom prst="roundRect">
            <a:avLst>
              <a:gd name="adj" fmla="val 4035"/>
            </a:avLst>
          </a:prstGeom>
          <a:solidFill>
            <a:srgbClr val="9DC3E6"/>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17" name="文本框 16"/>
          <p:cNvSpPr txBox="1"/>
          <p:nvPr>
            <p:custDataLst>
              <p:tags r:id="rId4"/>
            </p:custDataLst>
          </p:nvPr>
        </p:nvSpPr>
        <p:spPr>
          <a:xfrm>
            <a:off x="341948" y="1722120"/>
            <a:ext cx="11508740" cy="403225"/>
          </a:xfrm>
          <a:prstGeom prst="roundRect">
            <a:avLst>
              <a:gd name="adj" fmla="val 50000"/>
            </a:avLst>
          </a:prstGeom>
          <a:solidFill>
            <a:schemeClr val="bg1">
              <a:lumMod val="75000"/>
            </a:schemeClr>
          </a:solidFill>
          <a:ln>
            <a:noFill/>
          </a:ln>
        </p:spPr>
        <p:txBody>
          <a:bodyPr wrap="square" rtlCol="0" anchor="ctr" anchorCtr="0">
            <a:noAutofit/>
          </a:bodyPr>
          <a:p>
            <a:pPr marL="0" indent="0" algn="ctr" latinLnBrk="0">
              <a:lnSpc>
                <a:spcPct val="110000"/>
              </a:lnSpc>
              <a:buFont typeface="Wingdings" panose="05000000000000000000" charset="0"/>
              <a:buNone/>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针对在线群组会话场景，使用多源运动传感器进行语音侧信道攻击，实现多人群组会话识别</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p:txBody>
      </p:sp>
      <p:cxnSp>
        <p:nvCxnSpPr>
          <p:cNvPr id="20" name="直接连接符 19"/>
          <p:cNvCxnSpPr/>
          <p:nvPr>
            <p:custDataLst>
              <p:tags r:id="rId5"/>
            </p:custDataLst>
          </p:nvPr>
        </p:nvCxnSpPr>
        <p:spPr>
          <a:xfrm>
            <a:off x="1105218" y="1560195"/>
            <a:ext cx="9982200" cy="0"/>
          </a:xfrm>
          <a:prstGeom prst="line">
            <a:avLst/>
          </a:prstGeom>
          <a:ln w="28575">
            <a:solidFill>
              <a:schemeClr val="tx1"/>
            </a:solidFill>
          </a:ln>
        </p:spPr>
        <p:style>
          <a:lnRef idx="3">
            <a:schemeClr val="accent1"/>
          </a:lnRef>
          <a:fillRef idx="0">
            <a:srgbClr val="FFFFFF"/>
          </a:fillRef>
          <a:effectRef idx="0">
            <a:srgbClr val="FFFFFF"/>
          </a:effectRef>
          <a:fontRef idx="minor">
            <a:schemeClr val="tx1"/>
          </a:fontRef>
        </p:style>
      </p:cxnSp>
      <p:sp>
        <p:nvSpPr>
          <p:cNvPr id="27" name="圆角矩形 26"/>
          <p:cNvSpPr/>
          <p:nvPr>
            <p:custDataLst>
              <p:tags r:id="rId6"/>
            </p:custDataLst>
          </p:nvPr>
        </p:nvSpPr>
        <p:spPr>
          <a:xfrm>
            <a:off x="3301365" y="2908935"/>
            <a:ext cx="9380220" cy="4641850"/>
          </a:xfrm>
          <a:prstGeom prst="roundRect">
            <a:avLst>
              <a:gd name="adj" fmla="val 4035"/>
            </a:avLst>
          </a:prstGeom>
          <a:solidFill>
            <a:srgbClr val="DBCBE7"/>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31" name="文本框 30"/>
          <p:cNvSpPr txBox="1"/>
          <p:nvPr>
            <p:custDataLst>
              <p:tags r:id="rId7"/>
            </p:custDataLst>
          </p:nvPr>
        </p:nvSpPr>
        <p:spPr>
          <a:xfrm>
            <a:off x="3676015" y="3424555"/>
            <a:ext cx="330835" cy="2292985"/>
          </a:xfrm>
          <a:prstGeom prst="rect">
            <a:avLst/>
          </a:prstGeom>
          <a:noFill/>
        </p:spPr>
        <p:txBody>
          <a:bodyPr wrap="square" rtlCol="0">
            <a:noAutofit/>
          </a:bodyPr>
          <a:p>
            <a:pPr algn="ctr"/>
            <a:r>
              <a:rPr lang="zh-CN" altLang="en-US" sz="2400">
                <a:sym typeface="+mn-ea"/>
              </a:rPr>
              <a:t>多人群组会话识别</a:t>
            </a:r>
            <a:endParaRPr lang="zh-CN" altLang="en-US" sz="2400"/>
          </a:p>
        </p:txBody>
      </p:sp>
      <p:sp>
        <p:nvSpPr>
          <p:cNvPr id="10" name="文本框 9"/>
          <p:cNvSpPr txBox="1"/>
          <p:nvPr>
            <p:custDataLst>
              <p:tags r:id="rId8"/>
            </p:custDataLst>
          </p:nvPr>
        </p:nvSpPr>
        <p:spPr>
          <a:xfrm>
            <a:off x="1480185" y="3424555"/>
            <a:ext cx="330835" cy="1203960"/>
          </a:xfrm>
          <a:prstGeom prst="rect">
            <a:avLst/>
          </a:prstGeom>
          <a:noFill/>
        </p:spPr>
        <p:txBody>
          <a:bodyPr wrap="square" rtlCol="0">
            <a:noAutofit/>
          </a:bodyPr>
          <a:p>
            <a:pPr algn="ctr"/>
            <a:r>
              <a:rPr lang="zh-CN" altLang="en-US" sz="2400">
                <a:sym typeface="+mn-ea"/>
              </a:rPr>
              <a:t>以往工作局限性</a:t>
            </a:r>
            <a:endParaRPr lang="zh-CN" altLang="en-US" sz="2400"/>
          </a:p>
        </p:txBody>
      </p:sp>
      <p:sp>
        <p:nvSpPr>
          <p:cNvPr id="22" name="文本框 21"/>
          <p:cNvSpPr txBox="1"/>
          <p:nvPr>
            <p:custDataLst>
              <p:tags r:id="rId9"/>
            </p:custDataLst>
          </p:nvPr>
        </p:nvSpPr>
        <p:spPr>
          <a:xfrm>
            <a:off x="374650" y="3418840"/>
            <a:ext cx="330835" cy="1203960"/>
          </a:xfrm>
          <a:prstGeom prst="rect">
            <a:avLst/>
          </a:prstGeom>
          <a:noFill/>
        </p:spPr>
        <p:txBody>
          <a:bodyPr wrap="square" rtlCol="0">
            <a:noAutofit/>
          </a:bodyPr>
          <a:p>
            <a:pPr algn="ctr"/>
            <a:r>
              <a:rPr lang="zh-CN" altLang="en-US" sz="2400"/>
              <a:t>侧信道攻击</a:t>
            </a:r>
            <a:endParaRPr lang="zh-CN" altLang="en-US" sz="2400"/>
          </a:p>
        </p:txBody>
      </p:sp>
      <p:sp>
        <p:nvSpPr>
          <p:cNvPr id="19" name="文本框 18"/>
          <p:cNvSpPr txBox="1"/>
          <p:nvPr>
            <p:custDataLst>
              <p:tags r:id="rId10"/>
            </p:custDataLst>
          </p:nvPr>
        </p:nvSpPr>
        <p:spPr>
          <a:xfrm>
            <a:off x="2596515" y="3424555"/>
            <a:ext cx="330835" cy="1203960"/>
          </a:xfrm>
          <a:prstGeom prst="rect">
            <a:avLst/>
          </a:prstGeom>
          <a:noFill/>
        </p:spPr>
        <p:txBody>
          <a:bodyPr wrap="square" rtlCol="0">
            <a:noAutofit/>
          </a:bodyPr>
          <a:p>
            <a:pPr algn="ctr"/>
            <a:r>
              <a:rPr lang="zh-CN" altLang="en-US" sz="2400">
                <a:sym typeface="+mn-ea"/>
              </a:rPr>
              <a:t>在线群组会话场景</a:t>
            </a:r>
            <a:endParaRPr lang="zh-CN" altLang="en-US" sz="2400"/>
          </a:p>
        </p:txBody>
      </p:sp>
      <p:sp>
        <p:nvSpPr>
          <p:cNvPr id="32" name="文本框 31"/>
          <p:cNvSpPr txBox="1"/>
          <p:nvPr>
            <p:custDataLst>
              <p:tags r:id="rId11"/>
            </p:custDataLst>
          </p:nvPr>
        </p:nvSpPr>
        <p:spPr>
          <a:xfrm>
            <a:off x="4594225" y="3886200"/>
            <a:ext cx="7466330" cy="1445260"/>
          </a:xfrm>
          <a:prstGeom prst="rect">
            <a:avLst/>
          </a:prstGeom>
          <a:noFill/>
          <a:ln>
            <a:noFill/>
          </a:ln>
        </p:spPr>
        <p:txBody>
          <a:bodyPr wrap="square" rtlCol="0">
            <a:spAutoFit/>
          </a:bodyPr>
          <a:p>
            <a:pPr marL="342900" indent="-342900" algn="l">
              <a:lnSpc>
                <a:spcPct val="110000"/>
              </a:lnSpc>
              <a:buClr>
                <a:srgbClr val="000000"/>
              </a:buClr>
              <a:buFont typeface="Wingdings" panose="05000000000000000000" charset="0"/>
              <a:buChar char="n"/>
            </a:pP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本研究针对</a:t>
            </a:r>
            <a:r>
              <a:rPr lang="zh-CN" altLang="en-US" sz="2000" b="1" spc="100" dirty="0">
                <a:solidFill>
                  <a:srgbClr val="7030A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多人</a:t>
            </a:r>
            <a:r>
              <a:rPr lang="zh-CN" altLang="en-US" sz="2000" b="1" spc="100" dirty="0">
                <a:solidFill>
                  <a:srgbClr val="7030A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在线群组会话</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场景，有如下创新：</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pPr marL="800100" lvl="1" indent="-342900" algn="l">
              <a:lnSpc>
                <a:spcPct val="110000"/>
              </a:lnSpc>
              <a:buClr>
                <a:srgbClr val="70AD47"/>
              </a:buClr>
              <a:buSzPct val="130000"/>
              <a:buFont typeface="Wingdings" panose="05000000000000000000" charset="0"/>
              <a:buChar char="ü"/>
            </a:pP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 </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使用</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Seq2Seq</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建模传感器</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信号与文本间的映射</a:t>
            </a:r>
            <a:endPar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pPr marL="800100" lvl="1" indent="-342900" algn="l">
              <a:lnSpc>
                <a:spcPct val="110000"/>
              </a:lnSpc>
              <a:buClr>
                <a:srgbClr val="70AD47"/>
              </a:buClr>
              <a:buSzPct val="130000"/>
              <a:buFont typeface="Wingdings" panose="05000000000000000000" charset="0"/>
              <a:buChar char="ü"/>
            </a:pP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 </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实现多人群组</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会话识别，解决</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r>
              <a:rPr lang="zh-CN" altLang="en-US" sz="2000" b="1" spc="100" dirty="0">
                <a:solidFill>
                  <a:srgbClr val="7030A0"/>
                </a:solidFill>
                <a:latin typeface="钉钉进步体" panose="00020600040101010101" charset="-122"/>
                <a:ea typeface="钉钉进步体" panose="00020600040101010101" charset="-122"/>
                <a:cs typeface="钉钉进步体" panose="00020600040101010101" charset="-122"/>
                <a:sym typeface="Arial" panose="020B0604020202020204" pitchFamily="34" charset="0"/>
              </a:rPr>
              <a:t>谁说了什么</a:t>
            </a: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a:t>
            </a:r>
            <a:endPar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endParaRPr>
          </a:p>
          <a:p>
            <a:pPr marL="800100" lvl="1" indent="-342900" algn="l">
              <a:lnSpc>
                <a:spcPct val="110000"/>
              </a:lnSpc>
              <a:buClr>
                <a:srgbClr val="70AD47"/>
              </a:buClr>
              <a:buSzPct val="130000"/>
              <a:buFont typeface="Wingdings" panose="05000000000000000000" charset="0"/>
              <a:buChar char="ü"/>
            </a:pPr>
            <a:r>
              <a:rPr lang="en-US" altLang="zh-CN"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 </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通过</a:t>
            </a:r>
            <a:r>
              <a:rPr lang="zh-CN" altLang="en-US" sz="2000" spc="100" dirty="0">
                <a:latin typeface="钉钉进步体" panose="00020600040101010101" charset="-122"/>
                <a:ea typeface="钉钉进步体" panose="00020600040101010101" charset="-122"/>
                <a:cs typeface="钉钉进步体" panose="00020600040101010101" charset="-122"/>
                <a:sym typeface="Arial" panose="020B0604020202020204" pitchFamily="34" charset="0"/>
              </a:rPr>
              <a:t>领域自适应，实现跨设备跨说话人高效适配</a:t>
            </a:r>
            <a:endParaRPr lang="zh-CN" altLang="en-US"/>
          </a:p>
        </p:txBody>
      </p:sp>
      <p:grpSp>
        <p:nvGrpSpPr>
          <p:cNvPr id="33" name="组合 32"/>
          <p:cNvGrpSpPr/>
          <p:nvPr/>
        </p:nvGrpSpPr>
        <p:grpSpPr>
          <a:xfrm>
            <a:off x="4580255" y="5461000"/>
            <a:ext cx="6630035" cy="1367155"/>
            <a:chOff x="7520" y="8496"/>
            <a:chExt cx="10441" cy="2153"/>
          </a:xfrm>
        </p:grpSpPr>
        <p:sp>
          <p:nvSpPr>
            <p:cNvPr id="34" name="矩形 33"/>
            <p:cNvSpPr/>
            <p:nvPr>
              <p:custDataLst>
                <p:tags r:id="rId12"/>
              </p:custDataLst>
            </p:nvPr>
          </p:nvSpPr>
          <p:spPr>
            <a:xfrm>
              <a:off x="8426" y="8496"/>
              <a:ext cx="9422" cy="2121"/>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37" name="右箭头 36"/>
            <p:cNvSpPr/>
            <p:nvPr>
              <p:custDataLst>
                <p:tags r:id="rId13"/>
              </p:custDataLst>
            </p:nvPr>
          </p:nvSpPr>
          <p:spPr>
            <a:xfrm>
              <a:off x="10476" y="9349"/>
              <a:ext cx="454" cy="352"/>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nvGrpSpPr>
            <p:cNvPr id="38" name="组合 37"/>
            <p:cNvGrpSpPr/>
            <p:nvPr/>
          </p:nvGrpSpPr>
          <p:grpSpPr>
            <a:xfrm rot="0">
              <a:off x="15417" y="8671"/>
              <a:ext cx="2544" cy="1926"/>
              <a:chOff x="12366" y="6246"/>
              <a:chExt cx="2544" cy="1926"/>
            </a:xfrm>
          </p:grpSpPr>
          <p:sp>
            <p:nvSpPr>
              <p:cNvPr id="40" name="文本框 39"/>
              <p:cNvSpPr txBox="1"/>
              <p:nvPr>
                <p:custDataLst>
                  <p:tags r:id="rId14"/>
                </p:custDataLst>
              </p:nvPr>
            </p:nvSpPr>
            <p:spPr>
              <a:xfrm>
                <a:off x="12366" y="6246"/>
                <a:ext cx="579" cy="1926"/>
              </a:xfrm>
              <a:prstGeom prst="rect">
                <a:avLst/>
              </a:prstGeom>
              <a:noFill/>
            </p:spPr>
            <p:txBody>
              <a:bodyPr wrap="square" rtlCol="0" anchor="ctr" anchorCtr="0">
                <a:noAutofit/>
              </a:bodyPr>
              <a:p>
                <a:pPr algn="ctr"/>
                <a:r>
                  <a:rPr lang="zh-CN" altLang="en-US" sz="1600" b="1">
                    <a:solidFill>
                      <a:srgbClr val="7030A0"/>
                    </a:solidFill>
                    <a:latin typeface="钉钉进步体" panose="00020600040101010101" charset="-122"/>
                    <a:ea typeface="钉钉进步体" panose="00020600040101010101" charset="-122"/>
                  </a:rPr>
                  <a:t>对话日志</a:t>
                </a:r>
                <a:endParaRPr lang="zh-CN" altLang="en-US" sz="1600" b="1">
                  <a:solidFill>
                    <a:srgbClr val="7030A0"/>
                  </a:solidFill>
                  <a:latin typeface="钉钉进步体" panose="00020600040101010101" charset="-122"/>
                  <a:ea typeface="钉钉进步体" panose="00020600040101010101" charset="-122"/>
                </a:endParaRPr>
              </a:p>
            </p:txBody>
          </p:sp>
          <p:sp>
            <p:nvSpPr>
              <p:cNvPr id="41" name="剪去单角的矩形 40"/>
              <p:cNvSpPr/>
              <p:nvPr>
                <p:custDataLst>
                  <p:tags r:id="rId15"/>
                </p:custDataLst>
              </p:nvPr>
            </p:nvSpPr>
            <p:spPr>
              <a:xfrm>
                <a:off x="12908" y="6246"/>
                <a:ext cx="1786" cy="1827"/>
              </a:xfrm>
              <a:prstGeom prst="snip1Rect">
                <a:avLst/>
              </a:prstGeom>
              <a:solidFill>
                <a:srgbClr val="AFAFAF"/>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42" name="文本框 41"/>
              <p:cNvSpPr txBox="1"/>
              <p:nvPr>
                <p:custDataLst>
                  <p:tags r:id="rId16"/>
                </p:custDataLst>
              </p:nvPr>
            </p:nvSpPr>
            <p:spPr>
              <a:xfrm>
                <a:off x="12814" y="6315"/>
                <a:ext cx="2097" cy="1789"/>
              </a:xfrm>
              <a:prstGeom prst="rect">
                <a:avLst/>
              </a:prstGeom>
              <a:noFill/>
            </p:spPr>
            <p:txBody>
              <a:bodyPr wrap="square" rtlCol="0">
                <a:noAutofit/>
              </a:bodyPr>
              <a:p>
                <a:r>
                  <a:rPr lang="zh-CN" altLang="en-US" sz="1600">
                    <a:solidFill>
                      <a:schemeClr val="tx1"/>
                    </a:solidFill>
                    <a:latin typeface="钉钉进步体" panose="00020600040101010101" charset="-122"/>
                    <a:ea typeface="钉钉进步体" panose="00020600040101010101" charset="-122"/>
                  </a:rPr>
                  <a:t>甲：</a:t>
                </a:r>
                <a:r>
                  <a:rPr lang="en-US" altLang="zh-CN" sz="1600">
                    <a:solidFill>
                      <a:schemeClr val="tx1"/>
                    </a:solidFill>
                    <a:latin typeface="钉钉进步体" panose="00020600040101010101" charset="-122"/>
                    <a:ea typeface="钉钉进步体" panose="00020600040101010101" charset="-122"/>
                  </a:rPr>
                  <a:t>@@@</a:t>
                </a:r>
                <a:endParaRPr lang="zh-CN" altLang="en-US" sz="1600">
                  <a:solidFill>
                    <a:schemeClr val="tx1"/>
                  </a:solidFill>
                  <a:latin typeface="钉钉进步体" panose="00020600040101010101" charset="-122"/>
                  <a:ea typeface="钉钉进步体" panose="00020600040101010101" charset="-122"/>
                </a:endParaRPr>
              </a:p>
              <a:p>
                <a:r>
                  <a:rPr lang="zh-CN" altLang="en-US" sz="1600">
                    <a:solidFill>
                      <a:schemeClr val="tx1"/>
                    </a:solidFill>
                    <a:latin typeface="钉钉进步体" panose="00020600040101010101" charset="-122"/>
                    <a:ea typeface="钉钉进步体" panose="00020600040101010101" charset="-122"/>
                  </a:rPr>
                  <a:t>乙：</a:t>
                </a:r>
                <a:r>
                  <a:rPr lang="en-US" altLang="zh-CN" sz="1600">
                    <a:solidFill>
                      <a:schemeClr val="tx1"/>
                    </a:solidFill>
                    <a:latin typeface="钉钉进步体" panose="00020600040101010101" charset="-122"/>
                    <a:ea typeface="钉钉进步体" panose="00020600040101010101" charset="-122"/>
                  </a:rPr>
                  <a:t>###</a:t>
                </a:r>
                <a:endParaRPr lang="en-US" altLang="zh-CN" sz="1600">
                  <a:solidFill>
                    <a:schemeClr val="tx1"/>
                  </a:solidFill>
                  <a:latin typeface="钉钉进步体" panose="00020600040101010101" charset="-122"/>
                  <a:ea typeface="钉钉进步体" panose="00020600040101010101" charset="-122"/>
                </a:endParaRPr>
              </a:p>
              <a:p>
                <a:r>
                  <a:rPr lang="zh-CN" altLang="en-US" sz="1600">
                    <a:latin typeface="钉钉进步体" panose="00020600040101010101" charset="-122"/>
                    <a:ea typeface="钉钉进步体" panose="00020600040101010101" charset="-122"/>
                    <a:sym typeface="+mn-ea"/>
                  </a:rPr>
                  <a:t>甲：</a:t>
                </a:r>
                <a:r>
                  <a:rPr lang="en-US" altLang="zh-CN" sz="1600">
                    <a:latin typeface="钉钉进步体" panose="00020600040101010101" charset="-122"/>
                    <a:ea typeface="钉钉进步体" panose="00020600040101010101" charset="-122"/>
                    <a:sym typeface="+mn-ea"/>
                  </a:rPr>
                  <a:t>%%%</a:t>
                </a:r>
                <a:endParaRPr lang="zh-CN" altLang="en-US" sz="1600">
                  <a:solidFill>
                    <a:schemeClr val="tx1"/>
                  </a:solidFill>
                  <a:latin typeface="钉钉进步体" panose="00020600040101010101" charset="-122"/>
                  <a:ea typeface="钉钉进步体" panose="00020600040101010101" charset="-122"/>
                </a:endParaRPr>
              </a:p>
              <a:p>
                <a:r>
                  <a:rPr lang="zh-CN" altLang="en-US" sz="1600">
                    <a:solidFill>
                      <a:schemeClr val="tx1"/>
                    </a:solidFill>
                    <a:latin typeface="钉钉进步体" panose="00020600040101010101" charset="-122"/>
                    <a:ea typeface="钉钉进步体" panose="00020600040101010101" charset="-122"/>
                  </a:rPr>
                  <a:t>丙：？？？</a:t>
                </a:r>
                <a:endParaRPr lang="zh-CN" altLang="en-US" sz="1600">
                  <a:solidFill>
                    <a:schemeClr val="tx1"/>
                  </a:solidFill>
                  <a:latin typeface="钉钉进步体" panose="00020600040101010101" charset="-122"/>
                  <a:ea typeface="钉钉进步体" panose="00020600040101010101" charset="-122"/>
                </a:endParaRPr>
              </a:p>
            </p:txBody>
          </p:sp>
        </p:grpSp>
        <p:sp>
          <p:nvSpPr>
            <p:cNvPr id="48" name="圆角矩形 59"/>
            <p:cNvSpPr/>
            <p:nvPr>
              <p:custDataLst>
                <p:tags r:id="rId17"/>
              </p:custDataLst>
            </p:nvPr>
          </p:nvSpPr>
          <p:spPr>
            <a:xfrm>
              <a:off x="14145" y="8900"/>
              <a:ext cx="610" cy="1414"/>
            </a:xfrm>
            <a:prstGeom prst="roundRect">
              <a:avLst/>
            </a:prstGeom>
            <a:solidFill>
              <a:srgbClr val="DBCBE7"/>
            </a:solidFill>
            <a:ln w="12700" cap="flat" cmpd="sng" algn="ctr">
              <a:solidFill>
                <a:srgbClr val="7030A0"/>
              </a:solidFill>
              <a:prstDash val="solid"/>
              <a:miter lim="800000"/>
            </a:ln>
            <a:effectLst/>
          </p:spPr>
          <p:txBody>
            <a:bodyPr vert="eaVert" rtlCol="0" anchor="ctr"/>
            <a:p>
              <a:pPr marL="0" marR="0" lvl="0" indent="0" algn="ctr" defTabSz="914400" eaLnBrk="1" fontAlgn="auto" latinLnBrk="0" hangingPunct="1">
                <a:lnSpc>
                  <a:spcPct val="100000"/>
                </a:lnSpc>
                <a:spcBef>
                  <a:spcPts val="0"/>
                </a:spcBef>
                <a:spcAft>
                  <a:spcPts val="0"/>
                </a:spcAft>
                <a:buClrTx/>
                <a:buSzTx/>
                <a:buFontTx/>
                <a:buNone/>
                <a:defRPr/>
              </a:pPr>
              <a:r>
                <a:rPr lang="en-US" altLang="zh-CN" sz="1400" b="1" kern="0" noProof="0" dirty="0">
                  <a:ln>
                    <a:noFill/>
                  </a:ln>
                  <a:solidFill>
                    <a:prstClr val="black"/>
                  </a:solidFill>
                  <a:effectLst/>
                  <a:uLnTx/>
                  <a:uFillTx/>
                  <a:latin typeface="Calibri" panose="020F0502020204030204"/>
                  <a:ea typeface="微软雅黑" panose="020B0503020204020204" pitchFamily="34" charset="-122"/>
                  <a:sym typeface="+mn-ea"/>
                </a:rPr>
                <a:t>Seq2Seq</a:t>
              </a:r>
              <a:endParaRPr lang="en-US" altLang="zh-CN" sz="1400" b="1" kern="0" noProof="0" dirty="0">
                <a:ln>
                  <a:noFill/>
                </a:ln>
                <a:solidFill>
                  <a:prstClr val="black"/>
                </a:solidFill>
                <a:effectLst/>
                <a:uLnTx/>
                <a:uFillTx/>
                <a:latin typeface="Calibri" panose="020F0502020204030204"/>
                <a:ea typeface="微软雅黑" panose="020B0503020204020204" pitchFamily="34" charset="-122"/>
                <a:sym typeface="+mn-ea"/>
              </a:endParaRPr>
            </a:p>
          </p:txBody>
        </p:sp>
        <p:grpSp>
          <p:nvGrpSpPr>
            <p:cNvPr id="49" name="组合 48"/>
            <p:cNvGrpSpPr/>
            <p:nvPr/>
          </p:nvGrpSpPr>
          <p:grpSpPr>
            <a:xfrm rot="0">
              <a:off x="12209" y="9108"/>
              <a:ext cx="1496" cy="1211"/>
              <a:chOff x="8304" y="5161"/>
              <a:chExt cx="1496" cy="1211"/>
            </a:xfrm>
          </p:grpSpPr>
          <p:graphicFrame>
            <p:nvGraphicFramePr>
              <p:cNvPr id="50" name="对象 49"/>
              <p:cNvGraphicFramePr/>
              <p:nvPr>
                <p:custDataLst>
                  <p:tags r:id="rId18"/>
                </p:custDataLst>
              </p:nvPr>
            </p:nvGraphicFramePr>
            <p:xfrm>
              <a:off x="8539" y="5161"/>
              <a:ext cx="934" cy="746"/>
            </p:xfrm>
            <a:graphic>
              <a:graphicData uri="http://schemas.openxmlformats.org/presentationml/2006/ole">
                <mc:AlternateContent xmlns:mc="http://schemas.openxmlformats.org/markup-compatibility/2006">
                  <mc:Choice xmlns:v="urn:schemas-microsoft-com:vml" Requires="v">
                    <p:oleObj spid="_x0000_s51" name="" r:id="rId19" imgW="1497330" imgH="712470" progId="Paint.Picture">
                      <p:embed/>
                    </p:oleObj>
                  </mc:Choice>
                  <mc:Fallback>
                    <p:oleObj name="" r:id="rId19" imgW="1497330" imgH="712470" progId="Paint.Picture">
                      <p:embed/>
                      <p:pic>
                        <p:nvPicPr>
                          <p:cNvPr id="0" name="对象 37"/>
                          <p:cNvPicPr/>
                          <p:nvPr/>
                        </p:nvPicPr>
                        <p:blipFill>
                          <a:blip r:embed="rId20"/>
                          <a:stretch>
                            <a:fillRect/>
                          </a:stretch>
                        </p:blipFill>
                        <p:spPr>
                          <a:xfrm>
                            <a:off x="8539" y="5161"/>
                            <a:ext cx="934" cy="746"/>
                          </a:xfrm>
                          <a:prstGeom prst="rect">
                            <a:avLst/>
                          </a:prstGeom>
                          <a:noFill/>
                          <a:ln>
                            <a:noFill/>
                          </a:ln>
                        </p:spPr>
                      </p:pic>
                    </p:oleObj>
                  </mc:Fallback>
                </mc:AlternateContent>
              </a:graphicData>
            </a:graphic>
          </p:graphicFrame>
          <p:sp>
            <p:nvSpPr>
              <p:cNvPr id="52" name="文本框 51"/>
              <p:cNvSpPr txBox="1"/>
              <p:nvPr>
                <p:custDataLst>
                  <p:tags r:id="rId21"/>
                </p:custDataLst>
              </p:nvPr>
            </p:nvSpPr>
            <p:spPr>
              <a:xfrm>
                <a:off x="8304" y="5938"/>
                <a:ext cx="1496" cy="434"/>
              </a:xfrm>
              <a:prstGeom prst="rect">
                <a:avLst/>
              </a:prstGeom>
              <a:noFill/>
            </p:spPr>
            <p:txBody>
              <a:bodyPr wrap="square" rtlCol="0">
                <a:spAutoFit/>
              </a:bodyPr>
              <a:p>
                <a:pPr algn="ctr"/>
                <a:r>
                  <a:rPr lang="zh-CN" altLang="en-US" sz="1200" b="1" dirty="0">
                    <a:latin typeface="微软雅黑" panose="020B0503020204020204" pitchFamily="34" charset="-122"/>
                    <a:ea typeface="微软雅黑" panose="020B0503020204020204" pitchFamily="34" charset="-122"/>
                  </a:rPr>
                  <a:t>传感器信号</a:t>
                </a:r>
                <a:endParaRPr lang="zh-CN" altLang="en-US" sz="1200" b="1" dirty="0">
                  <a:latin typeface="微软雅黑" panose="020B0503020204020204" pitchFamily="34" charset="-122"/>
                  <a:ea typeface="微软雅黑" panose="020B0503020204020204" pitchFamily="34" charset="-122"/>
                </a:endParaRPr>
              </a:p>
            </p:txBody>
          </p:sp>
        </p:grpSp>
        <p:sp>
          <p:nvSpPr>
            <p:cNvPr id="53" name="矩形 52"/>
            <p:cNvSpPr/>
            <p:nvPr>
              <p:custDataLst>
                <p:tags r:id="rId22"/>
              </p:custDataLst>
            </p:nvPr>
          </p:nvSpPr>
          <p:spPr>
            <a:xfrm>
              <a:off x="7580" y="8496"/>
              <a:ext cx="846" cy="2121"/>
            </a:xfrm>
            <a:prstGeom prst="rect">
              <a:avLst/>
            </a:prstGeom>
            <a:solidFill>
              <a:schemeClr val="bg1">
                <a:lumMod val="85000"/>
              </a:schemeClr>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5" name="文本框 54"/>
            <p:cNvSpPr txBox="1"/>
            <p:nvPr>
              <p:custDataLst>
                <p:tags r:id="rId23"/>
              </p:custDataLst>
            </p:nvPr>
          </p:nvSpPr>
          <p:spPr>
            <a:xfrm>
              <a:off x="7520" y="8567"/>
              <a:ext cx="1005" cy="2082"/>
            </a:xfrm>
            <a:prstGeom prst="rect">
              <a:avLst/>
            </a:prstGeom>
            <a:noFill/>
            <a:ln>
              <a:noFill/>
            </a:ln>
          </p:spPr>
          <p:txBody>
            <a:bodyPr wrap="square" rtlCol="0" anchor="t">
              <a:spAutoFit/>
            </a:bodyPr>
            <a:p>
              <a:pPr algn="ctr"/>
              <a:r>
                <a:rPr kumimoji="1" lang="zh-CN" altLang="en-US" sz="1600" dirty="0">
                  <a:latin typeface="微软雅黑" panose="020B0503020204020204" pitchFamily="34" charset="-122"/>
                  <a:ea typeface="微软雅黑" panose="020B0503020204020204" pitchFamily="34" charset="-122"/>
                  <a:sym typeface="+mn-ea"/>
                </a:rPr>
                <a:t>多人</a:t>
              </a:r>
              <a:r>
                <a:rPr kumimoji="1" lang="zh-CN" altLang="en-US" sz="1600" dirty="0">
                  <a:latin typeface="微软雅黑" panose="020B0503020204020204" pitchFamily="34" charset="-122"/>
                  <a:ea typeface="微软雅黑" panose="020B0503020204020204" pitchFamily="34" charset="-122"/>
                  <a:sym typeface="+mn-ea"/>
                </a:rPr>
                <a:t>在线群组</a:t>
              </a:r>
              <a:r>
                <a:rPr kumimoji="1" lang="zh-CN" altLang="en-US" sz="1600" dirty="0">
                  <a:latin typeface="微软雅黑" panose="020B0503020204020204" pitchFamily="34" charset="-122"/>
                  <a:ea typeface="微软雅黑" panose="020B0503020204020204" pitchFamily="34" charset="-122"/>
                  <a:sym typeface="+mn-ea"/>
                </a:rPr>
                <a:t>会话识别</a:t>
              </a:r>
              <a:endParaRPr kumimoji="1" lang="zh-CN" altLang="en-US" sz="1600" dirty="0">
                <a:latin typeface="微软雅黑" panose="020B0503020204020204" pitchFamily="34" charset="-122"/>
                <a:ea typeface="微软雅黑" panose="020B0503020204020204" pitchFamily="34" charset="-122"/>
                <a:sym typeface="+mn-ea"/>
              </a:endParaRPr>
            </a:p>
          </p:txBody>
        </p:sp>
        <p:grpSp>
          <p:nvGrpSpPr>
            <p:cNvPr id="56" name="组合 55"/>
            <p:cNvGrpSpPr/>
            <p:nvPr/>
          </p:nvGrpSpPr>
          <p:grpSpPr>
            <a:xfrm rot="0">
              <a:off x="8583" y="8496"/>
              <a:ext cx="1829" cy="2120"/>
              <a:chOff x="4585" y="4669"/>
              <a:chExt cx="1829" cy="2120"/>
            </a:xfrm>
          </p:grpSpPr>
          <p:grpSp>
            <p:nvGrpSpPr>
              <p:cNvPr id="57" name="组合 56"/>
              <p:cNvGrpSpPr/>
              <p:nvPr/>
            </p:nvGrpSpPr>
            <p:grpSpPr>
              <a:xfrm rot="0">
                <a:off x="4585" y="4842"/>
                <a:ext cx="1548" cy="1947"/>
                <a:chOff x="9450" y="6214"/>
                <a:chExt cx="1548" cy="1947"/>
              </a:xfrm>
            </p:grpSpPr>
            <p:grpSp>
              <p:nvGrpSpPr>
                <p:cNvPr id="65" name="组合 64"/>
                <p:cNvGrpSpPr/>
                <p:nvPr/>
              </p:nvGrpSpPr>
              <p:grpSpPr>
                <a:xfrm rot="0">
                  <a:off x="9564" y="6214"/>
                  <a:ext cx="1321" cy="1645"/>
                  <a:chOff x="1530" y="3055"/>
                  <a:chExt cx="2226" cy="2972"/>
                </a:xfrm>
              </p:grpSpPr>
              <p:pic>
                <p:nvPicPr>
                  <p:cNvPr id="66" name="图片 65" descr="开会"/>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1530" y="3963"/>
                    <a:ext cx="2225" cy="2064"/>
                  </a:xfrm>
                  <a:prstGeom prst="rect">
                    <a:avLst/>
                  </a:prstGeom>
                </p:spPr>
              </p:pic>
              <p:sp>
                <p:nvSpPr>
                  <p:cNvPr id="67" name="任意多边形 66"/>
                  <p:cNvSpPr/>
                  <p:nvPr>
                    <p:custDataLst>
                      <p:tags r:id="rId27"/>
                    </p:custDataLst>
                  </p:nvPr>
                </p:nvSpPr>
                <p:spPr>
                  <a:xfrm>
                    <a:off x="1530" y="3055"/>
                    <a:ext cx="2226" cy="967"/>
                  </a:xfrm>
                  <a:custGeom>
                    <a:avLst/>
                    <a:gdLst>
                      <a:gd name="adj1" fmla="val -26984"/>
                      <a:gd name="adj2" fmla="val 95348"/>
                      <a:gd name="dxPos" fmla="*/ w adj1 100000"/>
                      <a:gd name="dyPos" fmla="*/ h adj2 100000"/>
                      <a:gd name="absadj1" fmla="abs adj1"/>
                      <a:gd name="absadj2" fmla="abs adj2"/>
                      <a:gd name="inXrange" fmla="+- 50000 0 absadj1"/>
                      <a:gd name="inYrange" fmla="+- 50000 0 absadj2"/>
                      <a:gd name="xPos" fmla="+- hc dxPos 0"/>
                      <a:gd name="yPos" fmla="+- vc dyPos 0"/>
                      <a:gd name="dx" fmla="+- xPos 0 hc"/>
                      <a:gd name="dy" fmla="+- yPos 0 vc"/>
                      <a:gd name="dq" fmla="*/ dxPos h w"/>
                      <a:gd name="ady" fmla="abs dyPos"/>
                      <a:gd name="adq" fmla="abs dq"/>
                      <a:gd name="dz" fmla="+- ady 0 adq"/>
                      <a:gd name="xg1" fmla="?: dxPos 7 2"/>
                      <a:gd name="xg2" fmla="?: dxPos 10 5"/>
                      <a:gd name="x1" fmla="*/ w xg1 12"/>
                      <a:gd name="x2" fmla="*/ w xg2 12"/>
                      <a:gd name="yg1" fmla="?: dyPos 7 2"/>
                      <a:gd name="yg2" fmla="?: dyPos 10 5"/>
                      <a:gd name="y1" fmla="*/ h yg1 12"/>
                      <a:gd name="y2" fmla="*/ h yg2 12"/>
                      <a:gd name="t1" fmla="?: dxPos l xPos"/>
                      <a:gd name="xl" fmla="?: dz l t1"/>
                      <a:gd name="xl1" fmla="?: inXrange l xl"/>
                      <a:gd name="t2" fmla="?: dyPos x1 xPos"/>
                      <a:gd name="xt" fmla="?: dz t2 x1"/>
                      <a:gd name="t3" fmla="?: dxPos xPos r"/>
                      <a:gd name="xr" fmla="?: dz r t3"/>
                      <a:gd name="xr1" fmla="?: inXrange r xr"/>
                      <a:gd name="t4" fmla="?: dyPos xPos x1"/>
                      <a:gd name="xb" fmla="?: dz t4 x1"/>
                      <a:gd name="t5" fmla="?: dxPos y1 yPos"/>
                      <a:gd name="yl" fmla="?: dz y1 t5"/>
                      <a:gd name="t6" fmla="?: dyPos t yPos"/>
                      <a:gd name="yt" fmla="?: dz t6 t"/>
                      <a:gd name="yt1" fmla="?: inYrange t yt"/>
                      <a:gd name="t7" fmla="?: dxPos yPos y1"/>
                      <a:gd name="yr" fmla="?: dz y1 t7"/>
                      <a:gd name="t8" fmla="?: dyPos yPos b"/>
                      <a:gd name="yb" fmla="?: dz t8 b"/>
                      <a:gd name="yb1" fmla="?: inYrange b yb"/>
                    </a:gdLst>
                    <a:ahLst/>
                    <a:cxnLst>
                      <a:cxn ang="3">
                        <a:pos x="hc" y="t"/>
                      </a:cxn>
                      <a:cxn ang="cd2">
                        <a:pos x="l" y="vc"/>
                      </a:cxn>
                      <a:cxn ang="cd4">
                        <a:pos x="hc" y="b"/>
                      </a:cxn>
                      <a:cxn ang="0">
                        <a:pos x="r" y="vc"/>
                      </a:cxn>
                      <a:cxn ang="cd4">
                        <a:pos x="xPos" y="yPos"/>
                      </a:cxn>
                    </a:cxnLst>
                    <a:rect l="l" t="t" r="r" b="b"/>
                    <a:pathLst>
                      <a:path w="2226" h="967">
                        <a:moveTo>
                          <a:pt x="0" y="0"/>
                        </a:moveTo>
                        <a:lnTo>
                          <a:pt x="371" y="0"/>
                        </a:lnTo>
                        <a:lnTo>
                          <a:pt x="928" y="0"/>
                        </a:lnTo>
                        <a:lnTo>
                          <a:pt x="1299" y="0"/>
                        </a:lnTo>
                        <a:lnTo>
                          <a:pt x="1855" y="0"/>
                        </a:lnTo>
                        <a:lnTo>
                          <a:pt x="2226" y="0"/>
                        </a:lnTo>
                        <a:lnTo>
                          <a:pt x="2226" y="388"/>
                        </a:lnTo>
                        <a:lnTo>
                          <a:pt x="2226" y="554"/>
                        </a:lnTo>
                        <a:lnTo>
                          <a:pt x="2226" y="665"/>
                        </a:lnTo>
                        <a:lnTo>
                          <a:pt x="1855" y="665"/>
                        </a:lnTo>
                        <a:lnTo>
                          <a:pt x="1714" y="967"/>
                        </a:lnTo>
                        <a:lnTo>
                          <a:pt x="1299" y="665"/>
                        </a:lnTo>
                        <a:lnTo>
                          <a:pt x="928" y="665"/>
                        </a:lnTo>
                        <a:lnTo>
                          <a:pt x="512" y="967"/>
                        </a:lnTo>
                        <a:lnTo>
                          <a:pt x="371" y="665"/>
                        </a:lnTo>
                        <a:lnTo>
                          <a:pt x="0" y="665"/>
                        </a:lnTo>
                        <a:lnTo>
                          <a:pt x="0" y="554"/>
                        </a:lnTo>
                        <a:lnTo>
                          <a:pt x="0" y="388"/>
                        </a:lnTo>
                        <a:lnTo>
                          <a:pt x="0" y="0"/>
                        </a:lnTo>
                        <a:close/>
                      </a:path>
                    </a:pathLst>
                  </a:custGeom>
                  <a:ln w="31750"/>
                </p:spPr>
                <p:style>
                  <a:lnRef idx="2">
                    <a:schemeClr val="dk1"/>
                  </a:lnRef>
                  <a:fillRef idx="1">
                    <a:schemeClr val="lt1"/>
                  </a:fillRef>
                  <a:effectRef idx="0">
                    <a:schemeClr val="dk1"/>
                  </a:effectRef>
                  <a:fontRef idx="minor">
                    <a:schemeClr val="dk1"/>
                  </a:fontRef>
                </p:style>
                <p:txBody>
                  <a:bodyPr wrap="square" rtlCol="0" anchor="t" anchorCtr="0">
                    <a:noAutofit/>
                  </a:bodyPr>
                  <a:p>
                    <a:pPr algn="ctr"/>
                    <a:endParaRPr kumimoji="1" lang="en-US" altLang="zh-CN" sz="1800" b="1" dirty="0"/>
                  </a:p>
                </p:txBody>
              </p:sp>
            </p:grpSp>
            <p:sp>
              <p:nvSpPr>
                <p:cNvPr id="68" name="文本框 67"/>
                <p:cNvSpPr txBox="1"/>
                <p:nvPr>
                  <p:custDataLst>
                    <p:tags r:id="rId28"/>
                  </p:custDataLst>
                </p:nvPr>
              </p:nvSpPr>
              <p:spPr>
                <a:xfrm>
                  <a:off x="9450" y="7679"/>
                  <a:ext cx="1548" cy="483"/>
                </a:xfrm>
                <a:prstGeom prst="rect">
                  <a:avLst/>
                </a:prstGeom>
                <a:noFill/>
              </p:spPr>
              <p:txBody>
                <a:bodyPr wrap="square" rtlCol="0">
                  <a:spAutoFit/>
                </a:bodyPr>
                <a:p>
                  <a:pPr algn="dist"/>
                  <a:r>
                    <a:rPr lang="zh-CN" altLang="en-US" sz="1400" b="1">
                      <a:latin typeface="微软雅黑" panose="020B0503020204020204" pitchFamily="34" charset="-122"/>
                      <a:ea typeface="微软雅黑" panose="020B0503020204020204" pitchFamily="34" charset="-122"/>
                    </a:rPr>
                    <a:t>甲</a:t>
                  </a:r>
                  <a:r>
                    <a:rPr lang="en-US" altLang="zh-CN" sz="1400" b="1">
                      <a:latin typeface="微软雅黑" panose="020B0503020204020204" pitchFamily="34" charset="-122"/>
                      <a:ea typeface="微软雅黑" panose="020B0503020204020204" pitchFamily="34" charset="-122"/>
                    </a:rPr>
                    <a:t> </a:t>
                  </a:r>
                  <a:r>
                    <a:rPr lang="zh-CN" altLang="en-US" sz="1400" b="1">
                      <a:latin typeface="微软雅黑" panose="020B0503020204020204" pitchFamily="34" charset="-122"/>
                      <a:ea typeface="微软雅黑" panose="020B0503020204020204" pitchFamily="34" charset="-122"/>
                    </a:rPr>
                    <a:t>乙</a:t>
                  </a:r>
                  <a:r>
                    <a:rPr lang="en-US" altLang="zh-CN" sz="1400" b="1">
                      <a:latin typeface="微软雅黑" panose="020B0503020204020204" pitchFamily="34" charset="-122"/>
                      <a:ea typeface="微软雅黑" panose="020B0503020204020204" pitchFamily="34" charset="-122"/>
                    </a:rPr>
                    <a:t> </a:t>
                  </a:r>
                  <a:r>
                    <a:rPr lang="zh-CN" altLang="en-US" sz="1400" b="1">
                      <a:latin typeface="微软雅黑" panose="020B0503020204020204" pitchFamily="34" charset="-122"/>
                      <a:ea typeface="微软雅黑" panose="020B0503020204020204" pitchFamily="34" charset="-122"/>
                    </a:rPr>
                    <a:t>丙</a:t>
                  </a:r>
                  <a:endParaRPr lang="zh-CN" altLang="en-US" sz="1400" b="1">
                    <a:latin typeface="微软雅黑" panose="020B0503020204020204" pitchFamily="34" charset="-122"/>
                    <a:ea typeface="微软雅黑" panose="020B0503020204020204" pitchFamily="34" charset="-122"/>
                  </a:endParaRPr>
                </a:p>
              </p:txBody>
            </p:sp>
          </p:grpSp>
          <p:sp>
            <p:nvSpPr>
              <p:cNvPr id="69" name="文本框 68"/>
              <p:cNvSpPr txBox="1"/>
              <p:nvPr>
                <p:custDataLst>
                  <p:tags r:id="rId29"/>
                </p:custDataLst>
              </p:nvPr>
            </p:nvSpPr>
            <p:spPr>
              <a:xfrm>
                <a:off x="4700" y="4727"/>
                <a:ext cx="1318" cy="580"/>
              </a:xfrm>
              <a:prstGeom prst="rect">
                <a:avLst/>
              </a:prstGeom>
              <a:noFill/>
            </p:spPr>
            <p:txBody>
              <a:bodyPr wrap="square" rtlCol="0" anchor="t">
                <a:spAutoFit/>
              </a:bodyPr>
              <a:p>
                <a:pPr algn="ctr"/>
                <a:r>
                  <a:rPr kumimoji="1" lang="en-US" altLang="zh-CN" sz="1800" b="1" dirty="0">
                    <a:sym typeface="+mn-ea"/>
                  </a:rPr>
                  <a:t>······</a:t>
                </a:r>
                <a:endParaRPr kumimoji="1" lang="en-US" altLang="zh-CN" sz="1800" b="1" dirty="0">
                  <a:sym typeface="+mn-ea"/>
                </a:endParaRPr>
              </a:p>
            </p:txBody>
          </p:sp>
          <p:sp>
            <p:nvSpPr>
              <p:cNvPr id="71" name="文本框 70"/>
              <p:cNvSpPr txBox="1"/>
              <p:nvPr>
                <p:custDataLst>
                  <p:tags r:id="rId30"/>
                </p:custDataLst>
              </p:nvPr>
            </p:nvSpPr>
            <p:spPr>
              <a:xfrm>
                <a:off x="5928" y="4669"/>
                <a:ext cx="486" cy="2101"/>
              </a:xfrm>
              <a:prstGeom prst="rect">
                <a:avLst/>
              </a:prstGeom>
              <a:noFill/>
            </p:spPr>
            <p:txBody>
              <a:bodyPr wrap="square" rtlCol="0" anchor="ctr" anchorCtr="0">
                <a:noAutofit/>
              </a:bodyPr>
              <a:p>
                <a:pPr marL="0" indent="0" latinLnBrk="0">
                  <a:lnSpc>
                    <a:spcPct val="90000"/>
                  </a:lnSpc>
                </a:pPr>
                <a:r>
                  <a:rPr lang="zh-CN" altLang="en-US" sz="1400" b="1">
                    <a:solidFill>
                      <a:srgbClr val="7030A0"/>
                    </a:solidFill>
                    <a:latin typeface="钉钉进步体" panose="00020600040101010101" charset="-122"/>
                    <a:ea typeface="钉钉进步体" panose="00020600040101010101" charset="-122"/>
                  </a:rPr>
                  <a:t>在线群组</a:t>
                </a:r>
                <a:r>
                  <a:rPr lang="zh-CN" altLang="en-US" sz="1400" b="1">
                    <a:solidFill>
                      <a:srgbClr val="7030A0"/>
                    </a:solidFill>
                    <a:latin typeface="钉钉进步体" panose="00020600040101010101" charset="-122"/>
                    <a:ea typeface="钉钉进步体" panose="00020600040101010101" charset="-122"/>
                  </a:rPr>
                  <a:t>会话</a:t>
                </a:r>
                <a:endParaRPr lang="zh-CN" altLang="en-US" sz="1400" b="1">
                  <a:solidFill>
                    <a:srgbClr val="7030A0"/>
                  </a:solidFill>
                  <a:latin typeface="钉钉进步体" panose="00020600040101010101" charset="-122"/>
                  <a:ea typeface="钉钉进步体" panose="00020600040101010101" charset="-122"/>
                </a:endParaRPr>
              </a:p>
            </p:txBody>
          </p:sp>
        </p:grpSp>
        <p:grpSp>
          <p:nvGrpSpPr>
            <p:cNvPr id="72" name="组合 71"/>
            <p:cNvGrpSpPr/>
            <p:nvPr/>
          </p:nvGrpSpPr>
          <p:grpSpPr>
            <a:xfrm rot="0">
              <a:off x="10680" y="8743"/>
              <a:ext cx="1365" cy="1726"/>
              <a:chOff x="6445" y="4916"/>
              <a:chExt cx="1365" cy="1726"/>
            </a:xfrm>
          </p:grpSpPr>
          <p:pic>
            <p:nvPicPr>
              <p:cNvPr id="73" name="图片 72" descr="手机"/>
              <p:cNvPicPr>
                <a:picLocks noChangeAspect="1"/>
              </p:cNvPicPr>
              <p:nvPr>
                <p:custDataLst>
                  <p:tags r:id="rId31"/>
                </p:custDataLst>
              </p:nvPr>
            </p:nvPicPr>
            <p:blipFill>
              <a:blip r:embed="rId32">
                <a:extLst>
                  <a:ext uri="{96DAC541-7B7A-43D3-8B79-37D633B846F1}">
                    <asvg:svgBlip xmlns:asvg="http://schemas.microsoft.com/office/drawing/2016/SVG/main" r:embed="rId33"/>
                  </a:ext>
                </a:extLst>
              </a:blip>
              <a:stretch>
                <a:fillRect/>
              </a:stretch>
            </p:blipFill>
            <p:spPr>
              <a:xfrm>
                <a:off x="6526" y="4916"/>
                <a:ext cx="1203" cy="1390"/>
              </a:xfrm>
              <a:prstGeom prst="rect">
                <a:avLst/>
              </a:prstGeom>
            </p:spPr>
          </p:pic>
          <p:sp>
            <p:nvSpPr>
              <p:cNvPr id="74" name="文本框 73"/>
              <p:cNvSpPr txBox="1"/>
              <p:nvPr>
                <p:custDataLst>
                  <p:tags r:id="rId34"/>
                </p:custDataLst>
              </p:nvPr>
            </p:nvSpPr>
            <p:spPr>
              <a:xfrm>
                <a:off x="6445" y="6208"/>
                <a:ext cx="1365" cy="434"/>
              </a:xfrm>
              <a:prstGeom prst="rect">
                <a:avLst/>
              </a:prstGeom>
              <a:noFill/>
            </p:spPr>
            <p:txBody>
              <a:bodyPr wrap="square" rtlCol="0">
                <a:spAutoFit/>
              </a:bodyPr>
              <a:p>
                <a:pPr algn="ctr"/>
                <a:r>
                  <a:rPr lang="zh-CN" altLang="en-US" sz="1200" b="1" dirty="0">
                    <a:latin typeface="微软雅黑" panose="020B0503020204020204" pitchFamily="34" charset="-122"/>
                    <a:ea typeface="微软雅黑" panose="020B0503020204020204" pitchFamily="34" charset="-122"/>
                  </a:rPr>
                  <a:t>智能手机</a:t>
                </a:r>
                <a:endParaRPr lang="zh-CN" altLang="en-US" sz="1200" b="1" dirty="0">
                  <a:latin typeface="微软雅黑" panose="020B0503020204020204" pitchFamily="34" charset="-122"/>
                  <a:ea typeface="微软雅黑" panose="020B0503020204020204" pitchFamily="34" charset="-122"/>
                </a:endParaRPr>
              </a:p>
            </p:txBody>
          </p:sp>
        </p:grpSp>
        <p:sp>
          <p:nvSpPr>
            <p:cNvPr id="75" name="右箭头 74"/>
            <p:cNvSpPr/>
            <p:nvPr>
              <p:custDataLst>
                <p:tags r:id="rId35"/>
              </p:custDataLst>
            </p:nvPr>
          </p:nvSpPr>
          <p:spPr>
            <a:xfrm>
              <a:off x="11844" y="9349"/>
              <a:ext cx="454" cy="352"/>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76" name="右箭头 75"/>
            <p:cNvSpPr/>
            <p:nvPr>
              <p:custDataLst>
                <p:tags r:id="rId36"/>
              </p:custDataLst>
            </p:nvPr>
          </p:nvSpPr>
          <p:spPr>
            <a:xfrm>
              <a:off x="13549" y="9349"/>
              <a:ext cx="454" cy="352"/>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77" name="右箭头 76"/>
            <p:cNvSpPr/>
            <p:nvPr>
              <p:custDataLst>
                <p:tags r:id="rId37"/>
              </p:custDataLst>
            </p:nvPr>
          </p:nvSpPr>
          <p:spPr>
            <a:xfrm>
              <a:off x="14892" y="9349"/>
              <a:ext cx="454" cy="352"/>
            </a:xfrm>
            <a:prstGeom prst="rightArrow">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sp>
        <p:nvSpPr>
          <p:cNvPr id="80" name="文本框 79"/>
          <p:cNvSpPr txBox="1"/>
          <p:nvPr>
            <p:custDataLst>
              <p:tags r:id="rId38"/>
            </p:custDataLst>
          </p:nvPr>
        </p:nvSpPr>
        <p:spPr>
          <a:xfrm>
            <a:off x="4645025" y="3086735"/>
            <a:ext cx="4313555" cy="531495"/>
          </a:xfrm>
          <a:prstGeom prst="rect">
            <a:avLst/>
          </a:prstGeom>
          <a:noFill/>
        </p:spPr>
        <p:txBody>
          <a:bodyPr wrap="square" rtlCol="0">
            <a:noAutofit/>
          </a:bodyPr>
          <a:p>
            <a:r>
              <a:rPr lang="zh-CN" altLang="en-US" sz="3200" b="1">
                <a:latin typeface="钉钉进步体" panose="00020600040101010101" charset="-122"/>
                <a:ea typeface="钉钉进步体" panose="00020600040101010101" charset="-122"/>
              </a:rPr>
              <a:t>多人群组</a:t>
            </a:r>
            <a:r>
              <a:rPr lang="zh-CN" altLang="en-US" sz="3200" b="1">
                <a:latin typeface="钉钉进步体" panose="00020600040101010101" charset="-122"/>
                <a:ea typeface="钉钉进步体" panose="00020600040101010101" charset="-122"/>
              </a:rPr>
              <a:t>会话识别</a:t>
            </a:r>
            <a:endParaRPr lang="zh-CN" altLang="en-US" sz="3200" b="1">
              <a:latin typeface="钉钉进步体" panose="00020600040101010101" charset="-122"/>
              <a:ea typeface="钉钉进步体" panose="00020600040101010101" charset="-122"/>
            </a:endParaRPr>
          </a:p>
        </p:txBody>
      </p:sp>
      <p:sp>
        <p:nvSpPr>
          <p:cNvPr id="99" name="文本框 98"/>
          <p:cNvSpPr txBox="1"/>
          <p:nvPr>
            <p:custDataLst>
              <p:tags r:id="rId39"/>
            </p:custDataLst>
          </p:nvPr>
        </p:nvSpPr>
        <p:spPr>
          <a:xfrm>
            <a:off x="635" y="846455"/>
            <a:ext cx="12191365" cy="645160"/>
          </a:xfrm>
          <a:prstGeom prst="rect">
            <a:avLst/>
          </a:prstGeom>
          <a:noFill/>
        </p:spPr>
        <p:txBody>
          <a:bodyPr wrap="square" rtlCol="0">
            <a:spAutoFit/>
          </a:bodyPr>
          <a:p>
            <a:pPr algn="ctr"/>
            <a:r>
              <a:rPr lang="zh-CN" altLang="en-US" sz="3600" b="1" spc="100" dirty="0">
                <a:solidFill>
                  <a:schemeClr val="tx1"/>
                </a:solidFill>
                <a:uFillTx/>
                <a:latin typeface="微软雅黑" panose="020B0503020204020204" pitchFamily="34" charset="-122"/>
                <a:ea typeface="微软雅黑" panose="020B0503020204020204" pitchFamily="34" charset="-122"/>
              </a:rPr>
              <a:t>多源传感器融合的群组会话识别研究</a:t>
            </a:r>
            <a:endParaRPr lang="zh-CN" altLang="en-US" sz="3600" b="1" spc="100" dirty="0">
              <a:solidFill>
                <a:schemeClr val="tx1"/>
              </a:solidFill>
              <a:uFillTx/>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1" y="164705"/>
            <a:ext cx="12192000" cy="313322"/>
            <a:chOff x="-1" y="164705"/>
            <a:chExt cx="12192000" cy="313322"/>
          </a:xfrm>
        </p:grpSpPr>
        <p:sp>
          <p:nvSpPr>
            <p:cNvPr id="102" name="矩形 101"/>
            <p:cNvSpPr/>
            <p:nvPr>
              <p:custDataLst>
                <p:tags r:id="rId40"/>
              </p:custDataLst>
            </p:nvPr>
          </p:nvSpPr>
          <p:spPr>
            <a:xfrm>
              <a:off x="-1" y="202887"/>
              <a:ext cx="754603" cy="238125"/>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103" name="矩形 102"/>
            <p:cNvSpPr/>
            <p:nvPr>
              <p:custDataLst>
                <p:tags r:id="rId41"/>
              </p:custDataLst>
            </p:nvPr>
          </p:nvSpPr>
          <p:spPr>
            <a:xfrm>
              <a:off x="7319314" y="203256"/>
              <a:ext cx="4872685" cy="236220"/>
            </a:xfrm>
            <a:prstGeom prst="rect">
              <a:avLst/>
            </a:prstGeom>
            <a:solidFill>
              <a:srgbClr val="253F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dirty="0"/>
            </a:p>
          </p:txBody>
        </p:sp>
        <p:grpSp>
          <p:nvGrpSpPr>
            <p:cNvPr id="104" name="组合 103"/>
            <p:cNvGrpSpPr/>
            <p:nvPr/>
          </p:nvGrpSpPr>
          <p:grpSpPr>
            <a:xfrm>
              <a:off x="754602" y="164705"/>
              <a:ext cx="6564713" cy="313322"/>
              <a:chOff x="650084" y="1233945"/>
              <a:chExt cx="6564713" cy="313322"/>
            </a:xfrm>
          </p:grpSpPr>
          <p:cxnSp>
            <p:nvCxnSpPr>
              <p:cNvPr id="105" name="直接连接符 104"/>
              <p:cNvCxnSpPr/>
              <p:nvPr>
                <p:custDataLst>
                  <p:tags r:id="rId42"/>
                </p:custDataLst>
              </p:nvPr>
            </p:nvCxnSpPr>
            <p:spPr>
              <a:xfrm>
                <a:off x="650084" y="1401560"/>
                <a:ext cx="6564713" cy="0"/>
              </a:xfrm>
              <a:prstGeom prst="line">
                <a:avLst/>
              </a:prstGeom>
              <a:ln w="19050">
                <a:solidFill>
                  <a:srgbClr val="253F64"/>
                </a:solidFill>
              </a:ln>
            </p:spPr>
            <p:style>
              <a:lnRef idx="1">
                <a:schemeClr val="accent1"/>
              </a:lnRef>
              <a:fillRef idx="0">
                <a:schemeClr val="accent1"/>
              </a:fillRef>
              <a:effectRef idx="0">
                <a:schemeClr val="accent1"/>
              </a:effectRef>
              <a:fontRef idx="minor">
                <a:schemeClr val="tx1"/>
              </a:fontRef>
            </p:style>
          </p:cxnSp>
          <p:sp>
            <p:nvSpPr>
              <p:cNvPr id="106" name="矩形: 圆角 17"/>
              <p:cNvSpPr/>
              <p:nvPr>
                <p:custDataLst>
                  <p:tags r:id="rId43"/>
                </p:custDataLst>
              </p:nvPr>
            </p:nvSpPr>
            <p:spPr>
              <a:xfrm>
                <a:off x="1112980" y="1233945"/>
                <a:ext cx="1029855" cy="309888"/>
              </a:xfrm>
              <a:prstGeom prst="roundRect">
                <a:avLst/>
              </a:prstGeom>
              <a:solidFill>
                <a:srgbClr val="9D1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b="1" dirty="0">
                    <a:latin typeface="微软雅黑" panose="020B0503020204020204" pitchFamily="34" charset="-122"/>
                    <a:ea typeface="微软雅黑" panose="020B0503020204020204" pitchFamily="34" charset="-122"/>
                  </a:rPr>
                  <a:t>研究背景</a:t>
                </a:r>
                <a:endParaRPr lang="zh-CN" altLang="en-US" sz="1600" b="1" dirty="0">
                  <a:latin typeface="微软雅黑" panose="020B0503020204020204" pitchFamily="34" charset="-122"/>
                  <a:ea typeface="微软雅黑" panose="020B0503020204020204" pitchFamily="34" charset="-122"/>
                </a:endParaRPr>
              </a:p>
            </p:txBody>
          </p:sp>
          <p:sp>
            <p:nvSpPr>
              <p:cNvPr id="107" name="矩形: 圆角 38"/>
              <p:cNvSpPr/>
              <p:nvPr>
                <p:custDataLst>
                  <p:tags r:id="rId44"/>
                </p:custDataLst>
              </p:nvPr>
            </p:nvSpPr>
            <p:spPr>
              <a:xfrm>
                <a:off x="2280074"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相关工作</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8" name="矩形: 圆角 43"/>
              <p:cNvSpPr/>
              <p:nvPr>
                <p:custDataLst>
                  <p:tags r:id="rId45"/>
                </p:custDataLst>
              </p:nvPr>
            </p:nvSpPr>
            <p:spPr>
              <a:xfrm>
                <a:off x="3447168"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研究内容</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9" name="矩形: 圆角 44"/>
              <p:cNvSpPr/>
              <p:nvPr>
                <p:custDataLst>
                  <p:tags r:id="rId46"/>
                </p:custDataLst>
              </p:nvPr>
            </p:nvSpPr>
            <p:spPr>
              <a:xfrm>
                <a:off x="4614262" y="1233945"/>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a:t>
                </a: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方案</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0" name="矩形: 圆角 45"/>
              <p:cNvSpPr/>
              <p:nvPr>
                <p:custDataLst>
                  <p:tags r:id="rId47"/>
                </p:custDataLst>
              </p:nvPr>
            </p:nvSpPr>
            <p:spPr>
              <a:xfrm>
                <a:off x="5781356" y="1237379"/>
                <a:ext cx="1029855" cy="309888"/>
              </a:xfrm>
              <a:prstGeom prst="roundRect">
                <a:avLst/>
              </a:prstGeom>
              <a:solidFill>
                <a:schemeClr val="bg1"/>
              </a:solidFill>
              <a:ln>
                <a:solidFill>
                  <a:srgbClr val="9D1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bg1">
                        <a:lumMod val="65000"/>
                      </a:schemeClr>
                    </a:solidFill>
                    <a:latin typeface="微软雅黑" panose="020B0503020204020204" pitchFamily="34" charset="-122"/>
                    <a:ea typeface="微软雅黑" panose="020B0503020204020204" pitchFamily="34" charset="-122"/>
                  </a:rPr>
                  <a:t>研究进展</a:t>
                </a:r>
                <a:endParaRPr lang="zh-CN" altLang="en-US" sz="1400" b="1" dirty="0">
                  <a:solidFill>
                    <a:schemeClr val="bg1">
                      <a:lumMod val="65000"/>
                    </a:schemeClr>
                  </a:solidFill>
                  <a:latin typeface="微软雅黑" panose="020B0503020204020204" pitchFamily="34" charset="-122"/>
                  <a:ea typeface="微软雅黑" panose="020B0503020204020204" pitchFamily="34" charset="-122"/>
                </a:endParaRPr>
              </a:p>
            </p:txBody>
          </p:sp>
        </p:grpSp>
      </p:grpSp>
      <p:sp>
        <p:nvSpPr>
          <p:cNvPr id="111" name="灯片编号占位符 110"/>
          <p:cNvSpPr>
            <a:spLocks noGrp="1"/>
          </p:cNvSpPr>
          <p:nvPr>
            <p:ph type="sldNum" sz="quarter" idx="12"/>
            <p:custDataLst>
              <p:tags r:id="rId48"/>
            </p:custDataLst>
          </p:nvPr>
        </p:nvSpPr>
        <p:spPr/>
        <p:txBody>
          <a:bodyPr/>
          <a:p>
            <a:fld id="{9D55DC8D-C4F0-4F0D-B826-92573808DA56}" type="slidenum">
              <a:rPr lang="zh-CN" altLang="en-US"/>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REFSHAPE" val="1152606660"/>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REFSHAPE" val="1152606660"/>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REFSHAPE" val="1152606660"/>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REFSHAPE" val="1152606660"/>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REFSHAPE" val="1152606660"/>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REFSHAPE" val="1253737676"/>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REFSHAPE" val="1253736724"/>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REFSHAPE" val="1253744204"/>
  <p:tag name="KSO_WM_BEAUTIFY_FLAG" val=""/>
</p:tagLst>
</file>

<file path=ppt/tags/tag292.xml><?xml version="1.0" encoding="utf-8"?>
<p:tagLst xmlns:p="http://schemas.openxmlformats.org/presentationml/2006/main">
  <p:tag name="REFSHAPE" val="1253743660"/>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REFSHAPE" val="1253741756"/>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REFSHAPE" val="1253740396"/>
  <p:tag name="KSO_WM_BEAUTIFY_FLAG" val=""/>
</p:tagLst>
</file>

<file path=ppt/tags/tag303.xml><?xml version="1.0" encoding="utf-8"?>
<p:tagLst xmlns:p="http://schemas.openxmlformats.org/presentationml/2006/main">
  <p:tag name="REFSHAPE" val="1253743388"/>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REFSHAPE" val="1152606660"/>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REFSHAPE" val="1152606660"/>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REFSHAPE" val="1152606660"/>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REFSHAPE" val="1152606660"/>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REFSHAPE" val="1152606660"/>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REFSHAPE" val="1152606660"/>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REFSHAPE" val="1152606660"/>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REFSHAPE" val="1152606660"/>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PP_MARK_KEY" val="8e5defaa-45de-481d-bfff-a53907d3b5cd"/>
  <p:tag name="COMMONDATA" val="eyJoZGlkIjoiNzNmNmU2ZjBjMzg4MmJlM2E2ODUxYWJkNTljZDNkYTYifQ=="/>
  <p:tag name="commondata" val="eyJoZGlkIjoiYjUzZDNmOTE2MDViMWMyY2M0ODMyY2RiZjAwZDQ5NmUifQ=="/>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REFSHAPE" val="1152606660"/>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D1E25">
            <a:alpha val="30000"/>
          </a:srgbClr>
        </a:solidFill>
        <a:ln w="38100">
          <a:solidFill>
            <a:srgbClr val="9D1E25"/>
          </a:solidFill>
        </a:ln>
      </a:spPr>
      <a:bodyPr rtlCol="0" anchor="ct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6113</Words>
  <Application>WPS 演示</Application>
  <PresentationFormat>宽屏</PresentationFormat>
  <Paragraphs>1011</Paragraphs>
  <Slides>27</Slides>
  <Notes>22</Notes>
  <HiddenSlides>0</HiddenSlides>
  <MMClips>1</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4</vt:i4>
      </vt:variant>
      <vt:variant>
        <vt:lpstr>幻灯片标题</vt:lpstr>
      </vt:variant>
      <vt:variant>
        <vt:i4>27</vt:i4>
      </vt:variant>
    </vt:vector>
  </HeadingPairs>
  <TitlesOfParts>
    <vt:vector size="48" baseType="lpstr">
      <vt:lpstr>Arial</vt:lpstr>
      <vt:lpstr>宋体</vt:lpstr>
      <vt:lpstr>Wingdings</vt:lpstr>
      <vt:lpstr>Calibri</vt:lpstr>
      <vt:lpstr>Calibri Light</vt:lpstr>
      <vt:lpstr>微软雅黑</vt:lpstr>
      <vt:lpstr>Impact</vt:lpstr>
      <vt:lpstr>仿宋</vt:lpstr>
      <vt:lpstr>Wingdings</vt:lpstr>
      <vt:lpstr>钉钉进步体</vt:lpstr>
      <vt:lpstr>Calibri</vt:lpstr>
      <vt:lpstr>Arial Unicode MS</vt:lpstr>
      <vt:lpstr>Consolas</vt:lpstr>
      <vt:lpstr>阿里巴巴普惠体 3.0 105 Heavy</vt:lpstr>
      <vt:lpstr>Times New Roman</vt:lpstr>
      <vt:lpstr>幼圆</vt:lpstr>
      <vt:lpstr>Office 主题</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蓝色毕业答辩</dc:title>
  <dc:creator>第一PPT</dc:creator>
  <cp:keywords>www.1ppt.com</cp:keywords>
  <cp:lastModifiedBy>superfacial</cp:lastModifiedBy>
  <cp:revision>1193</cp:revision>
  <dcterms:created xsi:type="dcterms:W3CDTF">1900-01-01T00:00:00Z</dcterms:created>
  <dcterms:modified xsi:type="dcterms:W3CDTF">2023-11-13T01:27:40Z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04B45425DE2643EAA80916E25E6B39AB</vt:lpwstr>
  </property>
</Properties>
</file>